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06807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01885" y="1237196"/>
            <a:ext cx="9088042" cy="2631888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36477" y="3970580"/>
            <a:ext cx="8018861" cy="182517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600"/>
            </a:lvl1pPr>
            <a:lvl2pPr marL="0" indent="503971" algn="ctr">
              <a:buSzTx/>
              <a:buFontTx/>
              <a:buNone/>
              <a:defRPr sz="2600"/>
            </a:lvl2pPr>
            <a:lvl3pPr marL="0" indent="1007943" algn="ctr">
              <a:buSzTx/>
              <a:buFontTx/>
              <a:buNone/>
              <a:defRPr sz="2600"/>
            </a:lvl3pPr>
            <a:lvl4pPr marL="0" indent="1511914" algn="ctr">
              <a:buSzTx/>
              <a:buFontTx/>
              <a:buNone/>
              <a:defRPr sz="2600"/>
            </a:lvl4pPr>
            <a:lvl5pPr marL="0" indent="2015886" algn="ctr">
              <a:buSzTx/>
              <a:buFontTx/>
              <a:buNone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7651329" y="402482"/>
            <a:ext cx="2305423" cy="64064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735062" y="402482"/>
            <a:ext cx="6782621" cy="64064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9493" y="1884671"/>
            <a:ext cx="9221691" cy="314461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9493" y="5059035"/>
            <a:ext cx="9221691" cy="165367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600"/>
            </a:lvl1pPr>
            <a:lvl2pPr marL="0" indent="503971">
              <a:buSzTx/>
              <a:buFontTx/>
              <a:buNone/>
              <a:defRPr sz="2600"/>
            </a:lvl2pPr>
            <a:lvl3pPr marL="0" indent="1007943">
              <a:buSzTx/>
              <a:buFontTx/>
              <a:buNone/>
              <a:defRPr sz="2600"/>
            </a:lvl3pPr>
            <a:lvl4pPr marL="0" indent="1511914">
              <a:buSzTx/>
              <a:buFontTx/>
              <a:buNone/>
              <a:defRPr sz="2600"/>
            </a:lvl4pPr>
            <a:lvl5pPr marL="0" indent="2015886">
              <a:buSzTx/>
              <a:buFontTx/>
              <a:buNone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735062" y="2012413"/>
            <a:ext cx="4544022" cy="479654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736454" y="402484"/>
            <a:ext cx="9221691" cy="14611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6456" y="1853170"/>
            <a:ext cx="4523138" cy="90821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600"/>
            </a:lvl1pPr>
            <a:lvl2pPr marL="0" indent="503971">
              <a:buSzTx/>
              <a:buFontTx/>
              <a:buNone/>
              <a:defRPr sz="2600"/>
            </a:lvl2pPr>
            <a:lvl3pPr marL="0" indent="1007943">
              <a:buSzTx/>
              <a:buFontTx/>
              <a:buNone/>
              <a:defRPr sz="2600"/>
            </a:lvl3pPr>
            <a:lvl4pPr marL="0" indent="1511914">
              <a:buSzTx/>
              <a:buFontTx/>
              <a:buNone/>
              <a:defRPr sz="2600"/>
            </a:lvl4pPr>
            <a:lvl5pPr marL="0" indent="2015886">
              <a:buSzTx/>
              <a:buFontTx/>
              <a:buNone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5412730" y="1853171"/>
            <a:ext cx="4545414" cy="90821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6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736454" y="503978"/>
            <a:ext cx="3448389" cy="1763924"/>
          </a:xfrm>
          <a:prstGeom prst="rect">
            <a:avLst/>
          </a:prstGeom>
        </p:spPr>
        <p:txBody>
          <a:bodyPr anchor="b"/>
          <a:lstStyle>
            <a:lvl1pPr>
              <a:defRPr sz="35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4545412" y="1088454"/>
            <a:ext cx="5412731" cy="537227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  <a:lvl2pPr marL="797954" indent="-293983">
              <a:defRPr sz="3500"/>
            </a:lvl2pPr>
            <a:lvl3pPr marL="1347154" indent="-339211">
              <a:defRPr sz="3500"/>
            </a:lvl3pPr>
            <a:lvl4pPr marL="1912800" indent="-400886">
              <a:defRPr sz="3500"/>
            </a:lvl4pPr>
            <a:lvl5pPr marL="2416772" indent="-400886">
              <a:defRPr sz="3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736455" y="2267902"/>
            <a:ext cx="3448388" cy="420157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7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736454" y="503978"/>
            <a:ext cx="3448389" cy="1763924"/>
          </a:xfrm>
          <a:prstGeom prst="rect">
            <a:avLst/>
          </a:prstGeom>
        </p:spPr>
        <p:txBody>
          <a:bodyPr anchor="b"/>
          <a:lstStyle>
            <a:lvl1pPr>
              <a:defRPr sz="35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4545412" y="1088454"/>
            <a:ext cx="5412731" cy="537227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736454" y="2267902"/>
            <a:ext cx="3448389" cy="42015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700"/>
            </a:lvl1pPr>
            <a:lvl2pPr marL="0" indent="503971">
              <a:buSzTx/>
              <a:buFontTx/>
              <a:buNone/>
              <a:defRPr sz="1700"/>
            </a:lvl2pPr>
            <a:lvl3pPr marL="0" indent="1007943">
              <a:buSzTx/>
              <a:buFontTx/>
              <a:buNone/>
              <a:defRPr sz="1700"/>
            </a:lvl3pPr>
            <a:lvl4pPr marL="0" indent="1511914">
              <a:buSzTx/>
              <a:buFontTx/>
              <a:buNone/>
              <a:defRPr sz="1700"/>
            </a:lvl4pPr>
            <a:lvl5pPr marL="0" indent="2015886">
              <a:buSzTx/>
              <a:buFont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5062" y="402484"/>
            <a:ext cx="9221690" cy="1461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5062" y="2012413"/>
            <a:ext cx="9221690" cy="479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9685254" y="7078840"/>
            <a:ext cx="271498" cy="25820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3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1007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007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007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007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007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007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007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007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007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51985" marR="0" indent="-251985" algn="l" defTabSz="1007943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4724" marR="0" indent="-290753" algn="l" defTabSz="1007943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351560" marR="0" indent="-343617" algn="l" defTabSz="1007943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909786" marR="0" indent="-397872" algn="l" defTabSz="1007943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413758" marR="0" indent="-397872" algn="l" defTabSz="1007943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917730" marR="0" indent="-397872" algn="l" defTabSz="1007943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421701" marR="0" indent="-397872" algn="l" defTabSz="1007943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925673" marR="0" indent="-397873" algn="l" defTabSz="1007943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429644" marR="0" indent="-397873" algn="l" defTabSz="1007943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egnaposto piè di pagina 9"/>
          <p:cNvSpPr txBox="1"/>
          <p:nvPr/>
        </p:nvSpPr>
        <p:spPr>
          <a:xfrm>
            <a:off x="3541662" y="7078840"/>
            <a:ext cx="3608488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300">
                <a:solidFill>
                  <a:srgbClr val="888888"/>
                </a:solidFill>
              </a:defRPr>
            </a:lvl1pPr>
          </a:lstStyle>
          <a:p>
            <a:pPr/>
            <a:r>
              <a:t>anno accademico 2017/2018</a:t>
            </a:r>
          </a:p>
        </p:txBody>
      </p:sp>
      <p:sp>
        <p:nvSpPr>
          <p:cNvPr id="113" name="CasellaDiTesto 2"/>
          <p:cNvSpPr txBox="1"/>
          <p:nvPr/>
        </p:nvSpPr>
        <p:spPr>
          <a:xfrm>
            <a:off x="782637" y="1740434"/>
            <a:ext cx="911542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Corso di laurea in INFORMATICA</a:t>
            </a:r>
          </a:p>
        </p:txBody>
      </p:sp>
      <p:sp>
        <p:nvSpPr>
          <p:cNvPr id="114" name="CasellaDiTesto 6"/>
          <p:cNvSpPr txBox="1"/>
          <p:nvPr/>
        </p:nvSpPr>
        <p:spPr>
          <a:xfrm>
            <a:off x="782637" y="2260343"/>
            <a:ext cx="9115426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Importazione dati in ambiente Odoo</a:t>
            </a:r>
          </a:p>
        </p:txBody>
      </p:sp>
      <p:sp>
        <p:nvSpPr>
          <p:cNvPr id="115" name="CasellaDiTesto 8"/>
          <p:cNvSpPr txBox="1"/>
          <p:nvPr/>
        </p:nvSpPr>
        <p:spPr>
          <a:xfrm>
            <a:off x="1118393" y="2957940"/>
            <a:ext cx="867251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Relatore: Giorgio Brajnik				Laureando: Eriberto Momentè	</a:t>
            </a:r>
          </a:p>
        </p:txBody>
      </p:sp>
      <p:sp>
        <p:nvSpPr>
          <p:cNvPr id="116" name="Rettangolo 10"/>
          <p:cNvSpPr txBox="1"/>
          <p:nvPr/>
        </p:nvSpPr>
        <p:spPr>
          <a:xfrm>
            <a:off x="3768724" y="682808"/>
            <a:ext cx="6086475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4A442A"/>
                </a:solidFill>
              </a:defRPr>
            </a:pPr>
            <a:r>
              <a:t>Dipartimento di Scienze Matematiche, </a:t>
            </a:r>
          </a:p>
          <a:p>
            <a:pPr algn="r">
              <a:defRPr>
                <a:solidFill>
                  <a:srgbClr val="4A442A"/>
                </a:solidFill>
              </a:defRPr>
            </a:pPr>
            <a:r>
              <a:t>Informatiche e Fisiche</a:t>
            </a:r>
          </a:p>
        </p:txBody>
      </p:sp>
      <p:pic>
        <p:nvPicPr>
          <p:cNvPr id="117" name="Why-Use-Odoo-OpenERP-for-Your-Business-e1483951701698.jpg" descr="Why-Use-Odoo-OpenERP-for-Your-Business-e148395170169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786" y="3498672"/>
            <a:ext cx="4901128" cy="3372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olo 4"/>
          <p:cNvSpPr txBox="1"/>
          <p:nvPr/>
        </p:nvSpPr>
        <p:spPr>
          <a:xfrm>
            <a:off x="1339910" y="1891048"/>
            <a:ext cx="8418543" cy="2357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defTabSz="1007943">
              <a:lnSpc>
                <a:spcPct val="90000"/>
              </a:lnSpc>
              <a:buSzPct val="100000"/>
              <a:buFont typeface="Arial"/>
              <a:buChar char="•"/>
              <a:defRPr sz="2000">
                <a:solidFill>
                  <a:srgbClr val="643D3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Tesi svolta in collaborazione con l’azienda Cogito Srl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285750" indent="-285750" defTabSz="1007943">
              <a:lnSpc>
                <a:spcPct val="90000"/>
              </a:lnSpc>
              <a:buSzPct val="100000"/>
              <a:buFont typeface="Arial"/>
              <a:buChar char="•"/>
              <a:defRPr sz="2000">
                <a:solidFill>
                  <a:srgbClr val="643D3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 defTabSz="1007943">
              <a:lnSpc>
                <a:spcPct val="90000"/>
              </a:lnSpc>
              <a:buSzPct val="100000"/>
              <a:buFont typeface="Arial"/>
              <a:buChar char="•"/>
              <a:defRPr sz="2000">
                <a:solidFill>
                  <a:srgbClr val="643D3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Modulo d’importazione dati principale: </a:t>
            </a:r>
            <a:r>
              <a:rPr b="1"/>
              <a:t>synchronizer-main</a:t>
            </a:r>
          </a:p>
          <a:p>
            <a:pPr marL="285750" indent="-285750" defTabSz="1007943">
              <a:lnSpc>
                <a:spcPct val="90000"/>
              </a:lnSpc>
              <a:buSzPct val="100000"/>
              <a:buFont typeface="Arial"/>
              <a:buChar char="•"/>
              <a:defRPr sz="2000">
                <a:solidFill>
                  <a:srgbClr val="643D3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Moduli figli: </a:t>
            </a:r>
            <a:r>
              <a:rPr b="1"/>
              <a:t>synchronizer-json</a:t>
            </a:r>
            <a:r>
              <a:t>, </a:t>
            </a:r>
            <a:r>
              <a:rPr b="1"/>
              <a:t>synchronizer-xml</a:t>
            </a:r>
            <a:r>
              <a:t>, </a:t>
            </a:r>
            <a:r>
              <a:rPr b="1"/>
              <a:t>synchronizer-csv</a:t>
            </a:r>
            <a:endParaRPr b="1"/>
          </a:p>
          <a:p>
            <a:pPr defTabSz="1007943">
              <a:lnSpc>
                <a:spcPct val="90000"/>
              </a:lnSpc>
              <a:defRPr sz="2000">
                <a:solidFill>
                  <a:srgbClr val="643D3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800"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CasellaDiTesto 1"/>
          <p:cNvSpPr txBox="1"/>
          <p:nvPr/>
        </p:nvSpPr>
        <p:spPr>
          <a:xfrm>
            <a:off x="3898950" y="655871"/>
            <a:ext cx="5805572" cy="81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2500">
                <a:solidFill>
                  <a:srgbClr val="5F40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Eriberto Momentè</a:t>
            </a:r>
          </a:p>
          <a:p>
            <a:pPr algn="r">
              <a:defRPr b="1" i="1" sz="2500">
                <a:solidFill>
                  <a:srgbClr val="7E50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Importazione Dati in ambiente Odoo</a:t>
            </a:r>
          </a:p>
        </p:txBody>
      </p:sp>
      <p:pic>
        <p:nvPicPr>
          <p:cNvPr id="121" name="ppt.png" descr="p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7292" y="2941352"/>
            <a:ext cx="8100788" cy="4390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