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8" d="100"/>
          <a:sy n="128" d="100"/>
        </p:scale>
        <p:origin x="205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Ajax</a:t>
            </a:r>
            <a:endParaRPr lang="es-AR" dirty="0"/>
          </a:p>
        </p:txBody>
      </p:sp>
      <p:sp>
        <p:nvSpPr>
          <p:cNvPr id="3" name="Subtítulo 2"/>
          <p:cNvSpPr>
            <a:spLocks noGrp="1"/>
          </p:cNvSpPr>
          <p:nvPr>
            <p:ph type="subTitle" idx="1"/>
          </p:nvPr>
        </p:nvSpPr>
        <p:spPr/>
        <p:txBody>
          <a:bodyPr/>
          <a:lstStyle/>
          <a:p>
            <a:r>
              <a:rPr lang="es-AR" dirty="0" smtClean="0"/>
              <a:t>Curso Javascript PAMI                                                      UTN-FRA  2019</a:t>
            </a:r>
            <a:endParaRPr lang="es-AR" dirty="0"/>
          </a:p>
        </p:txBody>
      </p:sp>
    </p:spTree>
    <p:extLst>
      <p:ext uri="{BB962C8B-B14F-4D97-AF65-F5344CB8AC3E}">
        <p14:creationId xmlns:p14="http://schemas.microsoft.com/office/powerpoint/2010/main" val="177855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5902" y="1101196"/>
            <a:ext cx="11520196" cy="5535980"/>
          </a:xfrm>
        </p:spPr>
        <p:txBody>
          <a:bodyPr>
            <a:normAutofit/>
          </a:bodyPr>
          <a:lstStyle/>
          <a:p>
            <a:pPr algn="just"/>
            <a:r>
              <a:rPr lang="es-AR" dirty="0"/>
              <a:t>Se desglosan de la siguiente manera</a:t>
            </a:r>
            <a:r>
              <a:rPr lang="es-AR" dirty="0" smtClean="0"/>
              <a:t>:</a:t>
            </a:r>
          </a:p>
          <a:p>
            <a:pPr algn="just"/>
            <a:endParaRPr lang="es-AR" dirty="0"/>
          </a:p>
          <a:p>
            <a:pPr algn="just"/>
            <a:r>
              <a:rPr lang="es-AR" b="1" dirty="0"/>
              <a:t>solicitud</a:t>
            </a:r>
            <a:r>
              <a:rPr lang="es-AR" dirty="0"/>
              <a:t> : este es el tipo de solicitud que está enviando al servidor. Toma uno de dos valores: GET o POST. En términos simples, GET es para recuperar algo del servidor. POST es para enviar algo al servidor.</a:t>
            </a:r>
          </a:p>
          <a:p>
            <a:pPr algn="just"/>
            <a:r>
              <a:rPr lang="es-AR" b="1" dirty="0"/>
              <a:t>url</a:t>
            </a:r>
            <a:r>
              <a:rPr lang="es-AR" dirty="0"/>
              <a:t> : esta es la URL del archivo en el servidor. Puede ser una URL estática o relativa o simplemente la ruta desde la carpeta que contiene la página web.</a:t>
            </a:r>
          </a:p>
          <a:p>
            <a:pPr algn="just"/>
            <a:r>
              <a:rPr lang="es-AR" b="1" dirty="0"/>
              <a:t>asíncrono</a:t>
            </a:r>
            <a:r>
              <a:rPr lang="es-AR" dirty="0"/>
              <a:t> : se utiliza para determinar si la solicitud debe ejecutarse de forma asíncrona o no. Toma el valor "verdadero" o "falso". Verdadero es para ejecución asincrónica. Falso es para ejecución síncrona.</a:t>
            </a:r>
          </a:p>
          <a:p>
            <a:pPr algn="just"/>
            <a:r>
              <a:rPr lang="es-AR" dirty="0"/>
              <a:t>En nuestro caso, llamaremos al método open () de la siguiente manera:</a:t>
            </a:r>
          </a:p>
          <a:p>
            <a:pPr algn="just"/>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355" y="5470438"/>
            <a:ext cx="4404742" cy="495343"/>
          </a:xfrm>
          <a:prstGeom prst="rect">
            <a:avLst/>
          </a:prstGeom>
        </p:spPr>
      </p:pic>
    </p:spTree>
    <p:extLst>
      <p:ext uri="{BB962C8B-B14F-4D97-AF65-F5344CB8AC3E}">
        <p14:creationId xmlns:p14="http://schemas.microsoft.com/office/powerpoint/2010/main" val="1298723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5726" y="687977"/>
            <a:ext cx="11181805" cy="5991497"/>
          </a:xfrm>
        </p:spPr>
        <p:txBody>
          <a:bodyPr>
            <a:normAutofit/>
          </a:bodyPr>
          <a:lstStyle/>
          <a:p>
            <a:pPr algn="just"/>
            <a:r>
              <a:rPr lang="es-AR" dirty="0"/>
              <a:t>3. Cree una función para recibir y utilizar los resultados.</a:t>
            </a:r>
          </a:p>
          <a:p>
            <a:pPr algn="just"/>
            <a:r>
              <a:rPr lang="es-AR" dirty="0"/>
              <a:t>Un objeto XHR tiene muchas variables incorporadas en las que almacena los datos recuperados del servidor. Una de estas variables se llama responseText. Ahora, responseText generalmente contiene cualquier información de texto recuperada del servidor.</a:t>
            </a:r>
          </a:p>
          <a:p>
            <a:pPr algn="just"/>
            <a:r>
              <a:rPr lang="es-AR" dirty="0"/>
              <a:t>Cuando llamamos a </a:t>
            </a:r>
            <a:r>
              <a:rPr lang="es-AR" dirty="0" smtClean="0"/>
              <a:t>xhr.open(), </a:t>
            </a:r>
            <a:r>
              <a:rPr lang="es-AR" dirty="0"/>
              <a:t>buscará la información de texto almacenada </a:t>
            </a:r>
            <a:r>
              <a:rPr lang="es-AR" dirty="0" smtClean="0"/>
              <a:t>en “documento.txt</a:t>
            </a:r>
            <a:r>
              <a:rPr lang="es-AR" dirty="0"/>
              <a:t>" y la almacenará en su variable responseText. Entonces, para acceder a los datos, simplemente tenemos que llamar a xhr.responseText</a:t>
            </a:r>
          </a:p>
          <a:p>
            <a:pPr algn="just"/>
            <a:r>
              <a:rPr lang="es-AR" dirty="0"/>
              <a:t>Dado que nuestro objetivo es reemplazar el &lt;h2&gt; en &lt;div id = </a:t>
            </a:r>
            <a:r>
              <a:rPr lang="es-AR" dirty="0" smtClean="0"/>
              <a:t>”info”&gt; </a:t>
            </a:r>
            <a:r>
              <a:rPr lang="es-AR" dirty="0"/>
              <a:t>con el nuevo texto leído desde el servidor, </a:t>
            </a:r>
            <a:r>
              <a:rPr lang="es-AR" dirty="0" smtClean="0"/>
              <a:t>usamos document.getElementById ().</a:t>
            </a:r>
          </a:p>
          <a:p>
            <a:pPr marL="0" indent="0" algn="just">
              <a:buNone/>
            </a:pPr>
            <a:r>
              <a:rPr lang="es-AR" dirty="0" smtClean="0"/>
              <a:t>Entonces, crearemos una función anónima de la siguiente </a:t>
            </a:r>
            <a:r>
              <a:rPr lang="es-AR" dirty="0"/>
              <a:t>manera</a:t>
            </a:r>
            <a:r>
              <a:rPr lang="es-AR" dirty="0" smtClean="0"/>
              <a:t>:</a:t>
            </a:r>
          </a:p>
          <a:p>
            <a:pPr marL="0" indent="0" algn="just">
              <a:buNone/>
            </a:pPr>
            <a:endParaRPr lang="es-AR" dirty="0"/>
          </a:p>
          <a:p>
            <a:pPr marL="0" indent="0" algn="just">
              <a:buNone/>
            </a:pPr>
            <a:endParaRPr lang="es-AR" dirty="0" smtClean="0"/>
          </a:p>
          <a:p>
            <a:pPr marL="0" indent="0" algn="just">
              <a:buNone/>
            </a:pPr>
            <a:endParaRPr lang="es-AR" dirty="0"/>
          </a:p>
          <a:p>
            <a:pPr marL="0" indent="0" algn="just">
              <a:buNone/>
            </a:pPr>
            <a:r>
              <a:rPr lang="es-AR" dirty="0"/>
              <a:t>Esta función básicamente reemplaza el HTML encontrado en el &lt;div&gt; </a:t>
            </a:r>
            <a:r>
              <a:rPr lang="es-AR" dirty="0" smtClean="0"/>
              <a:t>“info" </a:t>
            </a:r>
            <a:r>
              <a:rPr lang="es-AR" dirty="0"/>
              <a:t>con el texto obtenido del servidor. ¿Dónde llamaremos a esta función? Llegaremos a eso en breve</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814" y="4612214"/>
            <a:ext cx="7239627" cy="1447925"/>
          </a:xfrm>
          <a:prstGeom prst="rect">
            <a:avLst/>
          </a:prstGeom>
        </p:spPr>
      </p:pic>
    </p:spTree>
    <p:extLst>
      <p:ext uri="{BB962C8B-B14F-4D97-AF65-F5344CB8AC3E}">
        <p14:creationId xmlns:p14="http://schemas.microsoft.com/office/powerpoint/2010/main" val="369006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12" y="494084"/>
            <a:ext cx="11332528" cy="6202807"/>
          </a:xfrm>
        </p:spPr>
        <p:txBody>
          <a:bodyPr>
            <a:normAutofit/>
          </a:bodyPr>
          <a:lstStyle/>
          <a:p>
            <a:r>
              <a:rPr lang="es-AR" dirty="0"/>
              <a:t>4. Use el método send () de XHR para enviar la solicitud</a:t>
            </a:r>
          </a:p>
          <a:p>
            <a:pPr marL="0" indent="0">
              <a:buNone/>
            </a:pPr>
            <a:r>
              <a:rPr lang="es-AR" dirty="0" smtClean="0"/>
              <a:t>    El </a:t>
            </a:r>
            <a:r>
              <a:rPr lang="es-AR" dirty="0"/>
              <a:t>método send () se usa para enviar la solicitud al servidor. No toma ningún parámetro, por lo que simplemente lo llama de la siguiente manera:</a:t>
            </a:r>
          </a:p>
          <a:p>
            <a:endParaRPr lang="es-AR" dirty="0" smtClean="0"/>
          </a:p>
          <a:p>
            <a:endParaRPr lang="es-AR" dirty="0" smtClean="0"/>
          </a:p>
          <a:p>
            <a:r>
              <a:rPr lang="es-AR" dirty="0"/>
              <a:t>5. Recibe la respuesta</a:t>
            </a:r>
          </a:p>
          <a:p>
            <a:pPr marL="0" indent="0">
              <a:buNone/>
            </a:pPr>
            <a:r>
              <a:rPr lang="es-AR" dirty="0" smtClean="0"/>
              <a:t>   ¿</a:t>
            </a:r>
            <a:r>
              <a:rPr lang="es-AR" dirty="0"/>
              <a:t>Cómo saber cuándo ha llegado una respuesta del servidor? Bueno, XHR tiene dos propiedades que se utilizan para indicar una respuesta del servidor. El primero es "readyState", y el segundo es "status".</a:t>
            </a:r>
            <a:br>
              <a:rPr lang="es-AR" dirty="0"/>
            </a:br>
            <a:r>
              <a:rPr lang="es-AR" dirty="0"/>
              <a:t>La propiedad "readyState" registra cómo progresa la solicitud. Devuelve un valor numérico, numerado del 0 al 4, que indica diferentes estados de progreso. Los números se traducen de la siguiente manera:</a:t>
            </a:r>
            <a:br>
              <a:rPr lang="es-AR" dirty="0"/>
            </a:br>
            <a:r>
              <a:rPr lang="es-AR" dirty="0"/>
              <a:t>0 - solicitud no inicializada</a:t>
            </a:r>
            <a:br>
              <a:rPr lang="es-AR" dirty="0"/>
            </a:br>
            <a:r>
              <a:rPr lang="es-AR" dirty="0"/>
              <a:t>1 - conexión al servidor establecida</a:t>
            </a:r>
            <a:br>
              <a:rPr lang="es-AR" dirty="0"/>
            </a:br>
            <a:r>
              <a:rPr lang="es-AR" dirty="0"/>
              <a:t>2 - solicitud recibida por el servidor</a:t>
            </a:r>
            <a:br>
              <a:rPr lang="es-AR" dirty="0"/>
            </a:br>
            <a:r>
              <a:rPr lang="es-AR" dirty="0"/>
              <a:t>3 - el servidor está procesando la solicitud</a:t>
            </a:r>
            <a:br>
              <a:rPr lang="es-AR" dirty="0"/>
            </a:br>
            <a:r>
              <a:rPr lang="es-AR" dirty="0"/>
              <a:t>4 - la solicitud ha sido procesada y la respuesta está lista</a:t>
            </a:r>
          </a:p>
          <a:p>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432" y="1858166"/>
            <a:ext cx="1897544" cy="563929"/>
          </a:xfrm>
          <a:prstGeom prst="rect">
            <a:avLst/>
          </a:prstGeom>
        </p:spPr>
      </p:pic>
    </p:spTree>
    <p:extLst>
      <p:ext uri="{BB962C8B-B14F-4D97-AF65-F5344CB8AC3E}">
        <p14:creationId xmlns:p14="http://schemas.microsoft.com/office/powerpoint/2010/main" val="1832506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1554" y="461554"/>
            <a:ext cx="11443063" cy="6113417"/>
          </a:xfrm>
        </p:spPr>
        <p:txBody>
          <a:bodyPr/>
          <a:lstStyle/>
          <a:p>
            <a:r>
              <a:rPr lang="es-AR" dirty="0"/>
              <a:t>La propiedad "estado" indica si la solicitud se ejecutó con éxito o no.</a:t>
            </a:r>
            <a:br>
              <a:rPr lang="es-AR" dirty="0"/>
            </a:br>
            <a:r>
              <a:rPr lang="es-AR" dirty="0"/>
              <a:t>200 - solicitud ejecutada con éxito y respuesta entregada</a:t>
            </a:r>
            <a:br>
              <a:rPr lang="es-AR" dirty="0"/>
            </a:br>
            <a:r>
              <a:rPr lang="es-AR" dirty="0"/>
              <a:t>404 - página no encontrada</a:t>
            </a:r>
            <a:br>
              <a:rPr lang="es-AR" dirty="0"/>
            </a:br>
            <a:r>
              <a:rPr lang="es-AR" dirty="0"/>
              <a:t>Puede acceder a estas propiedades haciendo referencia a ellas desde la variable XHR de la siguiente manera: </a:t>
            </a:r>
            <a:r>
              <a:rPr lang="es-AR" dirty="0" err="1"/>
              <a:t>xhr.readyState</a:t>
            </a:r>
            <a:r>
              <a:rPr lang="es-AR" dirty="0"/>
              <a:t> o </a:t>
            </a:r>
            <a:r>
              <a:rPr lang="es-AR" dirty="0" err="1"/>
              <a:t>xhr.status</a:t>
            </a:r>
            <a:endParaRPr lang="es-AR" dirty="0"/>
          </a:p>
          <a:p>
            <a:r>
              <a:rPr lang="es-AR" dirty="0"/>
              <a:t>De hecho, es mejor probar estos valores en la función (mencionada en el punto 3 anterior) antes de intentar recuperar los otros valores. Antes de recuperar cualquiera de las otras variables del XHR (por ejemplo, el texto de respuesta), debemos asegurarnos de que "readyState" sea 4 y "status" sea 200.</a:t>
            </a:r>
          </a:p>
          <a:p>
            <a:r>
              <a:rPr lang="es-AR" dirty="0"/>
              <a:t>Por lo tanto, nuestro código de función debe reescribirse de la siguiente manera:</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26" y="4116372"/>
            <a:ext cx="7818798" cy="1394581"/>
          </a:xfrm>
          <a:prstGeom prst="rect">
            <a:avLst/>
          </a:prstGeom>
        </p:spPr>
      </p:pic>
    </p:spTree>
    <p:extLst>
      <p:ext uri="{BB962C8B-B14F-4D97-AF65-F5344CB8AC3E}">
        <p14:creationId xmlns:p14="http://schemas.microsoft.com/office/powerpoint/2010/main" val="92403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9505" y="1521695"/>
            <a:ext cx="11410905" cy="6028637"/>
          </a:xfrm>
        </p:spPr>
        <p:txBody>
          <a:bodyPr/>
          <a:lstStyle/>
          <a:p>
            <a:r>
              <a:rPr lang="es-AR" dirty="0"/>
              <a:t>Entonces, ¿cómo sabemos que ha llegado una respuesta del servidor? Bueno, XHR tiene un evento </a:t>
            </a:r>
            <a:r>
              <a:rPr lang="es-AR" dirty="0" smtClean="0"/>
              <a:t>que </a:t>
            </a:r>
            <a:r>
              <a:rPr lang="es-AR" dirty="0"/>
              <a:t>se activa cada vez que cambia el "readyState". Este evento se llama evento "onreadystatechange". Este evento es la manera perfecta de ejecutar cualquier función diseñada para utilizar los resultados recuperados del servidor</a:t>
            </a:r>
            <a:r>
              <a:rPr lang="es-AR" dirty="0" smtClean="0"/>
              <a:t>.</a:t>
            </a:r>
          </a:p>
          <a:p>
            <a:r>
              <a:rPr lang="es-AR" dirty="0"/>
              <a:t> Simplemente asigne la función para responder a este evento de la siguiente manera: onreadystatechange = function_name;</a:t>
            </a:r>
          </a:p>
          <a:p>
            <a:r>
              <a:rPr lang="es-AR" dirty="0"/>
              <a:t>Como estamos usando una función anónima, la adjuntamos de la siguiente manera:</a:t>
            </a:r>
          </a:p>
          <a:p>
            <a:pPr algn="just"/>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35" y="4410277"/>
            <a:ext cx="7689246" cy="1607959"/>
          </a:xfrm>
          <a:prstGeom prst="rect">
            <a:avLst/>
          </a:prstGeom>
        </p:spPr>
      </p:pic>
    </p:spTree>
    <p:extLst>
      <p:ext uri="{BB962C8B-B14F-4D97-AF65-F5344CB8AC3E}">
        <p14:creationId xmlns:p14="http://schemas.microsoft.com/office/powerpoint/2010/main" val="3640691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6058" y="1428207"/>
            <a:ext cx="11155679" cy="3953690"/>
          </a:xfrm>
        </p:spPr>
        <p:txBody>
          <a:bodyPr/>
          <a:lstStyle/>
          <a:p>
            <a:pPr algn="just"/>
            <a:r>
              <a:rPr lang="es-AR" dirty="0"/>
              <a:t>Hemos completado los cinco pasos y nuestra implementación de AJAX está lista para comenzar. Simplemente tenemos que reunir todo bajo una función llamada </a:t>
            </a:r>
            <a:r>
              <a:rPr lang="es-AR" dirty="0" smtClean="0"/>
              <a:t>“</a:t>
            </a:r>
            <a:r>
              <a:rPr lang="es-AR" dirty="0"/>
              <a:t>c</a:t>
            </a:r>
            <a:r>
              <a:rPr lang="es-AR" dirty="0" smtClean="0"/>
              <a:t>argarNuevoTexto </a:t>
            </a:r>
            <a:r>
              <a:rPr lang="es-AR" dirty="0"/>
              <a:t>()" (el nombre que le asignamos anteriormente). Entonces, todo se une así:</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74" y="2913407"/>
            <a:ext cx="8131245" cy="3574090"/>
          </a:xfrm>
          <a:prstGeom prst="rect">
            <a:avLst/>
          </a:prstGeom>
        </p:spPr>
      </p:pic>
    </p:spTree>
    <p:extLst>
      <p:ext uri="{BB962C8B-B14F-4D97-AF65-F5344CB8AC3E}">
        <p14:creationId xmlns:p14="http://schemas.microsoft.com/office/powerpoint/2010/main" val="2905280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Cuando usar Ajax</a:t>
            </a:r>
            <a:endParaRPr lang="es-AR" dirty="0"/>
          </a:p>
        </p:txBody>
      </p:sp>
      <p:sp>
        <p:nvSpPr>
          <p:cNvPr id="3" name="Marcador de contenido 2"/>
          <p:cNvSpPr>
            <a:spLocks noGrp="1"/>
          </p:cNvSpPr>
          <p:nvPr>
            <p:ph idx="1"/>
          </p:nvPr>
        </p:nvSpPr>
        <p:spPr>
          <a:xfrm>
            <a:off x="471939" y="1853248"/>
            <a:ext cx="11110459" cy="5059679"/>
          </a:xfrm>
        </p:spPr>
        <p:txBody>
          <a:bodyPr>
            <a:normAutofit/>
          </a:bodyPr>
          <a:lstStyle/>
          <a:p>
            <a:pPr algn="just"/>
            <a:r>
              <a:rPr lang="es-AR" dirty="0"/>
              <a:t>Ajax se introdujo en un intento de hacer que las aplicaciones web tengan la sensación de los programas de escritorio en términos de tiempo de respuesta.</a:t>
            </a:r>
            <a:br>
              <a:rPr lang="es-AR" dirty="0"/>
            </a:br>
            <a:r>
              <a:rPr lang="es-AR" dirty="0"/>
              <a:t>AJAX ofrece una experiencia de usuario más rica al mantener al usuario en contexto. En lugar de esperar a que se cargue la página, el usuario accede a nuevo contenido en la misma página. Esto da una sensación de continuidad y consistencia.</a:t>
            </a:r>
            <a:br>
              <a:rPr lang="es-AR" dirty="0"/>
            </a:br>
            <a:r>
              <a:rPr lang="es-AR" dirty="0"/>
              <a:t>Ajax mejora el tiempo de carga. Esto se debe a que solo se cargan secciones de la página web. Esto hace que la página web aparezca más rápido.</a:t>
            </a:r>
            <a:br>
              <a:rPr lang="es-AR" dirty="0"/>
            </a:br>
            <a:r>
              <a:rPr lang="es-AR" dirty="0"/>
              <a:t>Utiliza menos ancho de banda. Cargar secciones de una página consume menos ancho de banda que cargar toda la página. Además, AJAX puede usar formatos de datos compactos como JSON. Es más pequeño en comparación con formatos de datos más descriptivos como XML o HTML. También reduce la carga del servidor.</a:t>
            </a:r>
          </a:p>
        </p:txBody>
      </p:sp>
    </p:spTree>
    <p:extLst>
      <p:ext uri="{BB962C8B-B14F-4D97-AF65-F5344CB8AC3E}">
        <p14:creationId xmlns:p14="http://schemas.microsoft.com/office/powerpoint/2010/main" val="3045868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41127"/>
          </a:xfrm>
        </p:spPr>
        <p:txBody>
          <a:bodyPr/>
          <a:lstStyle/>
          <a:p>
            <a:r>
              <a:rPr lang="es-AR" dirty="0" smtClean="0"/>
              <a:t>Qué es Ajax?</a:t>
            </a:r>
            <a:endParaRPr lang="es-AR" dirty="0"/>
          </a:p>
        </p:txBody>
      </p:sp>
      <p:sp>
        <p:nvSpPr>
          <p:cNvPr id="3" name="Marcador de contenido 2"/>
          <p:cNvSpPr>
            <a:spLocks noGrp="1"/>
          </p:cNvSpPr>
          <p:nvPr>
            <p:ph idx="1"/>
          </p:nvPr>
        </p:nvSpPr>
        <p:spPr>
          <a:xfrm>
            <a:off x="875201" y="1368674"/>
            <a:ext cx="11030660" cy="1629564"/>
          </a:xfrm>
        </p:spPr>
        <p:txBody>
          <a:bodyPr/>
          <a:lstStyle/>
          <a:p>
            <a:pPr algn="just"/>
            <a:r>
              <a:rPr lang="es-AR" dirty="0"/>
              <a:t>AJAX es un acrónimo que significa JavaScript asíncrono y XML. Es una tecnología de programación que se utiliza para crear páginas web más interactivas. Usando AJAX, puede crear páginas web que pueden actualizar su contenido sin recargar. AJAX permite que una página web se comunique directamente con el servidor, recupere información y se actualice. Todo esto sucede sin que la página se vuelva a cargar.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030" y="3178920"/>
            <a:ext cx="6619875" cy="3324225"/>
          </a:xfrm>
          <a:prstGeom prst="rect">
            <a:avLst/>
          </a:prstGeom>
        </p:spPr>
      </p:pic>
    </p:spTree>
    <p:extLst>
      <p:ext uri="{BB962C8B-B14F-4D97-AF65-F5344CB8AC3E}">
        <p14:creationId xmlns:p14="http://schemas.microsoft.com/office/powerpoint/2010/main" val="287655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2702"/>
          </a:xfrm>
        </p:spPr>
        <p:txBody>
          <a:bodyPr/>
          <a:lstStyle/>
          <a:p>
            <a:r>
              <a:rPr lang="es-AR" dirty="0" smtClean="0"/>
              <a:t>Entendiendo Ajax</a:t>
            </a:r>
            <a:endParaRPr lang="es-AR" dirty="0"/>
          </a:p>
        </p:txBody>
      </p:sp>
      <p:sp>
        <p:nvSpPr>
          <p:cNvPr id="3" name="Marcador de contenido 2"/>
          <p:cNvSpPr>
            <a:spLocks noGrp="1"/>
          </p:cNvSpPr>
          <p:nvPr>
            <p:ph idx="1"/>
          </p:nvPr>
        </p:nvSpPr>
        <p:spPr>
          <a:xfrm>
            <a:off x="717647" y="1430877"/>
            <a:ext cx="10951839" cy="5187637"/>
          </a:xfrm>
        </p:spPr>
        <p:txBody>
          <a:bodyPr>
            <a:normAutofit lnSpcReduction="10000"/>
          </a:bodyPr>
          <a:lstStyle/>
          <a:p>
            <a:pPr algn="just"/>
            <a:r>
              <a:rPr lang="es-AR" dirty="0"/>
              <a:t>Para entender AJAX, hay dos cosas que debes saber desde el principio. En primer lugar, AJAX no es un lenguaje de programación. Tampoco es un software. AJAX es un paradigma de programación, una técnica. Es una técnica para usar tecnologías web que incluyen CSS, HTML, JavaScript, DOM y XML o JSON. Básicamente, para usar AJAX en sus aplicaciones web, necesita tener una comprensión básica de esas tecnologías</a:t>
            </a:r>
            <a:r>
              <a:rPr lang="es-AR" dirty="0" smtClean="0"/>
              <a:t>.</a:t>
            </a:r>
          </a:p>
          <a:p>
            <a:pPr algn="just"/>
            <a:r>
              <a:rPr lang="es-AR" dirty="0"/>
              <a:t>En segundo lugar, necesita una comprensión básica de cómo los navegadores web interactúan con un servidor web. Tradicionalmente, los navegadores web interactúan con un servidor web de manera síncrona. La interacción se realiza principalmente en tres pasos, repetidos una y otra vez: 1. Un navegador web solicita una página del servidor 2. El servidor envía la página al navegador 3. El navegador muestra la página al usuario</a:t>
            </a:r>
          </a:p>
          <a:p>
            <a:pPr algn="just"/>
            <a:r>
              <a:rPr lang="es-AR" dirty="0" smtClean="0"/>
              <a:t>Para este modelo tradicional, el trabajo de un desarrollador web es simple. Diseñe sus páginas y enlácelas con la etiqueta de anclaje (&lt;a&gt;). Tan pronto como un usuario haga clic en cualquier enlace, es el navegador el que enviará una solicitud al servidor y cargará la página correspondiente. El desarrollador web no solicita directamente información del servidor.</a:t>
            </a:r>
          </a:p>
          <a:p>
            <a:pPr algn="just"/>
            <a:endParaRPr lang="es-AR" dirty="0"/>
          </a:p>
        </p:txBody>
      </p:sp>
    </p:spTree>
    <p:extLst>
      <p:ext uri="{BB962C8B-B14F-4D97-AF65-F5344CB8AC3E}">
        <p14:creationId xmlns:p14="http://schemas.microsoft.com/office/powerpoint/2010/main" val="1762972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97584"/>
          </a:xfrm>
        </p:spPr>
        <p:txBody>
          <a:bodyPr/>
          <a:lstStyle/>
          <a:p>
            <a:r>
              <a:rPr lang="es-AR" dirty="0" smtClean="0"/>
              <a:t>Modelo tradicional Vs Modelo Ajax</a:t>
            </a:r>
            <a:endParaRPr lang="es-AR" dirty="0"/>
          </a:p>
        </p:txBody>
      </p:sp>
      <p:pic>
        <p:nvPicPr>
          <p:cNvPr id="4" name="Ajax">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40682" y="1548785"/>
            <a:ext cx="7458075" cy="4195762"/>
          </a:xfrm>
        </p:spPr>
      </p:pic>
    </p:spTree>
    <p:extLst>
      <p:ext uri="{BB962C8B-B14F-4D97-AF65-F5344CB8AC3E}">
        <p14:creationId xmlns:p14="http://schemas.microsoft.com/office/powerpoint/2010/main" val="7069553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34906"/>
          </a:xfrm>
        </p:spPr>
        <p:txBody>
          <a:bodyPr/>
          <a:lstStyle/>
          <a:p>
            <a:r>
              <a:rPr lang="es-AR" dirty="0" smtClean="0"/>
              <a:t>Modelo Ajax</a:t>
            </a:r>
            <a:endParaRPr lang="es-AR" dirty="0"/>
          </a:p>
        </p:txBody>
      </p:sp>
      <p:sp>
        <p:nvSpPr>
          <p:cNvPr id="3" name="Marcador de contenido 2"/>
          <p:cNvSpPr>
            <a:spLocks noGrp="1"/>
          </p:cNvSpPr>
          <p:nvPr>
            <p:ph idx="1"/>
          </p:nvPr>
        </p:nvSpPr>
        <p:spPr>
          <a:xfrm>
            <a:off x="646111" y="1287624"/>
            <a:ext cx="10441766" cy="5361992"/>
          </a:xfrm>
        </p:spPr>
        <p:txBody>
          <a:bodyPr>
            <a:normAutofit fontScale="92500" lnSpcReduction="10000"/>
          </a:bodyPr>
          <a:lstStyle/>
          <a:p>
            <a:pPr algn="just"/>
            <a:r>
              <a:rPr lang="es-AR" dirty="0"/>
              <a:t>En el modelo AJAX, según las acciones del usuario (haciendo clic en un botón o imagen, por ejemplo), el código JavaScript envía la solicitud al servidor web, recibe la respuesta y actualiza la página web.</a:t>
            </a:r>
          </a:p>
          <a:p>
            <a:pPr algn="just"/>
            <a:endParaRPr lang="es-AR" dirty="0"/>
          </a:p>
          <a:p>
            <a:pPr algn="just"/>
            <a:r>
              <a:rPr lang="es-AR" dirty="0"/>
              <a:t>Un buen ejemplo de AJAX en acción son las páginas de Facebook o Twitter. Cuando te desplazas hacia abajo </a:t>
            </a:r>
            <a:r>
              <a:rPr lang="es-AR" dirty="0" smtClean="0"/>
              <a:t>en </a:t>
            </a:r>
            <a:r>
              <a:rPr lang="es-AR" dirty="0"/>
              <a:t>tu página de Facebook, </a:t>
            </a:r>
            <a:r>
              <a:rPr lang="es-AR" dirty="0" smtClean="0"/>
              <a:t> seguís </a:t>
            </a:r>
            <a:r>
              <a:rPr lang="es-AR" dirty="0"/>
              <a:t>obteniendo tus feeds de noticias anteriores y mostrándolos. Hace esto sin volver a cargar la página. Tienes la impresión de desplazarte hacia una página web interminable y muy larga</a:t>
            </a:r>
            <a:r>
              <a:rPr lang="es-AR" dirty="0" smtClean="0"/>
              <a:t>.</a:t>
            </a:r>
          </a:p>
          <a:p>
            <a:pPr algn="just"/>
            <a:endParaRPr lang="es-AR" dirty="0" smtClean="0"/>
          </a:p>
          <a:p>
            <a:pPr algn="just"/>
            <a:r>
              <a:rPr lang="es-AR" dirty="0"/>
              <a:t>Un modelo de solicitud AJAX no es tan fácil de implementar como el modelo tradicional. Requiere que un desarrollador web realice alguna programación de JavaScript en la página web. El JavaScript envía una solicitud al servidor; lee la respuesta y muestra los resultados actualizando el DOM de la página. Esto puede sonar complicado, pero en realidad no lo es. Los navegadores modernos tienen un objeto incorporado llamado objeto XMLHttpRequest. Este objeto hace que sea bastante fácil </a:t>
            </a:r>
            <a:r>
              <a:rPr lang="es-AR" dirty="0" smtClean="0"/>
              <a:t>para </a:t>
            </a:r>
            <a:r>
              <a:rPr lang="es-AR" dirty="0"/>
              <a:t>JavaScript comunicarse con el servidor.</a:t>
            </a:r>
          </a:p>
          <a:p>
            <a:pPr algn="just"/>
            <a:endParaRPr lang="es-AR" dirty="0"/>
          </a:p>
          <a:p>
            <a:pPr algn="just"/>
            <a:endParaRPr lang="es-AR" dirty="0"/>
          </a:p>
        </p:txBody>
      </p:sp>
    </p:spTree>
    <p:extLst>
      <p:ext uri="{BB962C8B-B14F-4D97-AF65-F5344CB8AC3E}">
        <p14:creationId xmlns:p14="http://schemas.microsoft.com/office/powerpoint/2010/main" val="266680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27837"/>
            <a:ext cx="9404723" cy="754041"/>
          </a:xfrm>
        </p:spPr>
        <p:txBody>
          <a:bodyPr/>
          <a:lstStyle/>
          <a:p>
            <a:r>
              <a:rPr lang="es-AR" dirty="0" smtClean="0"/>
              <a:t>Ajax con Javascript puro</a:t>
            </a:r>
            <a:endParaRPr lang="es-AR" dirty="0"/>
          </a:p>
        </p:txBody>
      </p:sp>
      <p:sp>
        <p:nvSpPr>
          <p:cNvPr id="3" name="Marcador de contenido 2"/>
          <p:cNvSpPr>
            <a:spLocks noGrp="1"/>
          </p:cNvSpPr>
          <p:nvPr>
            <p:ph idx="1"/>
          </p:nvPr>
        </p:nvSpPr>
        <p:spPr>
          <a:xfrm>
            <a:off x="702906" y="1629747"/>
            <a:ext cx="10500049" cy="4914121"/>
          </a:xfrm>
        </p:spPr>
        <p:txBody>
          <a:bodyPr>
            <a:normAutofit/>
          </a:bodyPr>
          <a:lstStyle/>
          <a:p>
            <a:pPr algn="just"/>
            <a:r>
              <a:rPr lang="es-AR" dirty="0"/>
              <a:t>Podemos usar el objeto XMLHttpRequest (también conocido como XHR) para comunicarnos con el servidor. Usando el objeto XHR, una página web puede interactuar con scripts </a:t>
            </a:r>
            <a:r>
              <a:rPr lang="es-AR" dirty="0" smtClean="0"/>
              <a:t>PHP, NODEJS, </a:t>
            </a:r>
            <a:r>
              <a:rPr lang="es-AR" dirty="0"/>
              <a:t>bases de datos, aplicaciones e incluso archivos de texto ubicados en el servidor. Por "interactuar" queremos decir que puede enviar y recuperar datos de esas diversas fuentes</a:t>
            </a:r>
            <a:r>
              <a:rPr lang="es-AR" dirty="0" smtClean="0"/>
              <a:t>.</a:t>
            </a:r>
          </a:p>
          <a:p>
            <a:pPr marL="0" indent="0" algn="just">
              <a:buNone/>
            </a:pPr>
            <a:r>
              <a:rPr lang="es-AR" dirty="0"/>
              <a:t/>
            </a:r>
            <a:br>
              <a:rPr lang="es-AR" dirty="0"/>
            </a:br>
            <a:r>
              <a:rPr lang="es-AR" dirty="0"/>
              <a:t>Esta interacción generalmente es impulsada por JavaScript, y una implementación simple de Ajax tiene lugar en </a:t>
            </a:r>
            <a:r>
              <a:rPr lang="es-AR" dirty="0" smtClean="0"/>
              <a:t>cinco </a:t>
            </a:r>
            <a:r>
              <a:rPr lang="es-AR" dirty="0"/>
              <a:t>pasos:</a:t>
            </a:r>
          </a:p>
          <a:p>
            <a:r>
              <a:rPr lang="es-AR" dirty="0"/>
              <a:t>Crear una instancia del objeto XMLHttpRequest</a:t>
            </a:r>
          </a:p>
          <a:p>
            <a:r>
              <a:rPr lang="es-AR" dirty="0"/>
              <a:t>Use el método open () de XHR para especificar qué tipo de datos desea</a:t>
            </a:r>
          </a:p>
          <a:p>
            <a:r>
              <a:rPr lang="es-AR" dirty="0"/>
              <a:t>Crear una función para utilizar los resultados.</a:t>
            </a:r>
          </a:p>
          <a:p>
            <a:r>
              <a:rPr lang="es-AR" dirty="0"/>
              <a:t>Use el método send () de XHR para enviar la solicitud</a:t>
            </a:r>
          </a:p>
          <a:p>
            <a:r>
              <a:rPr lang="es-AR" dirty="0"/>
              <a:t>Recibe la respuesta</a:t>
            </a:r>
          </a:p>
          <a:p>
            <a:endParaRPr lang="es-AR" dirty="0"/>
          </a:p>
        </p:txBody>
      </p:sp>
    </p:spTree>
    <p:extLst>
      <p:ext uri="{BB962C8B-B14F-4D97-AF65-F5344CB8AC3E}">
        <p14:creationId xmlns:p14="http://schemas.microsoft.com/office/powerpoint/2010/main" val="250482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5143"/>
          </a:xfrm>
        </p:spPr>
        <p:txBody>
          <a:bodyPr/>
          <a:lstStyle/>
          <a:p>
            <a:r>
              <a:rPr lang="es-AR" dirty="0" smtClean="0"/>
              <a:t>Primera aplicación con Ajax</a:t>
            </a:r>
            <a:endParaRPr lang="es-AR" dirty="0"/>
          </a:p>
        </p:txBody>
      </p:sp>
      <p:sp>
        <p:nvSpPr>
          <p:cNvPr id="3" name="Marcador de contenido 2"/>
          <p:cNvSpPr>
            <a:spLocks noGrp="1"/>
          </p:cNvSpPr>
          <p:nvPr>
            <p:ph idx="1"/>
          </p:nvPr>
        </p:nvSpPr>
        <p:spPr>
          <a:xfrm>
            <a:off x="758890" y="1399592"/>
            <a:ext cx="10412963" cy="2245567"/>
          </a:xfrm>
        </p:spPr>
        <p:txBody>
          <a:bodyPr/>
          <a:lstStyle/>
          <a:p>
            <a:pPr algn="just"/>
            <a:r>
              <a:rPr lang="es-AR" dirty="0"/>
              <a:t>Nuestra aplicación hará algo muy básico. Leerá el contenido de un archivo de texto del servidor y </a:t>
            </a:r>
            <a:r>
              <a:rPr lang="es-AR" dirty="0" smtClean="0"/>
              <a:t>lo </a:t>
            </a:r>
            <a:r>
              <a:rPr lang="es-AR" dirty="0"/>
              <a:t>usará para reemplazar el texto actualmente en la página. Llevará a cabo esta acción con solo hacer clic en un botón</a:t>
            </a:r>
            <a:r>
              <a:rPr lang="es-AR" dirty="0" smtClean="0"/>
              <a:t>.</a:t>
            </a:r>
          </a:p>
          <a:p>
            <a:pPr algn="just"/>
            <a:r>
              <a:rPr lang="es-AR" dirty="0"/>
              <a:t>Entonces, tendremos dos cosas: nuestra página web simple y un archivo de texto llamado </a:t>
            </a:r>
            <a:r>
              <a:rPr lang="es-AR" dirty="0" smtClean="0"/>
              <a:t>“documento.txt</a:t>
            </a:r>
            <a:r>
              <a:rPr lang="es-AR" dirty="0"/>
              <a:t>". Este archivo de texto estará ubicado en la misma carpeta que nuestra página web.</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858" y="5535839"/>
            <a:ext cx="5326842" cy="80779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790" y="3753809"/>
            <a:ext cx="5524979" cy="1204064"/>
          </a:xfrm>
          <a:prstGeom prst="rect">
            <a:avLst/>
          </a:prstGeom>
        </p:spPr>
      </p:pic>
      <p:sp>
        <p:nvSpPr>
          <p:cNvPr id="7" name="CuadroTexto 6"/>
          <p:cNvSpPr txBox="1"/>
          <p:nvPr/>
        </p:nvSpPr>
        <p:spPr>
          <a:xfrm>
            <a:off x="8951167" y="4588541"/>
            <a:ext cx="1345240" cy="369332"/>
          </a:xfrm>
          <a:prstGeom prst="rect">
            <a:avLst/>
          </a:prstGeom>
          <a:noFill/>
        </p:spPr>
        <p:txBody>
          <a:bodyPr wrap="none" rtlCol="0">
            <a:spAutoFit/>
          </a:bodyPr>
          <a:lstStyle/>
          <a:p>
            <a:r>
              <a:rPr lang="es-AR" dirty="0" smtClean="0"/>
              <a:t>Index.html</a:t>
            </a:r>
            <a:endParaRPr lang="es-AR" dirty="0"/>
          </a:p>
        </p:txBody>
      </p:sp>
      <p:sp>
        <p:nvSpPr>
          <p:cNvPr id="8" name="CuadroTexto 7"/>
          <p:cNvSpPr txBox="1"/>
          <p:nvPr/>
        </p:nvSpPr>
        <p:spPr>
          <a:xfrm>
            <a:off x="8951167" y="5974297"/>
            <a:ext cx="1866217" cy="369332"/>
          </a:xfrm>
          <a:prstGeom prst="rect">
            <a:avLst/>
          </a:prstGeom>
          <a:noFill/>
        </p:spPr>
        <p:txBody>
          <a:bodyPr wrap="none" rtlCol="0">
            <a:spAutoFit/>
          </a:bodyPr>
          <a:lstStyle/>
          <a:p>
            <a:r>
              <a:rPr lang="es-AR" dirty="0" smtClean="0"/>
              <a:t>Documento.txt</a:t>
            </a:r>
            <a:endParaRPr lang="es-AR" dirty="0"/>
          </a:p>
        </p:txBody>
      </p:sp>
    </p:spTree>
    <p:extLst>
      <p:ext uri="{BB962C8B-B14F-4D97-AF65-F5344CB8AC3E}">
        <p14:creationId xmlns:p14="http://schemas.microsoft.com/office/powerpoint/2010/main" val="1966844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16245"/>
          </a:xfrm>
        </p:spPr>
        <p:txBody>
          <a:bodyPr/>
          <a:lstStyle/>
          <a:p>
            <a:r>
              <a:rPr lang="es-AR" dirty="0" smtClean="0"/>
              <a:t>Codeando la aplicación</a:t>
            </a:r>
            <a:endParaRPr lang="es-AR" dirty="0"/>
          </a:p>
        </p:txBody>
      </p:sp>
      <p:sp>
        <p:nvSpPr>
          <p:cNvPr id="3" name="Marcador de contenido 2"/>
          <p:cNvSpPr>
            <a:spLocks noGrp="1"/>
          </p:cNvSpPr>
          <p:nvPr>
            <p:ph idx="1"/>
          </p:nvPr>
        </p:nvSpPr>
        <p:spPr>
          <a:xfrm>
            <a:off x="808653" y="1468016"/>
            <a:ext cx="10916815" cy="4988768"/>
          </a:xfrm>
        </p:spPr>
        <p:txBody>
          <a:bodyPr/>
          <a:lstStyle/>
          <a:p>
            <a:r>
              <a:rPr lang="es-AR" dirty="0"/>
              <a:t>Nuestro objetivo de programación es simple: al cargar la página, el usuario debe ver el contenido en </a:t>
            </a:r>
            <a:r>
              <a:rPr lang="es-AR" dirty="0" smtClean="0"/>
              <a:t>“info".</a:t>
            </a:r>
            <a:r>
              <a:rPr lang="es-AR" dirty="0"/>
              <a:t> Al hacer clic en el botón, el contenido debe cambiar y mostrar lo que está en el archivo de texto. Ahora, comencemos.</a:t>
            </a:r>
          </a:p>
          <a:p>
            <a:r>
              <a:rPr lang="es-AR" dirty="0"/>
              <a:t>Primero, necesitamos un nombre para nuestra función, llamémosla </a:t>
            </a:r>
            <a:r>
              <a:rPr lang="es-AR" dirty="0" smtClean="0"/>
              <a:t>“cargarNuevoTexto </a:t>
            </a:r>
            <a:r>
              <a:rPr lang="es-AR" dirty="0"/>
              <a:t>()". Esta función llevará a cabo cada paso en nuestro objetivo de programación, es decir, leer el contenido en </a:t>
            </a:r>
            <a:r>
              <a:rPr lang="es-AR" dirty="0" smtClean="0"/>
              <a:t>“documento.txt</a:t>
            </a:r>
            <a:r>
              <a:rPr lang="es-AR" dirty="0"/>
              <a:t>" y usarlo para reemplazar el texto en </a:t>
            </a:r>
            <a:r>
              <a:rPr lang="es-AR" dirty="0" smtClean="0"/>
              <a:t>“info".</a:t>
            </a:r>
            <a:endParaRPr lang="es-AR" dirty="0"/>
          </a:p>
          <a:p>
            <a:r>
              <a:rPr lang="es-AR" dirty="0"/>
              <a:t>Ahora, podemos agregar un evento </a:t>
            </a:r>
            <a:r>
              <a:rPr lang="es-AR" dirty="0" err="1"/>
              <a:t>onclick</a:t>
            </a:r>
            <a:r>
              <a:rPr lang="es-AR" dirty="0"/>
              <a:t> al botón. Nuestro botón se convierte en</a:t>
            </a:r>
            <a:r>
              <a:rPr lang="es-AR" dirty="0" smtClean="0"/>
              <a:t>:</a:t>
            </a:r>
          </a:p>
          <a:p>
            <a:endParaRPr lang="es-AR" dirty="0"/>
          </a:p>
          <a:p>
            <a:endParaRPr lang="es-AR" dirty="0" smtClean="0"/>
          </a:p>
          <a:p>
            <a:r>
              <a:rPr lang="es-AR" dirty="0"/>
              <a:t>Básicamente, hacer clic en el botón debe ejecutar nuestra función, la función </a:t>
            </a:r>
            <a:r>
              <a:rPr lang="es-AR" dirty="0" smtClean="0"/>
              <a:t>“cargarNuevoTexto()" </a:t>
            </a:r>
            <a:r>
              <a:rPr lang="es-AR" dirty="0"/>
              <a:t>y, por lo tanto, cambiar el texto de la página.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92" y="4429448"/>
            <a:ext cx="7757832" cy="586791"/>
          </a:xfrm>
          <a:prstGeom prst="rect">
            <a:avLst/>
          </a:prstGeom>
        </p:spPr>
      </p:pic>
    </p:spTree>
    <p:extLst>
      <p:ext uri="{BB962C8B-B14F-4D97-AF65-F5344CB8AC3E}">
        <p14:creationId xmlns:p14="http://schemas.microsoft.com/office/powerpoint/2010/main" val="231508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54041"/>
          </a:xfrm>
        </p:spPr>
        <p:txBody>
          <a:bodyPr/>
          <a:lstStyle/>
          <a:p>
            <a:r>
              <a:rPr lang="es-AR" dirty="0" smtClean="0"/>
              <a:t>Todo listo. Ahora Ajax</a:t>
            </a:r>
            <a:endParaRPr lang="es-AR" dirty="0"/>
          </a:p>
        </p:txBody>
      </p:sp>
      <p:sp>
        <p:nvSpPr>
          <p:cNvPr id="3" name="Marcador de contenido 2"/>
          <p:cNvSpPr>
            <a:spLocks noGrp="1"/>
          </p:cNvSpPr>
          <p:nvPr>
            <p:ph idx="1"/>
          </p:nvPr>
        </p:nvSpPr>
        <p:spPr>
          <a:xfrm>
            <a:off x="721568" y="1374710"/>
            <a:ext cx="10947918" cy="5256245"/>
          </a:xfrm>
        </p:spPr>
        <p:txBody>
          <a:bodyPr/>
          <a:lstStyle/>
          <a:p>
            <a:r>
              <a:rPr lang="es-AR" dirty="0"/>
              <a:t>1. Cree una instancia del objeto </a:t>
            </a:r>
            <a:r>
              <a:rPr lang="es-AR" dirty="0" smtClean="0"/>
              <a:t>XMLHttpRequest</a:t>
            </a:r>
          </a:p>
          <a:p>
            <a:r>
              <a:rPr lang="es-AR" dirty="0" smtClean="0"/>
              <a:t>Para crear una </a:t>
            </a:r>
            <a:r>
              <a:rPr lang="es-AR" dirty="0"/>
              <a:t>instancia de XHR, simplemente obtiene un nombre de variable y utiliza el nuevo método XMLHttpRequest () para crear la instancia. Llamemos a nuestra instancia "</a:t>
            </a:r>
            <a:r>
              <a:rPr lang="es-AR" dirty="0" err="1"/>
              <a:t>xhr</a:t>
            </a:r>
            <a:r>
              <a:rPr lang="es-AR" dirty="0"/>
              <a:t>". Entonces, crearemos una instancia de la siguiente </a:t>
            </a:r>
            <a:r>
              <a:rPr lang="es-AR" dirty="0" smtClean="0"/>
              <a:t>manera :</a:t>
            </a:r>
          </a:p>
          <a:p>
            <a:endParaRPr lang="es-AR" dirty="0" smtClean="0"/>
          </a:p>
          <a:p>
            <a:pPr marL="0" indent="0">
              <a:buNone/>
            </a:pPr>
            <a:endParaRPr lang="es-AR" dirty="0"/>
          </a:p>
          <a:p>
            <a:r>
              <a:rPr lang="es-AR" dirty="0"/>
              <a:t>2. Utilice el método open () de XHR para especificar qué tipo de datos desea</a:t>
            </a:r>
          </a:p>
          <a:p>
            <a:r>
              <a:rPr lang="es-AR" dirty="0"/>
              <a:t>Open () de XHR se utiliza para especificar el tipo de datos que un objeto desea del servidor. Básicamente lo usa para describir lo que desea del servidor. Toma tres argumentos, es decir, el tipo de solicitud, la ubicación del archivo en el servidor y un indicador síncrono. Llamarlo se ve así:</a:t>
            </a:r>
          </a:p>
          <a:p>
            <a:pPr marL="0" indent="0">
              <a:buNone/>
            </a:pPr>
            <a:r>
              <a:rPr lang="es-AR" dirty="0" smtClean="0"/>
              <a:t>						xhr.open( </a:t>
            </a:r>
            <a:r>
              <a:rPr lang="es-AR" dirty="0" err="1" smtClean="0"/>
              <a:t>request</a:t>
            </a:r>
            <a:r>
              <a:rPr lang="es-AR" dirty="0" smtClean="0"/>
              <a:t>, url, async );</a:t>
            </a:r>
            <a:endParaRPr lang="es-AR" dirty="0"/>
          </a:p>
          <a:p>
            <a:endParaRPr lang="es-AR"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118" y="2994716"/>
            <a:ext cx="3718882" cy="495343"/>
          </a:xfrm>
          <a:prstGeom prst="rect">
            <a:avLst/>
          </a:prstGeom>
        </p:spPr>
      </p:pic>
    </p:spTree>
    <p:extLst>
      <p:ext uri="{BB962C8B-B14F-4D97-AF65-F5344CB8AC3E}">
        <p14:creationId xmlns:p14="http://schemas.microsoft.com/office/powerpoint/2010/main" val="3806663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174</TotalTime>
  <Words>395</Words>
  <Application>Microsoft Office PowerPoint</Application>
  <PresentationFormat>Panorámica</PresentationFormat>
  <Paragraphs>73</Paragraphs>
  <Slides>16</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Ion</vt:lpstr>
      <vt:lpstr>Ajax</vt:lpstr>
      <vt:lpstr>Qué es Ajax?</vt:lpstr>
      <vt:lpstr>Entendiendo Ajax</vt:lpstr>
      <vt:lpstr>Modelo tradicional Vs Modelo Ajax</vt:lpstr>
      <vt:lpstr>Modelo Ajax</vt:lpstr>
      <vt:lpstr>Ajax con Javascript puro</vt:lpstr>
      <vt:lpstr>Primera aplicación con Ajax</vt:lpstr>
      <vt:lpstr>Codeando la aplicación</vt:lpstr>
      <vt:lpstr>Todo listo. Ahora Ajax</vt:lpstr>
      <vt:lpstr>Presentación de PowerPoint</vt:lpstr>
      <vt:lpstr>Presentación de PowerPoint</vt:lpstr>
      <vt:lpstr>Presentación de PowerPoint</vt:lpstr>
      <vt:lpstr>Presentación de PowerPoint</vt:lpstr>
      <vt:lpstr>Presentación de PowerPoint</vt:lpstr>
      <vt:lpstr>Presentación de PowerPoint</vt:lpstr>
      <vt:lpstr>Cuando usar Ajax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Christian Baus</dc:creator>
  <cp:lastModifiedBy>Christian Baus</cp:lastModifiedBy>
  <cp:revision>33</cp:revision>
  <dcterms:created xsi:type="dcterms:W3CDTF">2019-05-06T18:10:11Z</dcterms:created>
  <dcterms:modified xsi:type="dcterms:W3CDTF">2019-11-04T01:30:09Z</dcterms:modified>
</cp:coreProperties>
</file>