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418" y="114"/>
      </p:cViewPr>
      <p:guideLst>
        <p:guide orient="horz" pos="22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A59A-171D-4C41-9418-ADAB2FBD5A8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4BC8-18F8-489A-ACDD-18C5F908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407129" y="392055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THAs 2008-2015 </a:t>
            </a:r>
          </a:p>
          <a:p>
            <a:r>
              <a:rPr lang="sv-SE" dirty="0"/>
              <a:t>from SHAR </a:t>
            </a:r>
          </a:p>
          <a:p>
            <a:r>
              <a:rPr lang="sv-SE" dirty="0"/>
              <a:t>(N = 127,671)</a:t>
            </a:r>
            <a:endParaRPr lang="en-US" dirty="0"/>
          </a:p>
        </p:txBody>
      </p:sp>
      <p:cxnSp>
        <p:nvCxnSpPr>
          <p:cNvPr id="6" name="Rak pilkoppling 5"/>
          <p:cNvCxnSpPr>
            <a:stCxn id="4" idx="2"/>
            <a:endCxn id="11" idx="0"/>
          </p:cNvCxnSpPr>
          <p:nvPr/>
        </p:nvCxnSpPr>
        <p:spPr>
          <a:xfrm>
            <a:off x="1299753" y="1315390"/>
            <a:ext cx="0" cy="446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407129" y="1762217"/>
            <a:ext cx="178525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THAs due to OA (N = 102,698)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429694" y="1370329"/>
            <a:ext cx="430608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diagnosis than OA </a:t>
            </a:r>
            <a:r>
              <a:rPr lang="en-US" dirty="0" smtClean="0"/>
              <a:t>	(</a:t>
            </a:r>
            <a:r>
              <a:rPr lang="en-US" dirty="0"/>
              <a:t>N = 24,973)</a:t>
            </a:r>
          </a:p>
        </p:txBody>
      </p:sp>
      <p:cxnSp>
        <p:nvCxnSpPr>
          <p:cNvPr id="15" name="Rak pilkoppling 14"/>
          <p:cNvCxnSpPr>
            <a:endCxn id="14" idx="1"/>
          </p:cNvCxnSpPr>
          <p:nvPr/>
        </p:nvCxnSpPr>
        <p:spPr>
          <a:xfrm>
            <a:off x="1299750" y="1553319"/>
            <a:ext cx="1129944" cy="1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>
            <a:endCxn id="21" idx="0"/>
          </p:cNvCxnSpPr>
          <p:nvPr/>
        </p:nvCxnSpPr>
        <p:spPr>
          <a:xfrm>
            <a:off x="1299751" y="2408540"/>
            <a:ext cx="2" cy="417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407129" y="2826337"/>
            <a:ext cx="178525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Patients with OA  (N = </a:t>
            </a:r>
            <a:r>
              <a:rPr lang="en-US" dirty="0" smtClean="0"/>
              <a:t>76,158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2" name="textruta 21"/>
          <p:cNvSpPr txBox="1"/>
          <p:nvPr/>
        </p:nvSpPr>
        <p:spPr>
          <a:xfrm>
            <a:off x="2429694" y="1942377"/>
            <a:ext cx="430608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Exclusion of 				(N = 26,540):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2nd bilateral hip 		(N = 25,623)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1st bilateral if 2nd </a:t>
            </a:r>
            <a:br>
              <a:rPr lang="en-US" dirty="0" smtClean="0"/>
            </a:br>
            <a:r>
              <a:rPr lang="en-US" dirty="0" smtClean="0"/>
              <a:t>within 90 days 		</a:t>
            </a:r>
            <a:r>
              <a:rPr lang="en-US" dirty="0"/>
              <a:t>	</a:t>
            </a:r>
            <a:r>
              <a:rPr lang="en-US" dirty="0" smtClean="0"/>
              <a:t>(N = 917)</a:t>
            </a:r>
            <a:endParaRPr lang="en-US" dirty="0"/>
          </a:p>
        </p:txBody>
      </p:sp>
      <p:cxnSp>
        <p:nvCxnSpPr>
          <p:cNvPr id="23" name="Rak pilkoppling 22"/>
          <p:cNvCxnSpPr>
            <a:endCxn id="22" idx="1"/>
          </p:cNvCxnSpPr>
          <p:nvPr/>
        </p:nvCxnSpPr>
        <p:spPr>
          <a:xfrm flipV="1">
            <a:off x="1299750" y="2542542"/>
            <a:ext cx="1129944" cy="1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>
            <a:endCxn id="25" idx="0"/>
          </p:cNvCxnSpPr>
          <p:nvPr/>
        </p:nvCxnSpPr>
        <p:spPr>
          <a:xfrm>
            <a:off x="1299751" y="4820592"/>
            <a:ext cx="2" cy="417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407129" y="5238376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study population  </a:t>
            </a:r>
          </a:p>
          <a:p>
            <a:r>
              <a:rPr lang="en-US" dirty="0"/>
              <a:t>(N = </a:t>
            </a:r>
            <a:r>
              <a:rPr lang="en-US" dirty="0" smtClean="0"/>
              <a:t>46,272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6" name="textruta 25"/>
          <p:cNvSpPr txBox="1"/>
          <p:nvPr/>
        </p:nvSpPr>
        <p:spPr>
          <a:xfrm>
            <a:off x="2429702" y="4567823"/>
            <a:ext cx="430607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Exclusion of </a:t>
            </a:r>
            <a:r>
              <a:rPr lang="en-US" dirty="0" smtClean="0"/>
              <a:t>				(</a:t>
            </a:r>
            <a:r>
              <a:rPr lang="en-US" dirty="0"/>
              <a:t>N </a:t>
            </a:r>
            <a:r>
              <a:rPr lang="en-US"/>
              <a:t>= </a:t>
            </a:r>
            <a:r>
              <a:rPr lang="en-US" smtClean="0"/>
              <a:t>4,297):</a:t>
            </a:r>
            <a:endParaRPr lang="en-US" dirty="0"/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 smtClean="0"/>
              <a:t>BMI </a:t>
            </a:r>
            <a:r>
              <a:rPr lang="en-US" dirty="0"/>
              <a:t>&gt; 50 or missing </a:t>
            </a:r>
            <a:r>
              <a:rPr lang="en-US" dirty="0" smtClean="0"/>
              <a:t>		(</a:t>
            </a:r>
            <a:r>
              <a:rPr lang="en-US" dirty="0"/>
              <a:t>N = </a:t>
            </a:r>
            <a:r>
              <a:rPr lang="en-US" dirty="0" smtClean="0"/>
              <a:t>2,860)</a:t>
            </a:r>
            <a:endParaRPr lang="en-US" dirty="0"/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 smtClean="0"/>
              <a:t>ASA = 4, 5 or missing  </a:t>
            </a:r>
            <a:r>
              <a:rPr lang="en-US" dirty="0" smtClean="0"/>
              <a:t>	(</a:t>
            </a:r>
            <a:r>
              <a:rPr lang="en-US" dirty="0"/>
              <a:t>N = </a:t>
            </a:r>
            <a:r>
              <a:rPr lang="en-US" dirty="0" smtClean="0"/>
              <a:t>749)</a:t>
            </a:r>
            <a:endParaRPr lang="en-US" dirty="0"/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Missing education </a:t>
            </a:r>
            <a:r>
              <a:rPr lang="en-US" dirty="0" smtClean="0"/>
              <a:t>		(</a:t>
            </a:r>
            <a:r>
              <a:rPr lang="en-US" dirty="0"/>
              <a:t>N = </a:t>
            </a:r>
            <a:r>
              <a:rPr lang="en-US" dirty="0" smtClean="0"/>
              <a:t>339)</a:t>
            </a:r>
            <a:endParaRPr lang="en-US" dirty="0"/>
          </a:p>
          <a:p>
            <a:pPr marL="285772" indent="-285772">
              <a:buFont typeface="Arial" panose="020B0604020202020204" pitchFamily="34" charset="0"/>
              <a:buChar char="•"/>
            </a:pPr>
            <a:r>
              <a:rPr lang="en-US" dirty="0"/>
              <a:t>Missing type of hospital </a:t>
            </a:r>
            <a:r>
              <a:rPr lang="en-US" dirty="0" smtClean="0"/>
              <a:t>	(</a:t>
            </a:r>
            <a:r>
              <a:rPr lang="en-US" dirty="0"/>
              <a:t>N = </a:t>
            </a:r>
            <a:r>
              <a:rPr lang="en-US" dirty="0" smtClean="0"/>
              <a:t>349) </a:t>
            </a:r>
            <a:endParaRPr lang="en-US" dirty="0"/>
          </a:p>
        </p:txBody>
      </p:sp>
      <p:cxnSp>
        <p:nvCxnSpPr>
          <p:cNvPr id="27" name="Rak pilkoppling 26"/>
          <p:cNvCxnSpPr/>
          <p:nvPr/>
        </p:nvCxnSpPr>
        <p:spPr>
          <a:xfrm flipV="1">
            <a:off x="1299758" y="5012687"/>
            <a:ext cx="1129943" cy="16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/>
          <p:cNvCxnSpPr>
            <a:endCxn id="52" idx="0"/>
          </p:cNvCxnSpPr>
          <p:nvPr/>
        </p:nvCxnSpPr>
        <p:spPr>
          <a:xfrm>
            <a:off x="1299753" y="3489867"/>
            <a:ext cx="5" cy="417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ruta 51"/>
          <p:cNvSpPr txBox="1"/>
          <p:nvPr/>
        </p:nvSpPr>
        <p:spPr>
          <a:xfrm>
            <a:off x="407129" y="3907660"/>
            <a:ext cx="178525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Patients with cemented OA  </a:t>
            </a:r>
          </a:p>
          <a:p>
            <a:r>
              <a:rPr lang="en-US" dirty="0"/>
              <a:t>(N = </a:t>
            </a:r>
            <a:r>
              <a:rPr lang="en-US" dirty="0" smtClean="0"/>
              <a:t>50,569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3" name="textruta 52"/>
          <p:cNvSpPr txBox="1"/>
          <p:nvPr/>
        </p:nvSpPr>
        <p:spPr>
          <a:xfrm>
            <a:off x="2429693" y="3367737"/>
            <a:ext cx="430608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Uncemented</a:t>
            </a:r>
            <a:r>
              <a:rPr lang="en-US" dirty="0"/>
              <a:t>/hybrid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reverse </a:t>
            </a:r>
            <a:r>
              <a:rPr lang="en-US" dirty="0"/>
              <a:t>hybrid </a:t>
            </a:r>
            <a:r>
              <a:rPr lang="en-US" dirty="0" smtClean="0"/>
              <a:t>			(</a:t>
            </a:r>
            <a:r>
              <a:rPr lang="en-US" dirty="0"/>
              <a:t>N = </a:t>
            </a:r>
            <a:r>
              <a:rPr lang="en-US" dirty="0" smtClean="0"/>
              <a:t>25,589)</a:t>
            </a:r>
            <a:endParaRPr lang="en-US" dirty="0"/>
          </a:p>
        </p:txBody>
      </p:sp>
      <p:cxnSp>
        <p:nvCxnSpPr>
          <p:cNvPr id="54" name="Rak pilkoppling 53"/>
          <p:cNvCxnSpPr>
            <a:endCxn id="53" idx="1"/>
          </p:cNvCxnSpPr>
          <p:nvPr/>
        </p:nvCxnSpPr>
        <p:spPr>
          <a:xfrm flipV="1">
            <a:off x="1299750" y="3690903"/>
            <a:ext cx="1129943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53</Words>
  <Application>Microsoft Office PowerPoint</Application>
  <PresentationFormat>Anpassad</PresentationFormat>
  <Paragraphs>19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Registercentrum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Bulow</dc:creator>
  <cp:lastModifiedBy>Erik Bulow</cp:lastModifiedBy>
  <cp:revision>9</cp:revision>
  <dcterms:created xsi:type="dcterms:W3CDTF">2019-03-12T13:13:27Z</dcterms:created>
  <dcterms:modified xsi:type="dcterms:W3CDTF">2019-06-19T07:59:07Z</dcterms:modified>
</cp:coreProperties>
</file>