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85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2418" y="114"/>
      </p:cViewPr>
      <p:guideLst>
        <p:guide orient="horz" pos="226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 smtClean="0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2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9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0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9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5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8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A59A-171D-4C41-9418-ADAB2FBD5A8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0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407129" y="392055"/>
            <a:ext cx="178525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THAs 2008-2015 </a:t>
            </a:r>
          </a:p>
          <a:p>
            <a:r>
              <a:rPr lang="sv-SE" dirty="0"/>
              <a:t>from SHAR </a:t>
            </a:r>
          </a:p>
          <a:p>
            <a:r>
              <a:rPr lang="sv-SE" dirty="0"/>
              <a:t>(N = 127,671)</a:t>
            </a:r>
            <a:endParaRPr lang="en-US" dirty="0"/>
          </a:p>
        </p:txBody>
      </p:sp>
      <p:cxnSp>
        <p:nvCxnSpPr>
          <p:cNvPr id="6" name="Rak pilkoppling 5"/>
          <p:cNvCxnSpPr>
            <a:stCxn id="4" idx="2"/>
            <a:endCxn id="11" idx="0"/>
          </p:cNvCxnSpPr>
          <p:nvPr/>
        </p:nvCxnSpPr>
        <p:spPr>
          <a:xfrm>
            <a:off x="1299753" y="1315390"/>
            <a:ext cx="0" cy="446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407129" y="1762217"/>
            <a:ext cx="1785257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THAs due to OA (N = 102,698)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2429694" y="1370329"/>
            <a:ext cx="370985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Other diagnosis than OA (N = 24,973)</a:t>
            </a:r>
          </a:p>
        </p:txBody>
      </p:sp>
      <p:cxnSp>
        <p:nvCxnSpPr>
          <p:cNvPr id="15" name="Rak pilkoppling 14"/>
          <p:cNvCxnSpPr>
            <a:endCxn id="14" idx="1"/>
          </p:cNvCxnSpPr>
          <p:nvPr/>
        </p:nvCxnSpPr>
        <p:spPr>
          <a:xfrm>
            <a:off x="1299750" y="1553319"/>
            <a:ext cx="1129944" cy="1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koppling 19"/>
          <p:cNvCxnSpPr>
            <a:endCxn id="21" idx="0"/>
          </p:cNvCxnSpPr>
          <p:nvPr/>
        </p:nvCxnSpPr>
        <p:spPr>
          <a:xfrm>
            <a:off x="1299751" y="2408540"/>
            <a:ext cx="2" cy="417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ruta 20"/>
          <p:cNvSpPr txBox="1"/>
          <p:nvPr/>
        </p:nvSpPr>
        <p:spPr>
          <a:xfrm>
            <a:off x="407129" y="2826337"/>
            <a:ext cx="1785257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Patients with OA  (N = 80,805)</a:t>
            </a:r>
          </a:p>
        </p:txBody>
      </p:sp>
      <p:sp>
        <p:nvSpPr>
          <p:cNvPr id="22" name="textruta 21"/>
          <p:cNvSpPr txBox="1"/>
          <p:nvPr/>
        </p:nvSpPr>
        <p:spPr>
          <a:xfrm>
            <a:off x="2429694" y="2286412"/>
            <a:ext cx="370985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Second procedure in bilaterally operated patients (N = 21,893)</a:t>
            </a:r>
          </a:p>
        </p:txBody>
      </p:sp>
      <p:cxnSp>
        <p:nvCxnSpPr>
          <p:cNvPr id="23" name="Rak pilkoppling 22"/>
          <p:cNvCxnSpPr>
            <a:endCxn id="22" idx="1"/>
          </p:cNvCxnSpPr>
          <p:nvPr/>
        </p:nvCxnSpPr>
        <p:spPr>
          <a:xfrm flipV="1">
            <a:off x="1299750" y="2609578"/>
            <a:ext cx="1129944" cy="7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k pilkoppling 23"/>
          <p:cNvCxnSpPr>
            <a:endCxn id="25" idx="0"/>
          </p:cNvCxnSpPr>
          <p:nvPr/>
        </p:nvCxnSpPr>
        <p:spPr>
          <a:xfrm>
            <a:off x="1299751" y="4820592"/>
            <a:ext cx="2" cy="417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407129" y="5238376"/>
            <a:ext cx="178525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study population  </a:t>
            </a:r>
          </a:p>
          <a:p>
            <a:r>
              <a:rPr lang="en-US" dirty="0"/>
              <a:t>(N = </a:t>
            </a:r>
            <a:r>
              <a:rPr lang="en-US" dirty="0" smtClean="0"/>
              <a:t>49,235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26" name="textruta 25"/>
          <p:cNvSpPr txBox="1"/>
          <p:nvPr/>
        </p:nvSpPr>
        <p:spPr>
          <a:xfrm>
            <a:off x="2429702" y="4567823"/>
            <a:ext cx="3709851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Exclusion of (N = 4,291):</a:t>
            </a:r>
          </a:p>
          <a:p>
            <a:pPr marL="285772" indent="-285772">
              <a:buFont typeface="Arial" panose="020B0604020202020204" pitchFamily="34" charset="0"/>
              <a:buChar char="•"/>
            </a:pPr>
            <a:r>
              <a:rPr lang="en-US" dirty="0"/>
              <a:t>Bilaterally operated patients with second procedure within 90 days after first THA  (N = 917)</a:t>
            </a:r>
          </a:p>
          <a:p>
            <a:pPr marL="285772" indent="-285772">
              <a:buFont typeface="Arial" panose="020B0604020202020204" pitchFamily="34" charset="0"/>
              <a:buChar char="•"/>
            </a:pPr>
            <a:r>
              <a:rPr lang="en-US" dirty="0"/>
              <a:t>BMI &gt; 50 or missing (N = 2957)</a:t>
            </a:r>
          </a:p>
          <a:p>
            <a:pPr marL="285772" indent="-285772">
              <a:buFont typeface="Arial" panose="020B0604020202020204" pitchFamily="34" charset="0"/>
              <a:buChar char="•"/>
            </a:pPr>
            <a:r>
              <a:rPr lang="en-US" dirty="0" smtClean="0"/>
              <a:t>ASA = 4, 5 or missing  </a:t>
            </a:r>
            <a:r>
              <a:rPr lang="en-US" dirty="0"/>
              <a:t>(N = </a:t>
            </a:r>
            <a:r>
              <a:rPr lang="en-US" dirty="0" smtClean="0"/>
              <a:t>805</a:t>
            </a:r>
            <a:r>
              <a:rPr lang="en-US" dirty="0" smtClean="0"/>
              <a:t>)</a:t>
            </a:r>
            <a:endParaRPr lang="en-US" dirty="0"/>
          </a:p>
          <a:p>
            <a:pPr marL="285772" indent="-285772">
              <a:buFont typeface="Arial" panose="020B0604020202020204" pitchFamily="34" charset="0"/>
              <a:buChar char="•"/>
            </a:pPr>
            <a:r>
              <a:rPr lang="en-US" dirty="0"/>
              <a:t>Missing education (N = 348)</a:t>
            </a:r>
          </a:p>
          <a:p>
            <a:pPr marL="285772" indent="-285772">
              <a:buFont typeface="Arial" panose="020B0604020202020204" pitchFamily="34" charset="0"/>
              <a:buChar char="•"/>
            </a:pPr>
            <a:r>
              <a:rPr lang="en-US" dirty="0"/>
              <a:t>Missing type of hospital (N = 377) </a:t>
            </a:r>
          </a:p>
        </p:txBody>
      </p:sp>
      <p:cxnSp>
        <p:nvCxnSpPr>
          <p:cNvPr id="27" name="Rak pilkoppling 26"/>
          <p:cNvCxnSpPr/>
          <p:nvPr/>
        </p:nvCxnSpPr>
        <p:spPr>
          <a:xfrm flipV="1">
            <a:off x="1299758" y="5012687"/>
            <a:ext cx="1129943" cy="16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/>
          <p:cNvCxnSpPr>
            <a:endCxn id="52" idx="0"/>
          </p:cNvCxnSpPr>
          <p:nvPr/>
        </p:nvCxnSpPr>
        <p:spPr>
          <a:xfrm>
            <a:off x="1299753" y="3489867"/>
            <a:ext cx="5" cy="417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ruta 51"/>
          <p:cNvSpPr txBox="1"/>
          <p:nvPr/>
        </p:nvSpPr>
        <p:spPr>
          <a:xfrm>
            <a:off x="407129" y="3907660"/>
            <a:ext cx="178525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Patients with cemented OA  </a:t>
            </a:r>
          </a:p>
          <a:p>
            <a:r>
              <a:rPr lang="en-US" dirty="0"/>
              <a:t>(N = 53,718)</a:t>
            </a:r>
          </a:p>
        </p:txBody>
      </p:sp>
      <p:sp>
        <p:nvSpPr>
          <p:cNvPr id="53" name="textruta 52"/>
          <p:cNvSpPr txBox="1"/>
          <p:nvPr/>
        </p:nvSpPr>
        <p:spPr>
          <a:xfrm>
            <a:off x="2429694" y="3367737"/>
            <a:ext cx="370985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Uncemented</a:t>
            </a:r>
            <a:r>
              <a:rPr lang="en-US" dirty="0"/>
              <a:t>/hybrid/reverse hybrid </a:t>
            </a:r>
          </a:p>
          <a:p>
            <a:r>
              <a:rPr lang="en-US" dirty="0"/>
              <a:t>(N = 26,170)</a:t>
            </a:r>
          </a:p>
        </p:txBody>
      </p:sp>
      <p:cxnSp>
        <p:nvCxnSpPr>
          <p:cNvPr id="54" name="Rak pilkoppling 53"/>
          <p:cNvCxnSpPr>
            <a:endCxn id="53" idx="1"/>
          </p:cNvCxnSpPr>
          <p:nvPr/>
        </p:nvCxnSpPr>
        <p:spPr>
          <a:xfrm flipV="1">
            <a:off x="1299750" y="3690903"/>
            <a:ext cx="1129944" cy="7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9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132</Words>
  <Application>Microsoft Office PowerPoint</Application>
  <PresentationFormat>Anpassad</PresentationFormat>
  <Paragraphs>19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>Registercentrum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Erik Bulow</dc:creator>
  <cp:lastModifiedBy>Erik Bulow</cp:lastModifiedBy>
  <cp:revision>7</cp:revision>
  <dcterms:created xsi:type="dcterms:W3CDTF">2019-03-12T13:13:27Z</dcterms:created>
  <dcterms:modified xsi:type="dcterms:W3CDTF">2019-05-22T07:17:58Z</dcterms:modified>
</cp:coreProperties>
</file>