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14T16:55:12.905" idx="1">
    <p:pos x="2811" y="3212"/>
    <p:text>Eller education och marital status?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3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2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23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7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3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3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78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53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0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46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9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5B87-1787-0242-9E27-94921CFEC9E2}" type="datetimeFigureOut">
              <a:rPr lang="sv-SE" smtClean="0"/>
              <a:t>2016-10-28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9D7-99B2-7B40-8F47-A6D0897387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1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286000" y="612844"/>
            <a:ext cx="4572000" cy="5632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  <a:endParaRPr lang="en-GB"/>
          </a:p>
        </p:txBody>
      </p:sp>
      <p:sp>
        <p:nvSpPr>
          <p:cNvPr id="5" name="Process 4"/>
          <p:cNvSpPr/>
          <p:nvPr/>
        </p:nvSpPr>
        <p:spPr bwMode="auto">
          <a:xfrm>
            <a:off x="395536" y="1929147"/>
            <a:ext cx="2448272" cy="743769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smtClean="0">
                <a:solidFill>
                  <a:schemeClr val="tx1"/>
                </a:solidFill>
                <a:ea typeface="ＭＳ Ｐゴシック" charset="-128"/>
              </a:rPr>
              <a:t>65,165 THA due to primary OA</a:t>
            </a:r>
            <a:endParaRPr lang="en-GB" sz="20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6" name="Process 5"/>
          <p:cNvSpPr/>
          <p:nvPr/>
        </p:nvSpPr>
        <p:spPr bwMode="auto">
          <a:xfrm>
            <a:off x="395536" y="4817501"/>
            <a:ext cx="2448272" cy="1815574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Total study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 population </a:t>
            </a:r>
            <a:r>
              <a:rPr kumimoji="0" lang="en-GB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of </a:t>
            </a:r>
            <a:r>
              <a:rPr kumimoji="0" lang="en-GB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38,735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individuals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7" name="Rektangel 6"/>
          <p:cNvSpPr/>
          <p:nvPr/>
        </p:nvSpPr>
        <p:spPr bwMode="auto">
          <a:xfrm>
            <a:off x="395536" y="216755"/>
            <a:ext cx="2448272" cy="116001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2000" smtClean="0"/>
              <a:t>78,066 THA 2008-2012</a:t>
            </a:r>
          </a:p>
          <a:p>
            <a:pPr lvl="0"/>
            <a:r>
              <a:rPr lang="en-GB" sz="2000" smtClean="0"/>
              <a:t>from the SHAR</a:t>
            </a:r>
            <a:endParaRPr lang="en-GB" sz="2000"/>
          </a:p>
        </p:txBody>
      </p:sp>
      <p:sp>
        <p:nvSpPr>
          <p:cNvPr id="8" name="Process 7"/>
          <p:cNvSpPr/>
          <p:nvPr/>
        </p:nvSpPr>
        <p:spPr bwMode="auto">
          <a:xfrm>
            <a:off x="3305041" y="4145672"/>
            <a:ext cx="3571419" cy="1340728"/>
          </a:xfrm>
          <a:prstGeom prst="flowChartProcess">
            <a:avLst/>
          </a:prstGeom>
          <a:solidFill>
            <a:srgbClr val="DCE6F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Resurfacings, Age &lt;18 or &gt;100,</a:t>
            </a:r>
            <a:r>
              <a:rPr kumimoji="0" lang="en-GB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 BMI&gt; 50 or missing, ASA≥4 and missing information on education excluded</a:t>
            </a: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9" name="Rak pil 8"/>
          <p:cNvCxnSpPr>
            <a:endCxn id="19" idx="1"/>
          </p:cNvCxnSpPr>
          <p:nvPr/>
        </p:nvCxnSpPr>
        <p:spPr bwMode="auto">
          <a:xfrm>
            <a:off x="1562862" y="1614847"/>
            <a:ext cx="17606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Rak pil 9"/>
          <p:cNvCxnSpPr/>
          <p:nvPr/>
        </p:nvCxnSpPr>
        <p:spPr bwMode="auto">
          <a:xfrm>
            <a:off x="1907704" y="4293096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ktangel 10"/>
          <p:cNvSpPr/>
          <p:nvPr/>
        </p:nvSpPr>
        <p:spPr bwMode="auto">
          <a:xfrm>
            <a:off x="395536" y="3212976"/>
            <a:ext cx="2448272" cy="12601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smtClean="0">
                <a:solidFill>
                  <a:schemeClr val="tx1"/>
                </a:solidFill>
                <a:ea typeface="ＭＳ Ｐゴシック" charset="-128"/>
              </a:rPr>
              <a:t>43,475 </a:t>
            </a:r>
            <a:r>
              <a:rPr lang="en-GB" sz="2000" dirty="0" smtClean="0">
                <a:solidFill>
                  <a:schemeClr val="tx1"/>
                </a:solidFill>
                <a:ea typeface="ＭＳ Ｐゴシック" charset="-128"/>
              </a:rPr>
              <a:t>individuals with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THA </a:t>
            </a:r>
            <a:r>
              <a:rPr lang="en-GB" sz="2000" dirty="0" smtClean="0">
                <a:solidFill>
                  <a:schemeClr val="tx1"/>
                </a:solidFill>
                <a:ea typeface="ＭＳ Ｐゴシック" charset="-128"/>
              </a:rPr>
              <a:t>due to primary OA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3605776" y="5708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17" name="textruta 16"/>
          <p:cNvSpPr txBox="1"/>
          <p:nvPr/>
        </p:nvSpPr>
        <p:spPr>
          <a:xfrm>
            <a:off x="3305042" y="2429597"/>
            <a:ext cx="355295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smtClean="0"/>
              <a:t>When bilateral THA, second surgery excluded</a:t>
            </a:r>
          </a:p>
        </p:txBody>
      </p:sp>
      <p:sp>
        <p:nvSpPr>
          <p:cNvPr id="19" name="Process 18"/>
          <p:cNvSpPr/>
          <p:nvPr/>
        </p:nvSpPr>
        <p:spPr bwMode="auto">
          <a:xfrm>
            <a:off x="3323503" y="1349440"/>
            <a:ext cx="3552958" cy="530814"/>
          </a:xfrm>
          <a:prstGeom prst="flowChartProcess">
            <a:avLst/>
          </a:prstGeom>
          <a:solidFill>
            <a:srgbClr val="DCE6F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smtClean="0">
                <a:solidFill>
                  <a:schemeClr val="tx1"/>
                </a:solidFill>
                <a:ea typeface="ＭＳ Ｐゴシック" charset="-128"/>
              </a:rPr>
              <a:t>Other than primary OA excluded</a:t>
            </a: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21" name="Rak pil 20"/>
          <p:cNvCxnSpPr/>
          <p:nvPr/>
        </p:nvCxnSpPr>
        <p:spPr bwMode="auto">
          <a:xfrm>
            <a:off x="1562862" y="1376772"/>
            <a:ext cx="0" cy="530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ak pil 29"/>
          <p:cNvCxnSpPr/>
          <p:nvPr/>
        </p:nvCxnSpPr>
        <p:spPr bwMode="auto">
          <a:xfrm>
            <a:off x="1562862" y="2682162"/>
            <a:ext cx="0" cy="530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ak pil 33"/>
          <p:cNvCxnSpPr/>
          <p:nvPr/>
        </p:nvCxnSpPr>
        <p:spPr bwMode="auto">
          <a:xfrm>
            <a:off x="1562862" y="2984487"/>
            <a:ext cx="17606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ak pil 41"/>
          <p:cNvCxnSpPr/>
          <p:nvPr/>
        </p:nvCxnSpPr>
        <p:spPr bwMode="auto">
          <a:xfrm>
            <a:off x="1562862" y="4473116"/>
            <a:ext cx="0" cy="344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Rak pil 48"/>
          <p:cNvCxnSpPr/>
          <p:nvPr/>
        </p:nvCxnSpPr>
        <p:spPr bwMode="auto">
          <a:xfrm>
            <a:off x="1562862" y="4618744"/>
            <a:ext cx="17606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08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Bildspel på skärmen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</dc:creator>
  <cp:lastModifiedBy>Szilard Nemes</cp:lastModifiedBy>
  <cp:revision>7</cp:revision>
  <cp:lastPrinted>2016-10-28T06:26:19Z</cp:lastPrinted>
  <dcterms:created xsi:type="dcterms:W3CDTF">2016-09-14T14:08:53Z</dcterms:created>
  <dcterms:modified xsi:type="dcterms:W3CDTF">2016-10-28T06:37:49Z</dcterms:modified>
</cp:coreProperties>
</file>