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4" r:id="rId8"/>
    <p:sldId id="278" r:id="rId9"/>
    <p:sldId id="261" r:id="rId10"/>
    <p:sldId id="267" r:id="rId11"/>
    <p:sldId id="262" r:id="rId12"/>
    <p:sldId id="265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7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4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0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3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4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0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7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6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5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6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450A21F-5D8C-46AD-A3C6-3098171B9BC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BE00F6-F867-4DBC-94BC-D997E6A2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826184&amp;ref=y" TargetMode="External"/><Relationship Id="rId7" Type="http://schemas.openxmlformats.org/officeDocument/2006/relationships/hyperlink" Target="https://terms.naver.com/entry.nhn?docId=855409" TargetMode="External"/><Relationship Id="rId2" Type="http://schemas.openxmlformats.org/officeDocument/2006/relationships/hyperlink" Target="https://terms.naver.com/entry.nhn?docId=825826&amp;ref=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rms.naver.com/entry.nhn?docId=855408&amp;ref=y" TargetMode="External"/><Relationship Id="rId5" Type="http://schemas.openxmlformats.org/officeDocument/2006/relationships/hyperlink" Target="https://terms.naver.com/entry.nhn?docId=853283&amp;ref=y" TargetMode="External"/><Relationship Id="rId4" Type="http://schemas.openxmlformats.org/officeDocument/2006/relationships/hyperlink" Target="https://terms.naver.com/entry.nhn?docId=815861&amp;ref=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843904&amp;ref=y" TargetMode="External"/><Relationship Id="rId2" Type="http://schemas.openxmlformats.org/officeDocument/2006/relationships/hyperlink" Target="https://terms.naver.com/entry.nhn?docId=853283&amp;ref=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rms.naver.com/entry.nhn?docId=855408&amp;ref=y" TargetMode="External"/><Relationship Id="rId4" Type="http://schemas.openxmlformats.org/officeDocument/2006/relationships/hyperlink" Target="https://terms.naver.com/entry.nhn?docId=847337&amp;ref=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016" y="920290"/>
            <a:ext cx="8825658" cy="2677648"/>
          </a:xfrm>
        </p:spPr>
        <p:txBody>
          <a:bodyPr/>
          <a:lstStyle/>
          <a:p>
            <a:pPr algn="ctr"/>
            <a:r>
              <a:rPr lang="ko-KR" altLang="en-US" b="1" dirty="0" smtClean="0"/>
              <a:t>위험도 분석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Eric YOON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위험 분석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94789"/>
            <a:ext cx="8958469" cy="4663211"/>
          </a:xfrm>
        </p:spPr>
      </p:pic>
    </p:spTree>
    <p:extLst>
      <p:ext uri="{BB962C8B-B14F-4D97-AF65-F5344CB8AC3E}">
        <p14:creationId xmlns:p14="http://schemas.microsoft.com/office/powerpoint/2010/main" val="4886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위험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위험 분석 방법에는 전세계적으로 </a:t>
            </a:r>
            <a:r>
              <a:rPr lang="ko-KR" altLang="en-US" dirty="0" err="1" smtClean="0"/>
              <a:t>수백가지가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위험 분석에는 특정한 방법론이 제기되고 있지 않다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상황에 맞게 설정하여 여러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적절한것을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선택하면된다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ko-KR" altLang="en-US" dirty="0" smtClean="0"/>
              <a:t>위험 분석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860521"/>
            <a:ext cx="9303025" cy="4884836"/>
          </a:xfrm>
        </p:spPr>
      </p:pic>
    </p:spTree>
    <p:extLst>
      <p:ext uri="{BB962C8B-B14F-4D97-AF65-F5344CB8AC3E}">
        <p14:creationId xmlns:p14="http://schemas.microsoft.com/office/powerpoint/2010/main" val="20017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ko-KR" altLang="en-US" dirty="0" smtClean="0"/>
              <a:t>위험 분석 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2080591"/>
            <a:ext cx="6838122" cy="459850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010400" y="2506662"/>
            <a:ext cx="5181600" cy="4351338"/>
          </a:xfrm>
        </p:spPr>
        <p:txBody>
          <a:bodyPr/>
          <a:lstStyle/>
          <a:p>
            <a:r>
              <a:rPr lang="ko-KR" altLang="en-US" dirty="0" smtClean="0"/>
              <a:t>위험 분석에는 크게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정량적 분석 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7030A0"/>
                </a:solidFill>
              </a:rPr>
              <a:t>정성적 분석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구별할수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각 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단점 을 확인해 보자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ko-KR" altLang="en-US" dirty="0" smtClean="0"/>
              <a:t>위험 분석 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0" y="2067338"/>
            <a:ext cx="7042516" cy="4611757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192616" y="2372140"/>
            <a:ext cx="5181600" cy="510208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위험 분석에는 크게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7030A0"/>
                </a:solidFill>
              </a:rPr>
              <a:t>정량적 분석 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정성적 분석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구별할수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각 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단점 을 확인해 보자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Tip- </a:t>
            </a:r>
            <a:r>
              <a:rPr lang="ko-KR" altLang="en-US" dirty="0" smtClean="0"/>
              <a:t>전문가 산정방법인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델파이</a:t>
            </a:r>
            <a:r>
              <a:rPr lang="ko-KR" altLang="en-US" dirty="0" smtClean="0"/>
              <a:t> 기법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순위결정법 이 정성적 방법이다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위험 평</a:t>
            </a:r>
            <a:r>
              <a:rPr lang="ko-KR" altLang="en-US" dirty="0" smtClean="0"/>
              <a:t>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8" y="2067339"/>
            <a:ext cx="9700590" cy="4790661"/>
          </a:xfrm>
        </p:spPr>
      </p:pic>
    </p:spTree>
    <p:extLst>
      <p:ext uri="{BB962C8B-B14F-4D97-AF65-F5344CB8AC3E}">
        <p14:creationId xmlns:p14="http://schemas.microsoft.com/office/powerpoint/2010/main" val="40417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 단계의 위험도 분석을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정성적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정량적 </a:t>
            </a:r>
            <a:r>
              <a:rPr lang="en-US" altLang="ko-KR" dirty="0" smtClean="0"/>
              <a:t>)</a:t>
            </a:r>
            <a:r>
              <a:rPr lang="ko-KR" altLang="en-US" dirty="0" smtClean="0"/>
              <a:t>방법으로 분석 하였으면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다음 단계인 위험평가에서는 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smtClean="0"/>
              <a:t>접근 방식에 따라 위험 평가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진행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대표적인 방법 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가지에대해</a:t>
            </a:r>
            <a:r>
              <a:rPr lang="ko-KR" altLang="en-US" dirty="0" smtClean="0"/>
              <a:t> 먼저 살펴 보자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347818"/>
            <a:ext cx="11224592" cy="5200396"/>
          </a:xfrm>
        </p:spPr>
      </p:pic>
    </p:spTree>
    <p:extLst>
      <p:ext uri="{BB962C8B-B14F-4D97-AF65-F5344CB8AC3E}">
        <p14:creationId xmlns:p14="http://schemas.microsoft.com/office/powerpoint/2010/main" val="42774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704" y="139838"/>
            <a:ext cx="105156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331849"/>
            <a:ext cx="11237844" cy="5350560"/>
          </a:xfrm>
        </p:spPr>
      </p:pic>
    </p:spTree>
    <p:extLst>
      <p:ext uri="{BB962C8B-B14F-4D97-AF65-F5344CB8AC3E}">
        <p14:creationId xmlns:p14="http://schemas.microsoft.com/office/powerpoint/2010/main" val="627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5" y="1438897"/>
            <a:ext cx="11219525" cy="5218692"/>
          </a:xfrm>
        </p:spPr>
      </p:pic>
    </p:spTree>
    <p:extLst>
      <p:ext uri="{BB962C8B-B14F-4D97-AF65-F5344CB8AC3E}">
        <p14:creationId xmlns:p14="http://schemas.microsoft.com/office/powerpoint/2010/main" val="15271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9356" y="606839"/>
            <a:ext cx="10980738" cy="5937250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본 자료는 본인의 학습과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자의 자율적 학습의 이해를 높이기 위해 제작 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비영리 목적 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공개 배포</a:t>
            </a:r>
            <a:r>
              <a:rPr lang="en-US" altLang="ko-KR" dirty="0" smtClean="0"/>
              <a:t>,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무단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수정금지 </a:t>
            </a:r>
            <a:r>
              <a:rPr lang="en-US" altLang="ko-KR" dirty="0" smtClean="0"/>
              <a:t>!!</a:t>
            </a:r>
          </a:p>
          <a:p>
            <a:pPr marL="0" indent="0">
              <a:buNone/>
            </a:pPr>
            <a:r>
              <a:rPr lang="ko-KR" altLang="en-US" dirty="0" err="1" smtClean="0"/>
              <a:t>배포시</a:t>
            </a:r>
            <a:r>
              <a:rPr lang="ko-KR" altLang="en-US" dirty="0" smtClean="0"/>
              <a:t> 사전에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출처</a:t>
            </a:r>
            <a:r>
              <a:rPr lang="en-US" altLang="ko-KR" dirty="0" smtClean="0"/>
              <a:t>)</a:t>
            </a:r>
            <a:r>
              <a:rPr lang="ko-KR" altLang="en-US" dirty="0" smtClean="0"/>
              <a:t>알려주시면 감사 하겠습니다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잘못된 부분은 피드백 주시면 즉시 수정 하도록 하겠습니다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해당 자료는 </a:t>
            </a:r>
            <a:r>
              <a:rPr lang="en-US" altLang="ko-KR" dirty="0" smtClean="0"/>
              <a:t>NAVER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GOOGLE </a:t>
            </a:r>
            <a:r>
              <a:rPr lang="ko-KR" altLang="en-US" dirty="0" smtClean="0"/>
              <a:t>의 참조 이미지 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지식백과와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한국인터넷진흥원 </a:t>
            </a:r>
            <a:r>
              <a:rPr lang="en-US" altLang="ko-KR" dirty="0" smtClean="0"/>
              <a:t>KISA </a:t>
            </a:r>
            <a:r>
              <a:rPr lang="ko-KR" altLang="en-US" dirty="0" smtClean="0"/>
              <a:t>의 자료를 검색하여 제작하였습니다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4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577" y="251792"/>
            <a:ext cx="105156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4" y="1192695"/>
            <a:ext cx="11207087" cy="5553861"/>
          </a:xfrm>
        </p:spPr>
      </p:pic>
    </p:spTree>
    <p:extLst>
      <p:ext uri="{BB962C8B-B14F-4D97-AF65-F5344CB8AC3E}">
        <p14:creationId xmlns:p14="http://schemas.microsoft.com/office/powerpoint/2010/main" val="24458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452" y="119270"/>
            <a:ext cx="105156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5" y="1238526"/>
            <a:ext cx="11228067" cy="5599088"/>
          </a:xfrm>
        </p:spPr>
      </p:pic>
    </p:spTree>
    <p:extLst>
      <p:ext uri="{BB962C8B-B14F-4D97-AF65-F5344CB8AC3E}">
        <p14:creationId xmlns:p14="http://schemas.microsoft.com/office/powerpoint/2010/main" val="18352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평가 접근 방법을 살펴 보았다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최근에는 </a:t>
            </a:r>
            <a:r>
              <a:rPr lang="ko-KR" altLang="en-US" dirty="0" smtClean="0">
                <a:solidFill>
                  <a:srgbClr val="7030A0"/>
                </a:solidFill>
              </a:rPr>
              <a:t>복합적 접근 방법이</a:t>
            </a:r>
            <a:r>
              <a:rPr lang="ko-KR" altLang="en-US" dirty="0" smtClean="0"/>
              <a:t> 가장 많이 사용되고 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71939" y="118306"/>
            <a:ext cx="105156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ko-KR" altLang="en-US" dirty="0" smtClean="0"/>
              <a:t>위험 평가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9" y="1443868"/>
            <a:ext cx="6904664" cy="5301489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7384503" y="2383321"/>
            <a:ext cx="5181600" cy="49842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지금껏 일련의 과정을 정리해보자</a:t>
            </a:r>
            <a:endParaRPr lang="en-US" altLang="ko-KR" dirty="0" smtClean="0"/>
          </a:p>
          <a:p>
            <a:r>
              <a:rPr lang="en-US" dirty="0" smtClean="0"/>
              <a:t>1. </a:t>
            </a:r>
            <a:r>
              <a:rPr lang="ko-KR" altLang="en-US" dirty="0" smtClean="0"/>
              <a:t>위험관리 계획을 수립하기 위해 위험도를 구별  하였다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2. </a:t>
            </a:r>
            <a:r>
              <a:rPr lang="ko-KR" altLang="en-US" dirty="0" smtClean="0"/>
              <a:t>위험 관리 선정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ko-KR" altLang="en-US" dirty="0" smtClean="0"/>
              <a:t>산정된 계획으로 위험 분석을  하였다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평가 도출된 방법으로 보호 대책을 수립해보자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보호 대책 선정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4" y="2067339"/>
            <a:ext cx="10493707" cy="4790661"/>
          </a:xfrm>
        </p:spPr>
      </p:pic>
    </p:spTree>
    <p:extLst>
      <p:ext uri="{BB962C8B-B14F-4D97-AF65-F5344CB8AC3E}">
        <p14:creationId xmlns:p14="http://schemas.microsoft.com/office/powerpoint/2010/main" val="7376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1695" y="238539"/>
            <a:ext cx="10515600" cy="1325563"/>
          </a:xfrm>
        </p:spPr>
        <p:txBody>
          <a:bodyPr/>
          <a:lstStyle/>
          <a:p>
            <a:r>
              <a:rPr lang="en-US" dirty="0" smtClean="0"/>
              <a:t>4,5. </a:t>
            </a:r>
            <a:r>
              <a:rPr lang="ko-KR" altLang="en-US" dirty="0" smtClean="0"/>
              <a:t>보호대책 선</a:t>
            </a:r>
            <a:r>
              <a:rPr lang="ko-KR" altLang="en-US" dirty="0" smtClean="0"/>
              <a:t>정 </a:t>
            </a:r>
            <a:r>
              <a:rPr lang="ko-KR" altLang="en-US" dirty="0" smtClean="0"/>
              <a:t>및 보호대책 수립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1367492"/>
            <a:ext cx="11211339" cy="5351360"/>
          </a:xfrm>
        </p:spPr>
      </p:pic>
    </p:spTree>
    <p:extLst>
      <p:ext uri="{BB962C8B-B14F-4D97-AF65-F5344CB8AC3E}">
        <p14:creationId xmlns:p14="http://schemas.microsoft.com/office/powerpoint/2010/main" val="6821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939" y="172279"/>
            <a:ext cx="10515600" cy="1325563"/>
          </a:xfrm>
        </p:spPr>
        <p:txBody>
          <a:bodyPr/>
          <a:lstStyle/>
          <a:p>
            <a:r>
              <a:rPr lang="en-US" dirty="0" smtClean="0"/>
              <a:t>4,5. </a:t>
            </a:r>
            <a:r>
              <a:rPr lang="ko-KR" altLang="en-US" dirty="0" smtClean="0"/>
              <a:t>보호대책 선정 및 보호대책 수립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5" y="1251777"/>
            <a:ext cx="11186871" cy="5473431"/>
          </a:xfrm>
        </p:spPr>
      </p:pic>
    </p:spTree>
    <p:extLst>
      <p:ext uri="{BB962C8B-B14F-4D97-AF65-F5344CB8AC3E}">
        <p14:creationId xmlns:p14="http://schemas.microsoft.com/office/powerpoint/2010/main" val="8828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위험 관리 하는 방법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2" y="2266120"/>
            <a:ext cx="10917163" cy="4549795"/>
          </a:xfrm>
        </p:spPr>
      </p:pic>
    </p:spTree>
    <p:extLst>
      <p:ext uri="{BB962C8B-B14F-4D97-AF65-F5344CB8AC3E}">
        <p14:creationId xmlns:p14="http://schemas.microsoft.com/office/powerpoint/2010/main" val="4972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9288" y="447675"/>
            <a:ext cx="11542712" cy="6151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위험 관리 과정은 자산의 식별과 중요도평가 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개인정보 흐름도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위험평가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현황분석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취약점 평가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이루어진다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허용 위험수준은 위험을 조치하기 위한 </a:t>
            </a:r>
            <a:r>
              <a:rPr lang="ko-KR" altLang="en-US" dirty="0"/>
              <a:t>기</a:t>
            </a:r>
            <a:r>
              <a:rPr lang="ko-KR" altLang="en-US" dirty="0" smtClean="0"/>
              <a:t>준으로 </a:t>
            </a:r>
            <a:r>
              <a:rPr lang="en-US" altLang="ko-KR" dirty="0" err="1" smtClean="0"/>
              <a:t>DoA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넘는 위험의 경우 </a:t>
            </a:r>
            <a:r>
              <a:rPr lang="ko-KR" altLang="en-US" dirty="0" err="1" smtClean="0"/>
              <a:t>위험감소등</a:t>
            </a:r>
            <a:r>
              <a:rPr lang="ko-KR" altLang="en-US" dirty="0" smtClean="0"/>
              <a:t> 조치를 취하고 </a:t>
            </a:r>
            <a:r>
              <a:rPr lang="en-US" altLang="ko-KR" dirty="0" err="1" smtClean="0"/>
              <a:t>DoA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이하의 위험의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경우 위험 수용을 하게 됩니다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위험 분석은 평가 하는 과정이다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관리 하는 방법 이 아니다 </a:t>
            </a:r>
            <a:r>
              <a:rPr lang="en-US" altLang="ko-KR" dirty="0" smtClean="0"/>
              <a:t>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하며 생각해보자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689113" y="2464904"/>
            <a:ext cx="5370512" cy="378018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위험 관리 하는 이유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위험관리 시 내부계획 수립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각 업무와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자산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환경에 맞게</a:t>
            </a:r>
            <a:r>
              <a:rPr lang="en-US" altLang="ko-KR" sz="2000" b="1" dirty="0" smtClean="0"/>
              <a:t>…..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3. </a:t>
            </a:r>
            <a:r>
              <a:rPr lang="ko-KR" altLang="en-US" sz="2000" b="1" dirty="0" smtClean="0"/>
              <a:t>위험도 분석 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ko-KR" altLang="en-US" sz="2000" b="1" dirty="0" smtClean="0"/>
              <a:t>정량적 분석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ko-KR" altLang="en-US" sz="2000" b="1" dirty="0" smtClean="0"/>
              <a:t>정성적 분석</a:t>
            </a:r>
            <a:endParaRPr lang="en-US" altLang="ko-KR" sz="2000" b="1" dirty="0" smtClean="0"/>
          </a:p>
          <a:p>
            <a:endParaRPr lang="en-US" sz="2000" b="1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274973" y="2464904"/>
            <a:ext cx="5572471" cy="389945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위험 평가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기준선 접근법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전문가 </a:t>
            </a:r>
            <a:r>
              <a:rPr lang="ko-KR" altLang="en-US" sz="2000" b="1" dirty="0" err="1"/>
              <a:t>판단법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상세 위험접근법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복합적 접근법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5. </a:t>
            </a:r>
            <a:r>
              <a:rPr lang="ko-KR" altLang="en-US" sz="2000" b="1" dirty="0"/>
              <a:t>위험 관리 </a:t>
            </a:r>
            <a:endParaRPr lang="en-US" altLang="ko-KR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개인정보영향평가</a:t>
            </a:r>
            <a:r>
              <a:rPr lang="en-US" altLang="ko-KR" dirty="0" smtClean="0"/>
              <a:t>PIA,</a:t>
            </a:r>
          </a:p>
          <a:p>
            <a:r>
              <a:rPr lang="ko-KR" altLang="en-US" dirty="0" smtClean="0"/>
              <a:t>정보보호 관리체계 </a:t>
            </a:r>
            <a:r>
              <a:rPr lang="en-US" altLang="ko-KR" noProof="1" smtClean="0"/>
              <a:t>ISMS, </a:t>
            </a:r>
          </a:p>
          <a:p>
            <a:r>
              <a:rPr lang="ko-KR" altLang="en-US" noProof="1" smtClean="0"/>
              <a:t>개인정보보호 관리체계 </a:t>
            </a:r>
            <a:r>
              <a:rPr lang="en-US" altLang="ko-KR" noProof="1" smtClean="0"/>
              <a:t>PIMS, </a:t>
            </a:r>
          </a:p>
          <a:p>
            <a:endParaRPr lang="en-US" altLang="ko-KR" noProof="1"/>
          </a:p>
          <a:p>
            <a:pPr marL="0" indent="0">
              <a:buNone/>
            </a:pPr>
            <a:r>
              <a:rPr lang="ko-KR" altLang="en-US" noProof="1" smtClean="0"/>
              <a:t>에서 수없이 거론되는 사전 평가인 </a:t>
            </a:r>
            <a:endParaRPr lang="en-US" altLang="ko-KR" noProof="1" smtClean="0"/>
          </a:p>
          <a:p>
            <a:pPr marL="0" indent="0" algn="ctr">
              <a:buNone/>
            </a:pPr>
            <a:r>
              <a:rPr lang="ko-KR" altLang="en-US" noProof="1" smtClean="0"/>
              <a:t> </a:t>
            </a:r>
            <a:r>
              <a:rPr lang="ko-KR" altLang="en-US" b="1" u="sng" noProof="1" smtClean="0">
                <a:solidFill>
                  <a:schemeClr val="accent1"/>
                </a:solidFill>
              </a:rPr>
              <a:t>위험도 분석 </a:t>
            </a:r>
            <a:r>
              <a:rPr lang="ko-KR" altLang="en-US" noProof="1" smtClean="0"/>
              <a:t>에</a:t>
            </a:r>
            <a:endParaRPr lang="en-US" altLang="ko-KR" noProof="1" smtClean="0"/>
          </a:p>
          <a:p>
            <a:pPr marL="0" indent="0" algn="r">
              <a:buNone/>
            </a:pPr>
            <a:r>
              <a:rPr lang="ko-KR" altLang="en-US" noProof="1" smtClean="0"/>
              <a:t>대해 자세히 알아 보려고 한다</a:t>
            </a:r>
            <a:r>
              <a:rPr lang="en-US" altLang="ko-KR" noProof="1" smtClean="0"/>
              <a:t>.</a:t>
            </a:r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13470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27233" y="1649159"/>
            <a:ext cx="9380523" cy="3903502"/>
          </a:xfrm>
        </p:spPr>
        <p:txBody>
          <a:bodyPr/>
          <a:lstStyle/>
          <a:p>
            <a:pPr algn="ctr"/>
            <a:r>
              <a:rPr lang="ko-KR" altLang="en-US" sz="2400" b="1" dirty="0"/>
              <a:t>부족 하고 </a:t>
            </a:r>
            <a:r>
              <a:rPr lang="ko-KR" altLang="en-US" sz="2400" b="1" dirty="0" err="1"/>
              <a:t>미흡하실수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있겟지만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/>
              <a:t>성실히 조사하여 작성 하였습니다</a:t>
            </a:r>
            <a:r>
              <a:rPr lang="en-US" altLang="ko-KR" sz="2400" b="1" dirty="0"/>
              <a:t>.</a:t>
            </a:r>
            <a:br>
              <a:rPr lang="en-US" altLang="ko-KR" sz="2400" b="1" dirty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/>
              <a:t>잘못된 내용은 피드백 주시면 즉시 수정 하도록 하겠습니다</a:t>
            </a:r>
            <a:r>
              <a:rPr lang="en-US" altLang="ko-KR" sz="2400" b="1" dirty="0"/>
              <a:t>.</a:t>
            </a:r>
            <a:br>
              <a:rPr lang="en-US" altLang="ko-KR" sz="2400" b="1" dirty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  <a:br>
              <a:rPr lang="en-US" altLang="ko-KR" sz="2400" b="1" dirty="0"/>
            </a:br>
            <a:endParaRPr 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194711" y="5903815"/>
            <a:ext cx="8825658" cy="861420"/>
          </a:xfrm>
        </p:spPr>
        <p:txBody>
          <a:bodyPr>
            <a:normAutofit/>
          </a:bodyPr>
          <a:lstStyle/>
          <a:p>
            <a:pPr algn="ctr"/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16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분석이란 </a:t>
            </a:r>
            <a:r>
              <a:rPr lang="en-US" altLang="ko-KR" dirty="0" smtClean="0"/>
              <a:t>(Risk analysis)??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보안 위험을 확인하고 그것들의 중요도를 결정하며 보호 수단을 요하는 부분을 확인하는 과정</a:t>
            </a:r>
            <a:r>
              <a:rPr lang="en-US" altLang="ko-KR" dirty="0"/>
              <a:t>. </a:t>
            </a:r>
            <a:r>
              <a:rPr lang="ko-KR" altLang="en-US" dirty="0">
                <a:hlinkClick r:id="rId2"/>
              </a:rPr>
              <a:t>정보 시스템</a:t>
            </a:r>
            <a:r>
              <a:rPr lang="ko-KR" altLang="en-US" dirty="0"/>
              <a:t>과 관련 자산의 기밀성</a:t>
            </a:r>
            <a:r>
              <a:rPr lang="en-US" altLang="ko-KR" dirty="0"/>
              <a:t>, </a:t>
            </a:r>
            <a:r>
              <a:rPr lang="ko-KR" altLang="en-US" dirty="0" err="1">
                <a:hlinkClick r:id="rId3"/>
              </a:rPr>
              <a:t>무결성</a:t>
            </a:r>
            <a:r>
              <a:rPr lang="en-US" altLang="ko-KR" dirty="0"/>
              <a:t>, </a:t>
            </a:r>
            <a:r>
              <a:rPr lang="ko-KR" altLang="en-US" dirty="0">
                <a:hlinkClick r:id="rId4"/>
              </a:rPr>
              <a:t>가용성</a:t>
            </a:r>
            <a:r>
              <a:rPr lang="ko-KR" altLang="en-US" dirty="0"/>
              <a:t>에 영향을 미칠 수 있는 다양한 위협에 대해 </a:t>
            </a:r>
            <a:r>
              <a:rPr lang="ko-KR" altLang="en-US" dirty="0">
                <a:hlinkClick r:id="rId5"/>
              </a:rPr>
              <a:t>시스템</a:t>
            </a:r>
            <a:r>
              <a:rPr lang="ko-KR" altLang="en-US" dirty="0"/>
              <a:t>이 취약함을 인식하고</a:t>
            </a:r>
            <a:r>
              <a:rPr lang="en-US" altLang="ko-KR" dirty="0"/>
              <a:t>, </a:t>
            </a:r>
            <a:r>
              <a:rPr lang="ko-KR" altLang="en-US" dirty="0"/>
              <a:t>이로 인해서 예상되는 손실을 분석하며</a:t>
            </a:r>
            <a:r>
              <a:rPr lang="en-US" altLang="ko-KR" dirty="0"/>
              <a:t>, </a:t>
            </a:r>
            <a:r>
              <a:rPr lang="ko-KR" altLang="en-US" dirty="0"/>
              <a:t>안전한 정보 시스템을 구현하고</a:t>
            </a:r>
            <a:r>
              <a:rPr lang="en-US" altLang="ko-KR" dirty="0"/>
              <a:t>, </a:t>
            </a:r>
            <a:r>
              <a:rPr lang="ko-KR" altLang="en-US" dirty="0"/>
              <a:t>정보 자원에 대한 위험 요소를 식별</a:t>
            </a:r>
            <a:r>
              <a:rPr lang="en-US" altLang="ko-KR" dirty="0"/>
              <a:t>, </a:t>
            </a:r>
            <a:r>
              <a:rPr lang="ko-KR" altLang="en-US" dirty="0"/>
              <a:t>평가하여 그러한 위험 요소를 적절하게 통제할 수 있는 수단을 체계적으로 구현하고 운영하는 전반적인 행위 및 절차이다</a:t>
            </a:r>
            <a:r>
              <a:rPr lang="en-US" altLang="ko-KR" dirty="0"/>
              <a:t>. </a:t>
            </a:r>
            <a:r>
              <a:rPr lang="ko-KR" altLang="en-US" dirty="0"/>
              <a:t>위험 분석은 </a:t>
            </a:r>
            <a:r>
              <a:rPr lang="ko-KR" altLang="en-US" dirty="0">
                <a:hlinkClick r:id="rId6"/>
              </a:rPr>
              <a:t>위험 관리</a:t>
            </a:r>
            <a:r>
              <a:rPr lang="ko-KR" altLang="en-US" dirty="0"/>
              <a:t>의 </a:t>
            </a:r>
            <a:r>
              <a:rPr lang="ko-KR" altLang="en-US" dirty="0" smtClean="0"/>
              <a:t>일부분이다</a:t>
            </a:r>
            <a:endParaRPr lang="en-US" altLang="ko-KR" dirty="0" smtClean="0"/>
          </a:p>
          <a:p>
            <a:endParaRPr lang="en-US" altLang="ko-KR" sz="1000" dirty="0"/>
          </a:p>
          <a:p>
            <a:pPr algn="r"/>
            <a:r>
              <a:rPr lang="en-US" altLang="ko-KR" sz="1000" dirty="0" smtClean="0"/>
              <a:t>.</a:t>
            </a:r>
            <a:r>
              <a:rPr lang="en-US" altLang="ko-KR" sz="1000" b="1" dirty="0" smtClean="0"/>
              <a:t>[</a:t>
            </a:r>
            <a:r>
              <a:rPr lang="ko-KR" altLang="en-US" sz="1000" b="1" dirty="0" err="1"/>
              <a:t>네이버</a:t>
            </a:r>
            <a:r>
              <a:rPr lang="ko-KR" altLang="en-US" sz="1000" b="1" dirty="0"/>
              <a:t> 지식백과</a:t>
            </a:r>
            <a:r>
              <a:rPr lang="en-US" altLang="ko-KR" sz="1000" b="1" dirty="0"/>
              <a:t>]</a:t>
            </a:r>
            <a:r>
              <a:rPr lang="ko-KR" altLang="en-US" sz="1000" dirty="0"/>
              <a:t> </a:t>
            </a:r>
            <a:r>
              <a:rPr lang="ko-KR" altLang="en-US" sz="1000" dirty="0">
                <a:hlinkClick r:id="rId7"/>
              </a:rPr>
              <a:t>위험 분석</a:t>
            </a:r>
            <a:r>
              <a:rPr lang="ko-KR" altLang="en-US" sz="1000" dirty="0"/>
              <a:t> </a:t>
            </a:r>
            <a:r>
              <a:rPr lang="en-US" altLang="ko-KR" sz="1000" dirty="0"/>
              <a:t>[risk analysis, </a:t>
            </a:r>
            <a:r>
              <a:rPr lang="ko-KR" altLang="en-US" sz="1000" dirty="0"/>
              <a:t>危險分析</a:t>
            </a:r>
            <a:r>
              <a:rPr lang="en-US" altLang="ko-KR" sz="1000" dirty="0"/>
              <a:t>] (IT</a:t>
            </a:r>
            <a:r>
              <a:rPr lang="ko-KR" altLang="en-US" sz="1000" dirty="0"/>
              <a:t>용어사전</a:t>
            </a:r>
            <a:r>
              <a:rPr lang="en-US" altLang="ko-KR" sz="1000" dirty="0"/>
              <a:t>, </a:t>
            </a:r>
            <a:r>
              <a:rPr lang="ko-KR" altLang="en-US" sz="1000" dirty="0"/>
              <a:t>한국정보통신기술협회</a:t>
            </a:r>
            <a:r>
              <a:rPr lang="en-US" altLang="ko-KR" sz="10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평가란 </a:t>
            </a:r>
            <a:r>
              <a:rPr lang="en-US" altLang="ko-KR" dirty="0" smtClean="0"/>
              <a:t>(Risk assessment)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 </a:t>
            </a:r>
            <a:r>
              <a:rPr lang="ko-KR" altLang="en-US" dirty="0">
                <a:hlinkClick r:id="rId2"/>
              </a:rPr>
              <a:t>시스템</a:t>
            </a:r>
            <a:r>
              <a:rPr lang="en-US" altLang="ko-KR" dirty="0"/>
              <a:t>, </a:t>
            </a:r>
            <a:r>
              <a:rPr lang="ko-KR" altLang="en-US" dirty="0">
                <a:hlinkClick r:id="rId3"/>
              </a:rPr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조직 등에서 발생할 수 있는 손실에 대비한 </a:t>
            </a:r>
            <a:r>
              <a:rPr lang="ko-KR" altLang="en-US" dirty="0">
                <a:hlinkClick r:id="rId4"/>
              </a:rPr>
              <a:t>보안 대책</a:t>
            </a:r>
            <a:r>
              <a:rPr lang="ko-KR" altLang="en-US" dirty="0"/>
              <a:t>에 드는 비용 효과 분석을 통해 적은 비용으로 가장 효과적인 </a:t>
            </a:r>
            <a:r>
              <a:rPr lang="ko-KR" altLang="en-US" dirty="0">
                <a:hlinkClick r:id="rId5"/>
              </a:rPr>
              <a:t>위험 관리</a:t>
            </a:r>
            <a:r>
              <a:rPr lang="ko-KR" altLang="en-US" dirty="0"/>
              <a:t>를 수행하는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위험관리 전략 및 계획 수립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1896301"/>
            <a:ext cx="8719930" cy="4888371"/>
          </a:xfrm>
        </p:spPr>
      </p:pic>
    </p:spTree>
    <p:extLst>
      <p:ext uri="{BB962C8B-B14F-4D97-AF65-F5344CB8AC3E}">
        <p14:creationId xmlns:p14="http://schemas.microsoft.com/office/powerpoint/2010/main" val="27919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위험관리 </a:t>
            </a:r>
            <a:r>
              <a:rPr lang="ko-KR" altLang="en-US" dirty="0" err="1" smtClean="0"/>
              <a:t>전략및</a:t>
            </a:r>
            <a:r>
              <a:rPr lang="ko-KR" altLang="en-US" dirty="0" smtClean="0"/>
              <a:t> 계획 수립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smtClean="0"/>
              <a:t>정의 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기업이 보유한 개인정보 관련 자산에 대한 위험을 </a:t>
            </a:r>
            <a:r>
              <a:rPr lang="ko-KR" altLang="en-US" b="1" u="sng" dirty="0" err="1" smtClean="0">
                <a:solidFill>
                  <a:schemeClr val="accent1"/>
                </a:solidFill>
              </a:rPr>
              <a:t>수용할수</a:t>
            </a:r>
            <a:r>
              <a:rPr lang="ko-KR" altLang="en-US" b="1" u="sng" dirty="0" smtClean="0">
                <a:solidFill>
                  <a:schemeClr val="accent1"/>
                </a:solidFill>
              </a:rPr>
              <a:t> 있는 수준으로 유지하기 위해</a:t>
            </a:r>
            <a:endParaRPr lang="en-US" altLang="ko-KR" b="1" u="sng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자산에 대한 </a:t>
            </a:r>
            <a:r>
              <a:rPr lang="ko-KR" altLang="en-US" b="1" u="sng" dirty="0" smtClean="0">
                <a:solidFill>
                  <a:schemeClr val="accent1"/>
                </a:solidFill>
              </a:rPr>
              <a:t>위험을 분석 </a:t>
            </a:r>
            <a:r>
              <a:rPr lang="ko-KR" altLang="en-US" dirty="0" smtClean="0"/>
              <a:t>하고 </a:t>
            </a:r>
            <a:endParaRPr lang="en-US" altLang="ko-KR" dirty="0" smtClean="0"/>
          </a:p>
          <a:p>
            <a:r>
              <a:rPr lang="ko-KR" altLang="en-US" dirty="0" smtClean="0"/>
              <a:t>위험으로부터 자산을 </a:t>
            </a:r>
            <a:r>
              <a:rPr lang="ko-KR" altLang="en-US" b="1" u="sng" dirty="0" err="1" smtClean="0">
                <a:solidFill>
                  <a:schemeClr val="accent1"/>
                </a:solidFill>
              </a:rPr>
              <a:t>보호하기위해</a:t>
            </a:r>
            <a:endParaRPr lang="en-US" altLang="ko-KR" b="1" u="sng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스스로 판단으로 </a:t>
            </a:r>
            <a:r>
              <a:rPr lang="ko-KR" altLang="en-US" b="1" u="sng" dirty="0" smtClean="0">
                <a:solidFill>
                  <a:schemeClr val="accent1"/>
                </a:solidFill>
              </a:rPr>
              <a:t>효과적인 보호대책을 마련하는 일련의 과정</a:t>
            </a:r>
            <a:endParaRPr lang="en-US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502" y="29154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위협 과 취약점 을 구별 하자 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65" y="2226365"/>
            <a:ext cx="9734874" cy="4464384"/>
          </a:xfrm>
        </p:spPr>
      </p:pic>
    </p:spTree>
    <p:extLst>
      <p:ext uri="{BB962C8B-B14F-4D97-AF65-F5344CB8AC3E}">
        <p14:creationId xmlns:p14="http://schemas.microsoft.com/office/powerpoint/2010/main" val="30319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위험관리 </a:t>
            </a:r>
            <a:r>
              <a:rPr lang="ko-KR" altLang="en-US" dirty="0" err="1" smtClean="0"/>
              <a:t>전략및</a:t>
            </a:r>
            <a:r>
              <a:rPr lang="ko-KR" altLang="en-US" dirty="0" smtClean="0"/>
              <a:t> 계획 수립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위협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취약점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위험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위협</a:t>
            </a:r>
            <a:r>
              <a:rPr lang="en-US" altLang="ko-KR" dirty="0" smtClean="0"/>
              <a:t>= </a:t>
            </a:r>
            <a:r>
              <a:rPr lang="ko-KR" altLang="en-US" dirty="0" smtClean="0"/>
              <a:t>외부적 손실 원인</a:t>
            </a:r>
            <a:endParaRPr lang="en-US" altLang="ko-KR" dirty="0" smtClean="0"/>
          </a:p>
          <a:p>
            <a:r>
              <a:rPr lang="ko-KR" altLang="en-US" dirty="0" smtClean="0"/>
              <a:t>취약점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자산이 가지고 있는 문제점</a:t>
            </a:r>
            <a:endParaRPr lang="en-US" altLang="ko-KR" dirty="0" smtClean="0"/>
          </a:p>
          <a:p>
            <a:r>
              <a:rPr lang="ko-KR" altLang="en-US" dirty="0" smtClean="0"/>
              <a:t>위험</a:t>
            </a:r>
            <a:r>
              <a:rPr lang="en-US" altLang="ko-KR" dirty="0" smtClean="0"/>
              <a:t>= </a:t>
            </a:r>
            <a:r>
              <a:rPr lang="ko-KR" altLang="en-US" dirty="0" smtClean="0"/>
              <a:t>위협이 취약점을 공격 </a:t>
            </a:r>
            <a:r>
              <a:rPr lang="ko-KR" altLang="en-US" dirty="0" err="1" smtClean="0"/>
              <a:t>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발생하는 사항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대응책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정보보호 대책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각 사항에 맞게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위험 분석 계획을 수립한다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574</Words>
  <Application>Microsoft Office PowerPoint</Application>
  <PresentationFormat>와이드스크린</PresentationFormat>
  <Paragraphs>126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Century Gothic</vt:lpstr>
      <vt:lpstr>Wingdings 3</vt:lpstr>
      <vt:lpstr>이온(회의실)</vt:lpstr>
      <vt:lpstr>위험도 분석</vt:lpstr>
      <vt:lpstr>PowerPoint 프레젠테이션</vt:lpstr>
      <vt:lpstr>학습 목표</vt:lpstr>
      <vt:lpstr>위험 분석이란 (Risk analysis)??</vt:lpstr>
      <vt:lpstr>위험 평가란 (Risk assessment) ?</vt:lpstr>
      <vt:lpstr>1. 위험관리 전략 및 계획 수립</vt:lpstr>
      <vt:lpstr>1. 위험관리 전략및 계획 수립</vt:lpstr>
      <vt:lpstr>위협 과 취약점 을 구별 하자 </vt:lpstr>
      <vt:lpstr>1. 위험관리 전략및 계획 수립</vt:lpstr>
      <vt:lpstr>2. 위험 분석</vt:lpstr>
      <vt:lpstr>2. 위험 분석</vt:lpstr>
      <vt:lpstr>2. 위험 분석</vt:lpstr>
      <vt:lpstr>2. 위험 분석 </vt:lpstr>
      <vt:lpstr>2. 위험 분석 </vt:lpstr>
      <vt:lpstr>3. 위험 평가</vt:lpstr>
      <vt:lpstr>3. 위험 평가</vt:lpstr>
      <vt:lpstr>3. 위험 평가</vt:lpstr>
      <vt:lpstr>3. 위험 평가</vt:lpstr>
      <vt:lpstr>3. 위험 평가</vt:lpstr>
      <vt:lpstr>3. 위험 평가</vt:lpstr>
      <vt:lpstr>3. 위험 평가</vt:lpstr>
      <vt:lpstr>3. 위험 평가</vt:lpstr>
      <vt:lpstr>3. 위험 평가</vt:lpstr>
      <vt:lpstr>4. 보호 대책 선정</vt:lpstr>
      <vt:lpstr>4,5. 보호대책 선정 및 보호대책 수립</vt:lpstr>
      <vt:lpstr>4,5. 보호대책 선정 및 보호대책 수립.</vt:lpstr>
      <vt:lpstr>위험 관리 하는 방법</vt:lpstr>
      <vt:lpstr>PowerPoint 프레젠테이션</vt:lpstr>
      <vt:lpstr>정리 하며 생각해보자.</vt:lpstr>
      <vt:lpstr>부족 하고 미흡하실수 있겟지만   성실히 조사하여 작성 하였습니다.  잘못된 내용은 피드백 주시면 즉시 수정 하도록 하겠습니다.  감사합니다.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위험도 분석</dc:title>
  <dc:creator>Windows 사용자</dc:creator>
  <cp:lastModifiedBy>Windows 사용자</cp:lastModifiedBy>
  <cp:revision>14</cp:revision>
  <dcterms:created xsi:type="dcterms:W3CDTF">2018-08-01T07:45:43Z</dcterms:created>
  <dcterms:modified xsi:type="dcterms:W3CDTF">2018-08-01T09:29:36Z</dcterms:modified>
</cp:coreProperties>
</file>