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9" r:id="rId3"/>
    <p:sldId id="311" r:id="rId4"/>
    <p:sldId id="310" r:id="rId5"/>
    <p:sldId id="308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00"/>
    <a:srgbClr val="FF6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02" d="100"/>
          <a:sy n="10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a flight booking app, KANOE, not to be confused with another popular 5-letter flight booking app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We’ll see how we can simplify the integration challenges we face today in a responsible generative AI 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So let’s get started with a couple topics before we see how this all takes off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Delivering a feature today requires developers to integrate with multiple systems; leading to expensive development and collaboration efforts between teams</a:t>
            </a:r>
          </a:p>
          <a:p>
            <a:r>
              <a:rPr lang="en-US" dirty="0"/>
              <a:t>Agents, such as those offered by Amazon Bedrock, allow us to orchestrate tasks between foundation models and software applications</a:t>
            </a:r>
          </a:p>
          <a:p>
            <a:r>
              <a:rPr lang="en-US" dirty="0"/>
              <a:t>This means agents can make API calls without us having to write any orchestration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Maintaining trust with AI involves managing how the user interacts with our app to ensure we provide safety and guide positive outcomes, from</a:t>
            </a:r>
          </a:p>
          <a:p>
            <a:pPr lvl="1"/>
            <a:r>
              <a:rPr lang="en-CA" dirty="0"/>
              <a:t>Restricting undesirable topics such as legal advice,</a:t>
            </a:r>
          </a:p>
          <a:p>
            <a:pPr lvl="1"/>
            <a:r>
              <a:rPr lang="en-CA" dirty="0"/>
              <a:t>Filtering harmful content, like hate language,</a:t>
            </a:r>
          </a:p>
          <a:p>
            <a:pPr lvl="1"/>
            <a:r>
              <a:rPr lang="en-CA" dirty="0"/>
              <a:t>And redacting sensitive personally identifiable information</a:t>
            </a:r>
          </a:p>
          <a:p>
            <a:pPr lvl="0"/>
            <a:r>
              <a:rPr lang="en-CA" dirty="0"/>
              <a:t>Guardrails for Amazon Bedrock provides the governance of safeguards to build our apps in a responsible way</a:t>
            </a:r>
          </a:p>
        </p:txBody>
      </p:sp>
    </p:spTree>
    <p:extLst>
      <p:ext uri="{BB962C8B-B14F-4D97-AF65-F5344CB8AC3E}">
        <p14:creationId xmlns:p14="http://schemas.microsoft.com/office/powerpoint/2010/main" val="52606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see how KANOE applies Agentic AI with Guardrails to orchestrate and execute tasks safely between our systems</a:t>
            </a:r>
          </a:p>
          <a:p>
            <a:r>
              <a:rPr lang="en-US" dirty="0"/>
              <a:t>The Agent handles all the orchestration between each system with Guardrails in place, ensuring</a:t>
            </a:r>
          </a:p>
          <a:p>
            <a:pPr lvl="1"/>
            <a:r>
              <a:rPr lang="en-US" dirty="0"/>
              <a:t>A valid membership is used to search for and purchase flights, &gt; hitting our Member and Travel systems</a:t>
            </a:r>
          </a:p>
          <a:p>
            <a:pPr lvl="1"/>
            <a:r>
              <a:rPr lang="en-US" dirty="0"/>
              <a:t>Allowing members to apply reward dollars to their purchase, &gt; hitting our Loyalty system</a:t>
            </a:r>
          </a:p>
          <a:p>
            <a:pPr lvl="1"/>
            <a:r>
              <a:rPr lang="en-US" dirty="0"/>
              <a:t>And booking the flight using a saved credit card, hitting our Travel and Payment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Behind the scenes a user interacts through a conversational frontend with 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&gt; Bedrock Agents provide the LLM with the API documentation to infer the actions available to it</a:t>
            </a:r>
          </a:p>
          <a:p>
            <a:r>
              <a:rPr lang="en-US" dirty="0"/>
              <a:t>&gt; Then along with the prompt and the configured Guardrails, the Agent determines the next actions using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course, the potential of this technology goes beyond just a chatbot for booking flights, I just use this as an example for demonstration</a:t>
            </a:r>
          </a:p>
          <a:p>
            <a:r>
              <a:rPr lang="en-US" dirty="0"/>
              <a:t>While we see this </a:t>
            </a:r>
            <a:r>
              <a:rPr lang="en-US"/>
              <a:t>in action, </a:t>
            </a:r>
            <a:r>
              <a:rPr lang="en-US" dirty="0"/>
              <a:t>I ask of you to think of how best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hyperlink" Target="https://kanoe.ericbach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097" y="2571750"/>
            <a:ext cx="6583800" cy="136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/>
              <a:t>Search for Cheap Flights &amp; Airline Tickets</a:t>
            </a:r>
            <a:br>
              <a:rPr lang="en" sz="1800" b="0" dirty="0"/>
            </a:br>
            <a:br>
              <a:rPr lang="en" sz="1800" dirty="0"/>
            </a:br>
            <a:r>
              <a:rPr lang="en" sz="2000" dirty="0"/>
              <a:t>Responsible Generative AI </a:t>
            </a:r>
            <a:br>
              <a:rPr lang="en" sz="2000" dirty="0"/>
            </a:br>
            <a:r>
              <a:rPr lang="en" sz="2000" dirty="0"/>
              <a:t>with Agents and Guardrails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597" y="41010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2045-50DC-AEF7-AAC6-7E70107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7" y="1276169"/>
            <a:ext cx="6173061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ears with arrows&#10;&#10;Description automatically generated">
            <a:extLst>
              <a:ext uri="{FF2B5EF4-FFF2-40B4-BE49-F238E27FC236}">
                <a16:creationId xmlns:a16="http://schemas.microsoft.com/office/drawing/2014/main" id="{78AC8CE0-3049-4570-CB08-EC5E227C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329" y="1127199"/>
            <a:ext cx="4697260" cy="29891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938B81-24CF-D943-792F-90021789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15" y="1690169"/>
            <a:ext cx="2982600" cy="11039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Agentic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BC253-BDBA-C6F5-E86E-78CEB6F63A78}"/>
              </a:ext>
            </a:extLst>
          </p:cNvPr>
          <p:cNvSpPr txBox="1"/>
          <p:nvPr/>
        </p:nvSpPr>
        <p:spPr>
          <a:xfrm>
            <a:off x="867567" y="2901356"/>
            <a:ext cx="307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Execute multistep tasks across company systems and data sources</a:t>
            </a:r>
          </a:p>
        </p:txBody>
      </p:sp>
    </p:spTree>
    <p:extLst>
      <p:ext uri="{BB962C8B-B14F-4D97-AF65-F5344CB8AC3E}">
        <p14:creationId xmlns:p14="http://schemas.microsoft.com/office/powerpoint/2010/main" val="25930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CA9DBEAA-1291-9BA0-3951-875781C07960}"/>
              </a:ext>
            </a:extLst>
          </p:cNvPr>
          <p:cNvSpPr/>
          <p:nvPr/>
        </p:nvSpPr>
        <p:spPr>
          <a:xfrm rot="421118">
            <a:off x="1169994" y="197554"/>
            <a:ext cx="3856245" cy="4776779"/>
          </a:xfrm>
          <a:prstGeom prst="arc">
            <a:avLst>
              <a:gd name="adj1" fmla="val 16231754"/>
              <a:gd name="adj2" fmla="val 4529171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26D5E7-57E7-B9B1-ADC7-983B0465F015}"/>
              </a:ext>
            </a:extLst>
          </p:cNvPr>
          <p:cNvSpPr/>
          <p:nvPr/>
        </p:nvSpPr>
        <p:spPr>
          <a:xfrm>
            <a:off x="4605749" y="2139638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7DC810-8F2C-0BAA-30D2-993930B2CC5E}"/>
              </a:ext>
            </a:extLst>
          </p:cNvPr>
          <p:cNvSpPr/>
          <p:nvPr/>
        </p:nvSpPr>
        <p:spPr>
          <a:xfrm>
            <a:off x="4202379" y="3607491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1F32F3-9BB7-158E-BD81-E8370D007942}"/>
              </a:ext>
            </a:extLst>
          </p:cNvPr>
          <p:cNvSpPr/>
          <p:nvPr/>
        </p:nvSpPr>
        <p:spPr>
          <a:xfrm>
            <a:off x="4202379" y="692316"/>
            <a:ext cx="864223" cy="864223"/>
          </a:xfrm>
          <a:prstGeom prst="ellipse">
            <a:avLst/>
          </a:prstGeom>
          <a:solidFill>
            <a:schemeClr val="accent6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DC15-4615-83B5-8B23-A6B909E6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Guardrails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C04E6-9567-3235-96C6-891B7A22A518}"/>
              </a:ext>
            </a:extLst>
          </p:cNvPr>
          <p:cNvSpPr txBox="1"/>
          <p:nvPr/>
        </p:nvSpPr>
        <p:spPr>
          <a:xfrm>
            <a:off x="867567" y="2901356"/>
            <a:ext cx="307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Safeguards customized for application requirements and responsible AI policies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64DF6-1B7A-29AC-B65A-9E19EABD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02" y="1699707"/>
            <a:ext cx="2981638" cy="1093268"/>
          </a:xfrm>
          <a:prstGeom prst="rect">
            <a:avLst/>
          </a:prstGeom>
        </p:spPr>
      </p:pic>
      <p:pic>
        <p:nvPicPr>
          <p:cNvPr id="13" name="Graphic 12" descr="Puzzle pieces">
            <a:extLst>
              <a:ext uri="{FF2B5EF4-FFF2-40B4-BE49-F238E27FC236}">
                <a16:creationId xmlns:a16="http://schemas.microsoft.com/office/drawing/2014/main" id="{219BABE2-4858-BE97-0FB7-7995D4626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7661" y="2246341"/>
            <a:ext cx="640402" cy="640402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BC438678-2430-5EE0-94CA-99F61DBC7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4289" y="3723952"/>
            <a:ext cx="640402" cy="640402"/>
          </a:xfrm>
          <a:prstGeom prst="rect">
            <a:avLst/>
          </a:prstGeom>
        </p:spPr>
      </p:pic>
      <p:pic>
        <p:nvPicPr>
          <p:cNvPr id="21" name="Graphic 20" descr="Checklist RTL">
            <a:extLst>
              <a:ext uri="{FF2B5EF4-FFF2-40B4-BE49-F238E27FC236}">
                <a16:creationId xmlns:a16="http://schemas.microsoft.com/office/drawing/2014/main" id="{06C178DC-C6B3-7FCF-DC4E-E09F25FC4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4289" y="807241"/>
            <a:ext cx="640402" cy="640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C3409A-5D30-F7C7-4BA9-87BFDB793706}"/>
              </a:ext>
            </a:extLst>
          </p:cNvPr>
          <p:cNvSpPr txBox="1"/>
          <p:nvPr/>
        </p:nvSpPr>
        <p:spPr>
          <a:xfrm>
            <a:off x="5128408" y="787046"/>
            <a:ext cx="348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Define and disallow restricted topics</a:t>
            </a:r>
          </a:p>
          <a:p>
            <a:r>
              <a:rPr lang="en-CA" sz="1600" dirty="0"/>
              <a:t>(i.e. legal advice)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BF974D-0A26-5E21-B676-FC0F8BD9336F}"/>
              </a:ext>
            </a:extLst>
          </p:cNvPr>
          <p:cNvSpPr txBox="1"/>
          <p:nvPr/>
        </p:nvSpPr>
        <p:spPr>
          <a:xfrm>
            <a:off x="5502380" y="2274154"/>
            <a:ext cx="300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Filter harmful content</a:t>
            </a:r>
            <a:br>
              <a:rPr lang="en-CA" sz="1600" dirty="0"/>
            </a:br>
            <a:r>
              <a:rPr lang="en-CA" sz="1600" dirty="0"/>
              <a:t>(i.e. hate language)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6C9A5D-BFBB-3EF1-E8DD-CAB99EFFF75C}"/>
              </a:ext>
            </a:extLst>
          </p:cNvPr>
          <p:cNvSpPr txBox="1"/>
          <p:nvPr/>
        </p:nvSpPr>
        <p:spPr>
          <a:xfrm>
            <a:off x="5122960" y="3761262"/>
            <a:ext cx="367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Redact of block sensitive information</a:t>
            </a:r>
            <a:br>
              <a:rPr lang="en-CA" sz="1600" dirty="0"/>
            </a:br>
            <a:r>
              <a:rPr lang="en-CA" sz="1600" dirty="0"/>
              <a:t>(i.e. personally identifiable information)</a:t>
            </a:r>
          </a:p>
        </p:txBody>
      </p:sp>
    </p:spTree>
    <p:extLst>
      <p:ext uri="{BB962C8B-B14F-4D97-AF65-F5344CB8AC3E}">
        <p14:creationId xmlns:p14="http://schemas.microsoft.com/office/powerpoint/2010/main" val="10819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9E40F-36E0-558B-81F5-3BFB121B7ADA}"/>
              </a:ext>
            </a:extLst>
          </p:cNvPr>
          <p:cNvGrpSpPr/>
          <p:nvPr/>
        </p:nvGrpSpPr>
        <p:grpSpPr>
          <a:xfrm>
            <a:off x="5961819" y="1999147"/>
            <a:ext cx="1294966" cy="687725"/>
            <a:chOff x="4185430" y="2180664"/>
            <a:chExt cx="1294966" cy="6877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537C2-BAC0-38C3-ED81-91775A9D7061}"/>
                </a:ext>
              </a:extLst>
            </p:cNvPr>
            <p:cNvSpPr/>
            <p:nvPr/>
          </p:nvSpPr>
          <p:spPr>
            <a:xfrm>
              <a:off x="4185430" y="2180664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D878E-143F-1677-E120-A905B8CE19F2}"/>
                </a:ext>
              </a:extLst>
            </p:cNvPr>
            <p:cNvSpPr txBox="1"/>
            <p:nvPr/>
          </p:nvSpPr>
          <p:spPr>
            <a:xfrm>
              <a:off x="4459854" y="238086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Travel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C654F-0320-C722-8BB3-10DB4C3BE339}"/>
              </a:ext>
            </a:extLst>
          </p:cNvPr>
          <p:cNvGrpSpPr/>
          <p:nvPr/>
        </p:nvGrpSpPr>
        <p:grpSpPr>
          <a:xfrm>
            <a:off x="5961819" y="2872602"/>
            <a:ext cx="1294966" cy="687725"/>
            <a:chOff x="6797954" y="758117"/>
            <a:chExt cx="1294966" cy="6877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20705A-0A34-5BF8-1B42-F9C6258BF339}"/>
                </a:ext>
              </a:extLst>
            </p:cNvPr>
            <p:cNvSpPr/>
            <p:nvPr/>
          </p:nvSpPr>
          <p:spPr>
            <a:xfrm>
              <a:off x="6797954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8B3054-4FEE-1DFF-B8C8-33FAB74CE256}"/>
                </a:ext>
              </a:extLst>
            </p:cNvPr>
            <p:cNvSpPr txBox="1"/>
            <p:nvPr/>
          </p:nvSpPr>
          <p:spPr>
            <a:xfrm>
              <a:off x="7040518" y="948090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Loyalty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EE5C45-AAF9-8859-4E88-1CF3F9A548E4}"/>
              </a:ext>
            </a:extLst>
          </p:cNvPr>
          <p:cNvGrpSpPr/>
          <p:nvPr/>
        </p:nvGrpSpPr>
        <p:grpSpPr>
          <a:xfrm>
            <a:off x="5961819" y="3746057"/>
            <a:ext cx="1294966" cy="687725"/>
            <a:chOff x="4421893" y="3511039"/>
            <a:chExt cx="1294966" cy="6877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729E37-912C-B1E3-F7C5-4AB5FB5887A4}"/>
                </a:ext>
              </a:extLst>
            </p:cNvPr>
            <p:cNvSpPr/>
            <p:nvPr/>
          </p:nvSpPr>
          <p:spPr>
            <a:xfrm>
              <a:off x="4421893" y="3511039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ECB97-DB1A-0220-556E-423FB468F5B4}"/>
                </a:ext>
              </a:extLst>
            </p:cNvPr>
            <p:cNvSpPr txBox="1"/>
            <p:nvPr/>
          </p:nvSpPr>
          <p:spPr>
            <a:xfrm>
              <a:off x="4603543" y="3701012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Payment</a:t>
              </a:r>
            </a:p>
          </p:txBody>
        </p:sp>
      </p:grp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D97661E-61E8-A674-3804-5875CF7D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2433" y="2280834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5666DB2-7161-E024-C941-6D28AE4C5A52}"/>
              </a:ext>
            </a:extLst>
          </p:cNvPr>
          <p:cNvGrpSpPr/>
          <p:nvPr/>
        </p:nvGrpSpPr>
        <p:grpSpPr>
          <a:xfrm>
            <a:off x="5961819" y="1131677"/>
            <a:ext cx="1294966" cy="687725"/>
            <a:chOff x="5171908" y="758117"/>
            <a:chExt cx="1294966" cy="6877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FC363A-AA88-BE12-4AF6-EBF5D25EA1B4}"/>
                </a:ext>
              </a:extLst>
            </p:cNvPr>
            <p:cNvSpPr/>
            <p:nvPr/>
          </p:nvSpPr>
          <p:spPr>
            <a:xfrm>
              <a:off x="5171908" y="758117"/>
              <a:ext cx="1294966" cy="687725"/>
            </a:xfrm>
            <a:prstGeom prst="rect">
              <a:avLst/>
            </a:prstGeom>
            <a:solidFill>
              <a:schemeClr val="accent6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6948B-78E7-032A-61EB-A1E8EC9E320F}"/>
                </a:ext>
              </a:extLst>
            </p:cNvPr>
            <p:cNvSpPr txBox="1"/>
            <p:nvPr/>
          </p:nvSpPr>
          <p:spPr>
            <a:xfrm>
              <a:off x="5199670" y="957125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690F"/>
                      </a:gs>
                      <a:gs pos="100000">
                        <a:srgbClr val="FFC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rPr>
                <a:t>Membership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0A07A00-9122-E7D8-0BE8-8B3DA6BE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076F70-5000-32DB-A503-1D793593F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763" y="2353238"/>
            <a:ext cx="788833" cy="7695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3FD2CB-A28F-4757-715D-9092BD4CF33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86000" y="2738035"/>
            <a:ext cx="1431763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231B0D-9AF3-1D65-75FA-151065865929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4506596" y="1475540"/>
            <a:ext cx="1455223" cy="126249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2AE76-335A-4A0F-EE49-00CD950D234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506596" y="2343010"/>
            <a:ext cx="1455223" cy="3950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68CF67-06D0-7D77-303A-B9BB4CD7DC7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506596" y="2738035"/>
            <a:ext cx="1455223" cy="4784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F6AABF-7DDC-E32A-EE79-0FA2E2320038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4506596" y="2738035"/>
            <a:ext cx="1455223" cy="13518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7E751F1-ABE3-A737-BD2A-F261F5E2860D}"/>
              </a:ext>
            </a:extLst>
          </p:cNvPr>
          <p:cNvSpPr/>
          <p:nvPr/>
        </p:nvSpPr>
        <p:spPr>
          <a:xfrm>
            <a:off x="7284547" y="1152265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37098769-A9EA-B05E-204A-F22C96D8C01F}"/>
              </a:ext>
            </a:extLst>
          </p:cNvPr>
          <p:cNvSpPr/>
          <p:nvPr/>
        </p:nvSpPr>
        <p:spPr>
          <a:xfrm>
            <a:off x="7284547" y="2017577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B65352D-BDCA-F016-64C2-DFF1D1C917A7}"/>
              </a:ext>
            </a:extLst>
          </p:cNvPr>
          <p:cNvSpPr/>
          <p:nvPr/>
        </p:nvSpPr>
        <p:spPr>
          <a:xfrm>
            <a:off x="7284547" y="2897061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8E4B27C-0EFD-943C-0BC4-76F16A0933EF}"/>
              </a:ext>
            </a:extLst>
          </p:cNvPr>
          <p:cNvSpPr/>
          <p:nvPr/>
        </p:nvSpPr>
        <p:spPr>
          <a:xfrm>
            <a:off x="7286258" y="3763179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0C160AC-4A61-DF2C-D174-41BD0E1A0114}"/>
              </a:ext>
            </a:extLst>
          </p:cNvPr>
          <p:cNvSpPr/>
          <p:nvPr/>
        </p:nvSpPr>
        <p:spPr>
          <a:xfrm>
            <a:off x="7284547" y="2264028"/>
            <a:ext cx="178420" cy="17842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6621564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2081759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https://github.com/eric-bach/kanoe</a:t>
            </a:r>
          </a:p>
          <a:p>
            <a:r>
              <a:rPr lang="en-US" dirty="0">
                <a:hlinkClick r:id="rId3"/>
              </a:rPr>
              <a:t>https://docs.aws.amazon.com/bedrock/latest/userguide/agents.html</a:t>
            </a:r>
          </a:p>
          <a:p>
            <a:r>
              <a:rPr lang="en-US" dirty="0">
                <a:hlinkClick r:id="rId3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4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672282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514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Blinker</vt:lpstr>
      <vt:lpstr>Arial</vt:lpstr>
      <vt:lpstr>Nunito Light</vt:lpstr>
      <vt:lpstr>Open Sans</vt:lpstr>
      <vt:lpstr>Digital Transformation Plan Project Proposal by Slidesgo</vt:lpstr>
      <vt:lpstr>Search for Cheap Flights &amp; Airline Tickets  Responsible Generative AI  with Agents and Guardrails</vt:lpstr>
      <vt:lpstr>Agentic AI</vt:lpstr>
      <vt:lpstr>Guardrails</vt:lpstr>
      <vt:lpstr>Workflow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629</cp:revision>
  <dcterms:modified xsi:type="dcterms:W3CDTF">2024-06-28T14:41:47Z</dcterms:modified>
</cp:coreProperties>
</file>