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</p:sldMasterIdLst>
  <p:notesMasterIdLst>
    <p:notesMasterId r:id="rId8"/>
  </p:notesMasterIdLst>
  <p:sldIdLst>
    <p:sldId id="256" r:id="rId2"/>
    <p:sldId id="305" r:id="rId3"/>
    <p:sldId id="306" r:id="rId4"/>
    <p:sldId id="307" r:id="rId5"/>
    <p:sldId id="308" r:id="rId6"/>
    <p:sldId id="303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38451C-38DB-4FA8-97EB-3322584BE271}">
  <a:tblStyle styleId="{9C38451C-38DB-4FA8-97EB-3322584BE2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51C209E-28C3-4868-9F64-50DDC1B2D99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057" autoAdjust="0"/>
  </p:normalViewPr>
  <p:slideViewPr>
    <p:cSldViewPr snapToGrid="0">
      <p:cViewPr>
        <p:scale>
          <a:sx n="125" d="100"/>
          <a:sy n="125" d="100"/>
        </p:scale>
        <p:origin x="64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we dive in, I’d like to first highlight the challenge we face today and how we can leverage Generative AI Agents to alleviate our problem</a:t>
            </a:r>
          </a:p>
          <a:p>
            <a:r>
              <a:rPr lang="en-US" dirty="0"/>
              <a:t>&gt; When delivering a feature today, we often need to integrate with multiple systems (iMIS, AX, GP, just to name a few)</a:t>
            </a:r>
          </a:p>
          <a:p>
            <a:r>
              <a:rPr lang="en-US" dirty="0"/>
              <a:t>This effort involves huge collaboration between teams in addition to the development work required</a:t>
            </a:r>
          </a:p>
          <a:p>
            <a:r>
              <a:rPr lang="en-US" dirty="0"/>
              <a:t>Let’s see how Generative AI Agents can provide help with this</a:t>
            </a:r>
          </a:p>
        </p:txBody>
      </p:sp>
    </p:spTree>
    <p:extLst>
      <p:ext uri="{BB962C8B-B14F-4D97-AF65-F5344CB8AC3E}">
        <p14:creationId xmlns:p14="http://schemas.microsoft.com/office/powerpoint/2010/main" val="1658934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Agents complete actions by orchestrating interactions between foundation models, data sources, software applications, and user conversations</a:t>
            </a:r>
          </a:p>
          <a:p>
            <a:r>
              <a:rPr lang="en-US" dirty="0"/>
              <a:t>This means agents can automatically make API calls to take actions without us writing any orchestration code</a:t>
            </a:r>
          </a:p>
          <a:p>
            <a:r>
              <a:rPr lang="en-US" dirty="0"/>
              <a:t>Developers can save weeks of development effort by leveraging Generative AI Agents like the ones provided by Amazon Bedrock</a:t>
            </a:r>
          </a:p>
        </p:txBody>
      </p:sp>
    </p:spTree>
    <p:extLst>
      <p:ext uri="{BB962C8B-B14F-4D97-AF65-F5344CB8AC3E}">
        <p14:creationId xmlns:p14="http://schemas.microsoft.com/office/powerpoint/2010/main" val="1477799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Travel Agent application is a fictitious application meant to demonstrate how we can apply Agents and Generative AI to orchestrate and execute calls between our systems</a:t>
            </a:r>
          </a:p>
          <a:p>
            <a:r>
              <a:rPr lang="en-US" dirty="0"/>
              <a:t>It has 3 features</a:t>
            </a:r>
          </a:p>
          <a:p>
            <a:pPr lvl="1"/>
            <a:r>
              <a:rPr lang="en-US" dirty="0"/>
              <a:t>Requiring a valid membership to search for and purchase flights, hitting our Member and Travel systems</a:t>
            </a:r>
          </a:p>
          <a:p>
            <a:pPr lvl="1"/>
            <a:r>
              <a:rPr lang="en-US" dirty="0"/>
              <a:t>Allowing members to apply reward dollars to their purchase, hitting our Loyalty system</a:t>
            </a:r>
          </a:p>
          <a:p>
            <a:pPr lvl="1"/>
            <a:r>
              <a:rPr lang="en-US" dirty="0"/>
              <a:t>And using a saved credit card to purchase a flight, hitting our Payment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80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user interacts with our agent through a frontend that connects through a </a:t>
            </a:r>
            <a:r>
              <a:rPr lang="en-US" dirty="0" err="1"/>
              <a:t>Websocket</a:t>
            </a:r>
            <a:r>
              <a:rPr lang="en-US" dirty="0"/>
              <a:t> API</a:t>
            </a:r>
          </a:p>
          <a:p>
            <a:r>
              <a:rPr lang="en-US" dirty="0"/>
              <a:t>Bedrock Agents read the API documentation provided in </a:t>
            </a:r>
            <a:r>
              <a:rPr lang="en-US" dirty="0" err="1"/>
              <a:t>OpenAPI</a:t>
            </a:r>
            <a:r>
              <a:rPr lang="en-US" dirty="0"/>
              <a:t> format from an S3 bucket to get an understanding of the API features available to it</a:t>
            </a:r>
          </a:p>
          <a:p>
            <a:r>
              <a:rPr lang="en-US" dirty="0"/>
              <a:t>Using the foundational model, our agent uses Chain of Thought (</a:t>
            </a:r>
            <a:r>
              <a:rPr lang="en-US" dirty="0" err="1"/>
              <a:t>CoT</a:t>
            </a:r>
            <a:r>
              <a:rPr lang="en-US" dirty="0"/>
              <a:t>) reasoning to determine the next action</a:t>
            </a:r>
          </a:p>
          <a:p>
            <a:pPr lvl="1"/>
            <a:r>
              <a:rPr lang="en-US" dirty="0"/>
              <a:t>Whether to prompt the user for additional information</a:t>
            </a:r>
          </a:p>
          <a:p>
            <a:pPr lvl="1"/>
            <a:r>
              <a:rPr lang="en-US" dirty="0"/>
              <a:t>Orchestrate an action through an Action Group to invoke external APIs</a:t>
            </a:r>
          </a:p>
          <a:p>
            <a:pPr lvl="1"/>
            <a:r>
              <a:rPr lang="en-US" dirty="0"/>
              <a:t>Or, deny the request</a:t>
            </a:r>
          </a:p>
        </p:txBody>
      </p:sp>
    </p:spTree>
    <p:extLst>
      <p:ext uri="{BB962C8B-B14F-4D97-AF65-F5344CB8AC3E}">
        <p14:creationId xmlns:p14="http://schemas.microsoft.com/office/powerpoint/2010/main" val="2685554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potential for this technology goes beyond just a chatbot for booking flights, I just use this as an example for demonstration.  </a:t>
            </a:r>
          </a:p>
          <a:p>
            <a:r>
              <a:rPr lang="en-US" dirty="0"/>
              <a:t>So while we see this in </a:t>
            </a:r>
            <a:r>
              <a:rPr lang="en-US"/>
              <a:t>action, I </a:t>
            </a:r>
            <a:r>
              <a:rPr lang="en-US" dirty="0"/>
              <a:t>ask of you to think of how you can apply this to potential problems you may be experiencing today</a:t>
            </a:r>
          </a:p>
        </p:txBody>
      </p:sp>
    </p:spTree>
    <p:extLst>
      <p:ext uri="{BB962C8B-B14F-4D97-AF65-F5344CB8AC3E}">
        <p14:creationId xmlns:p14="http://schemas.microsoft.com/office/powerpoint/2010/main" val="2203900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71750" y="212400"/>
            <a:ext cx="8600700" cy="4718700"/>
          </a:xfrm>
          <a:prstGeom prst="roundRect">
            <a:avLst>
              <a:gd name="adj" fmla="val 377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80100" y="2289700"/>
            <a:ext cx="6583800" cy="164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>
                <a:latin typeface="Blinker"/>
                <a:ea typeface="Blinker"/>
                <a:cs typeface="Blinker"/>
                <a:sym typeface="Blink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307675" y="3935500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271750" y="212400"/>
            <a:ext cx="8600700" cy="4718700"/>
          </a:xfrm>
          <a:prstGeom prst="roundRect">
            <a:avLst>
              <a:gd name="adj" fmla="val 377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p8"/>
          <p:cNvSpPr/>
          <p:nvPr/>
        </p:nvSpPr>
        <p:spPr>
          <a:xfrm>
            <a:off x="271750" y="212400"/>
            <a:ext cx="8600700" cy="4718700"/>
          </a:xfrm>
          <a:prstGeom prst="roundRect">
            <a:avLst>
              <a:gd name="adj" fmla="val 377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/>
          <p:nvPr/>
        </p:nvSpPr>
        <p:spPr>
          <a:xfrm>
            <a:off x="271750" y="212400"/>
            <a:ext cx="8600700" cy="4718700"/>
          </a:xfrm>
          <a:prstGeom prst="roundRect">
            <a:avLst>
              <a:gd name="adj" fmla="val 377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/>
          <p:nvPr/>
        </p:nvSpPr>
        <p:spPr>
          <a:xfrm>
            <a:off x="271750" y="212400"/>
            <a:ext cx="8600700" cy="4718700"/>
          </a:xfrm>
          <a:prstGeom prst="roundRect">
            <a:avLst>
              <a:gd name="adj" fmla="val 377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271750" y="212400"/>
            <a:ext cx="8600700" cy="4718700"/>
          </a:xfrm>
          <a:prstGeom prst="roundRect">
            <a:avLst>
              <a:gd name="adj" fmla="val 377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713225" y="834300"/>
            <a:ext cx="3657600" cy="100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1"/>
          </p:nvPr>
        </p:nvSpPr>
        <p:spPr>
          <a:xfrm>
            <a:off x="713225" y="1840200"/>
            <a:ext cx="3657600" cy="24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Open Sans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>
            <a:spLocks noGrp="1"/>
          </p:cNvSpPr>
          <p:nvPr>
            <p:ph type="pic" idx="2"/>
          </p:nvPr>
        </p:nvSpPr>
        <p:spPr>
          <a:xfrm>
            <a:off x="4925575" y="539500"/>
            <a:ext cx="3657600" cy="4064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59758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8760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●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○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■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●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○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■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●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○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■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5" r:id="rId4"/>
    <p:sldLayoutId id="2147483658" r:id="rId5"/>
    <p:sldLayoutId id="2147483667" r:id="rId6"/>
    <p:sldLayoutId id="2147483671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flights.ericbach.dev/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aws.amazon.com/blogs/compute/building-a-serverless-document-chat-with-aws-lambda-and-amazon-bedrock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>
            <a:spLocks noGrp="1"/>
          </p:cNvSpPr>
          <p:nvPr>
            <p:ph type="ctrTitle"/>
          </p:nvPr>
        </p:nvSpPr>
        <p:spPr>
          <a:xfrm>
            <a:off x="1280100" y="2651694"/>
            <a:ext cx="6583800" cy="11565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Travel Agent</a:t>
            </a:r>
            <a:br>
              <a:rPr lang="en" dirty="0"/>
            </a:br>
            <a:r>
              <a:rPr lang="en" sz="1800" dirty="0"/>
              <a:t>Unlocking the potential of Generative AI Agents</a:t>
            </a:r>
            <a:endParaRPr sz="1800" dirty="0"/>
          </a:p>
        </p:txBody>
      </p:sp>
      <p:sp>
        <p:nvSpPr>
          <p:cNvPr id="138" name="Google Shape;138;p25"/>
          <p:cNvSpPr txBox="1">
            <a:spLocks noGrp="1"/>
          </p:cNvSpPr>
          <p:nvPr>
            <p:ph type="subTitle" idx="1"/>
          </p:nvPr>
        </p:nvSpPr>
        <p:spPr>
          <a:xfrm>
            <a:off x="2307600" y="4118380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Eric Bach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May 2024</a:t>
            </a:r>
            <a:endParaRPr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61CFE1-F006-2363-5566-7D1408CC9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2249" y="965736"/>
            <a:ext cx="3152046" cy="158581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F07EA7D1-8016-DE2C-00D5-FAA04458D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70" y="1017725"/>
            <a:ext cx="7990660" cy="375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itle 1">
            <a:extLst>
              <a:ext uri="{FF2B5EF4-FFF2-40B4-BE49-F238E27FC236}">
                <a16:creationId xmlns:a16="http://schemas.microsoft.com/office/drawing/2014/main" id="{814E9B50-863F-860E-8418-596A35933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</p:spPr>
        <p:txBody>
          <a:bodyPr/>
          <a:lstStyle/>
          <a:p>
            <a:r>
              <a:rPr lang="en-US" dirty="0"/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3732979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F440B-E0A6-A088-AC1C-0750285FD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Agents for Amazon Bedrock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56397C-8A62-F460-23B9-989743DE7A33}"/>
              </a:ext>
            </a:extLst>
          </p:cNvPr>
          <p:cNvSpPr txBox="1"/>
          <p:nvPr/>
        </p:nvSpPr>
        <p:spPr>
          <a:xfrm>
            <a:off x="720000" y="1216324"/>
            <a:ext cx="78891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Retrieval Augmented Generation (RAG)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Orchestrate and execute multistep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Traceable Chain of Thought (</a:t>
            </a:r>
            <a:r>
              <a:rPr lang="en-US" dirty="0" err="1"/>
              <a:t>CoT</a:t>
            </a:r>
            <a:r>
              <a:rPr lang="en-US" dirty="0"/>
              <a:t>) reasoning</a:t>
            </a:r>
          </a:p>
        </p:txBody>
      </p:sp>
    </p:spTree>
    <p:extLst>
      <p:ext uri="{BB962C8B-B14F-4D97-AF65-F5344CB8AC3E}">
        <p14:creationId xmlns:p14="http://schemas.microsoft.com/office/powerpoint/2010/main" val="2527380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F440B-E0A6-A088-AC1C-0750285FD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 Agent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2B030F-C34A-19AF-C152-8736EDB83F79}"/>
              </a:ext>
            </a:extLst>
          </p:cNvPr>
          <p:cNvSpPr txBox="1"/>
          <p:nvPr/>
        </p:nvSpPr>
        <p:spPr>
          <a:xfrm>
            <a:off x="792655" y="1223408"/>
            <a:ext cx="78891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valid membership is required to search for and purchase flights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Member can apply any available reward dollars to the purchase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Member’s saved credit card can be used to purchase flight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ED878E-143F-1677-E120-A905B8CE19F2}"/>
              </a:ext>
            </a:extLst>
          </p:cNvPr>
          <p:cNvSpPr txBox="1"/>
          <p:nvPr/>
        </p:nvSpPr>
        <p:spPr>
          <a:xfrm>
            <a:off x="6560820" y="1223408"/>
            <a:ext cx="1816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gradFill flip="none" rotWithShape="1">
                  <a:gsLst>
                    <a:gs pos="0">
                      <a:schemeClr val="accent2">
                        <a:shade val="30000"/>
                        <a:satMod val="115000"/>
                      </a:schemeClr>
                    </a:gs>
                    <a:gs pos="50000">
                      <a:schemeClr val="accent2"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rPr>
              <a:t>Member and Travel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8B3054-4FEE-1DFF-B8C8-33FAB74CE256}"/>
              </a:ext>
            </a:extLst>
          </p:cNvPr>
          <p:cNvSpPr txBox="1"/>
          <p:nvPr/>
        </p:nvSpPr>
        <p:spPr>
          <a:xfrm>
            <a:off x="6560820" y="1872711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gradFill flip="none" rotWithShape="1">
                  <a:gsLst>
                    <a:gs pos="0">
                      <a:schemeClr val="accent2">
                        <a:shade val="30000"/>
                        <a:satMod val="115000"/>
                      </a:schemeClr>
                    </a:gs>
                    <a:gs pos="50000">
                      <a:schemeClr val="accent2"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rPr>
              <a:t>Loyalty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FECB97-DB1A-0220-556E-423FB468F5B4}"/>
              </a:ext>
            </a:extLst>
          </p:cNvPr>
          <p:cNvSpPr txBox="1"/>
          <p:nvPr/>
        </p:nvSpPr>
        <p:spPr>
          <a:xfrm>
            <a:off x="6560820" y="2540060"/>
            <a:ext cx="931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gradFill flip="none" rotWithShape="1">
                  <a:gsLst>
                    <a:gs pos="0">
                      <a:schemeClr val="accent2">
                        <a:shade val="30000"/>
                        <a:satMod val="115000"/>
                      </a:schemeClr>
                    </a:gs>
                    <a:gs pos="50000">
                      <a:schemeClr val="accent2"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rPr>
              <a:t>Payment</a:t>
            </a:r>
          </a:p>
        </p:txBody>
      </p:sp>
    </p:spTree>
    <p:extLst>
      <p:ext uri="{BB962C8B-B14F-4D97-AF65-F5344CB8AC3E}">
        <p14:creationId xmlns:p14="http://schemas.microsoft.com/office/powerpoint/2010/main" val="4100996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F440B-E0A6-A088-AC1C-0750285FD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C694F0A-8F3A-AB7F-0B0F-BCB70BAB3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39" y="938038"/>
            <a:ext cx="8459452" cy="369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47A70115-6463-649A-BDC7-667DA55AFDE7}"/>
              </a:ext>
            </a:extLst>
          </p:cNvPr>
          <p:cNvSpPr/>
          <p:nvPr/>
        </p:nvSpPr>
        <p:spPr>
          <a:xfrm>
            <a:off x="2407920" y="2148840"/>
            <a:ext cx="373380" cy="37338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F1AE790-BB7E-02A3-02E8-0A9A6F625DAB}"/>
              </a:ext>
            </a:extLst>
          </p:cNvPr>
          <p:cNvSpPr/>
          <p:nvPr/>
        </p:nvSpPr>
        <p:spPr>
          <a:xfrm>
            <a:off x="3581400" y="1017725"/>
            <a:ext cx="373380" cy="37338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50432CC-D8CC-C00F-E909-2FE1DF074240}"/>
              </a:ext>
            </a:extLst>
          </p:cNvPr>
          <p:cNvSpPr/>
          <p:nvPr/>
        </p:nvSpPr>
        <p:spPr>
          <a:xfrm>
            <a:off x="5189222" y="1017725"/>
            <a:ext cx="373380" cy="37338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45C71E6-1B0F-BD07-B1DE-AC5E316058A7}"/>
              </a:ext>
            </a:extLst>
          </p:cNvPr>
          <p:cNvSpPr/>
          <p:nvPr/>
        </p:nvSpPr>
        <p:spPr>
          <a:xfrm>
            <a:off x="6568442" y="2233430"/>
            <a:ext cx="373380" cy="37338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84893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32;p44">
            <a:extLst>
              <a:ext uri="{FF2B5EF4-FFF2-40B4-BE49-F238E27FC236}">
                <a16:creationId xmlns:a16="http://schemas.microsoft.com/office/drawing/2014/main" id="{54F3DBBA-EEA3-903F-17DC-A487C37BE2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7950" y="539442"/>
            <a:ext cx="4448100" cy="8417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Demo</a:t>
            </a:r>
          </a:p>
        </p:txBody>
      </p:sp>
      <p:pic>
        <p:nvPicPr>
          <p:cNvPr id="6" name="Google Shape;450;p44">
            <a:extLst>
              <a:ext uri="{FF2B5EF4-FFF2-40B4-BE49-F238E27FC236}">
                <a16:creationId xmlns:a16="http://schemas.microsoft.com/office/drawing/2014/main" id="{A4B5A444-C589-4929-3A2A-A6C563F3D5F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448" y="539442"/>
            <a:ext cx="935182" cy="1371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451;p44">
            <a:extLst>
              <a:ext uri="{FF2B5EF4-FFF2-40B4-BE49-F238E27FC236}">
                <a16:creationId xmlns:a16="http://schemas.microsoft.com/office/drawing/2014/main" id="{05FAC695-0124-3A79-AA7B-61D84309B0B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27672" y="3001020"/>
            <a:ext cx="905959" cy="1280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452;p44">
            <a:extLst>
              <a:ext uri="{FF2B5EF4-FFF2-40B4-BE49-F238E27FC236}">
                <a16:creationId xmlns:a16="http://schemas.microsoft.com/office/drawing/2014/main" id="{AD5009AC-8522-0B41-8A92-04D19EF838C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52299" y="453223"/>
            <a:ext cx="1139482" cy="109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453;p44">
            <a:extLst>
              <a:ext uri="{FF2B5EF4-FFF2-40B4-BE49-F238E27FC236}">
                <a16:creationId xmlns:a16="http://schemas.microsoft.com/office/drawing/2014/main" id="{D0C865EF-E155-A338-2C4C-304713D75D0B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946749" y="3437303"/>
            <a:ext cx="1124772" cy="113281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458;p45">
            <a:extLst>
              <a:ext uri="{FF2B5EF4-FFF2-40B4-BE49-F238E27FC236}">
                <a16:creationId xmlns:a16="http://schemas.microsoft.com/office/drawing/2014/main" id="{5D640E0A-9A10-9A2E-FA8C-DDD250571CF0}"/>
              </a:ext>
            </a:extLst>
          </p:cNvPr>
          <p:cNvSpPr txBox="1">
            <a:spLocks/>
          </p:cNvSpPr>
          <p:nvPr/>
        </p:nvSpPr>
        <p:spPr>
          <a:xfrm>
            <a:off x="1776240" y="1874165"/>
            <a:ext cx="5535448" cy="1292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●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○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■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●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○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■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●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○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■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pPr marL="0" indent="0">
              <a:buFont typeface="Blinker"/>
              <a:buNone/>
            </a:pPr>
            <a:r>
              <a:rPr lang="en-US" dirty="0"/>
              <a:t>For more information about Generative AI:</a:t>
            </a:r>
          </a:p>
          <a:p>
            <a:pPr marL="0" indent="0">
              <a:buFont typeface="Blinker"/>
              <a:buNone/>
            </a:pPr>
            <a:endParaRPr lang="en-US" dirty="0"/>
          </a:p>
          <a:p>
            <a:r>
              <a:rPr lang="en-US" dirty="0">
                <a:hlinkClick r:id="rId7"/>
              </a:rPr>
              <a:t>https://github.com/eric-bach/travel-agent</a:t>
            </a:r>
          </a:p>
          <a:p>
            <a:r>
              <a:rPr lang="en-US" dirty="0">
                <a:hlinkClick r:id="rId7"/>
              </a:rPr>
              <a:t>https://docs.aws.amazon.com/bedrock/latest/userguide/agents.html</a:t>
            </a:r>
          </a:p>
          <a:p>
            <a:r>
              <a:rPr lang="en-US" dirty="0">
                <a:hlinkClick r:id="rId7"/>
              </a:rPr>
              <a:t>https://medium.com/ama-tech-blog</a:t>
            </a:r>
          </a:p>
          <a:p>
            <a:pPr marL="152400" indent="0">
              <a:buNone/>
            </a:pP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B18A05-2989-76C6-0EFF-008EBD0FAAFE}"/>
              </a:ext>
            </a:extLst>
          </p:cNvPr>
          <p:cNvSpPr txBox="1"/>
          <p:nvPr/>
        </p:nvSpPr>
        <p:spPr>
          <a:xfrm>
            <a:off x="3182268" y="1290010"/>
            <a:ext cx="27794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hlinkClick r:id="rId8"/>
              </a:rPr>
              <a:t>https://flights.ericbach.dev</a:t>
            </a:r>
            <a:endParaRPr lang="en-US" sz="16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B8E6A08-36EC-A4CD-CA82-8BA8FC40A4AE}"/>
              </a:ext>
            </a:extLst>
          </p:cNvPr>
          <p:cNvGrpSpPr/>
          <p:nvPr/>
        </p:nvGrpSpPr>
        <p:grpSpPr>
          <a:xfrm>
            <a:off x="3861493" y="3349404"/>
            <a:ext cx="1347294" cy="931777"/>
            <a:chOff x="8101240" y="3647045"/>
            <a:chExt cx="1748930" cy="1209544"/>
          </a:xfrm>
        </p:grpSpPr>
        <p:pic>
          <p:nvPicPr>
            <p:cNvPr id="14" name="Picture 2" descr="Follow Button Images – Browse 46,572 Stock Photos, Vectors, and Video |  Adobe Stock">
              <a:extLst>
                <a:ext uri="{FF2B5EF4-FFF2-40B4-BE49-F238E27FC236}">
                  <a16:creationId xmlns:a16="http://schemas.microsoft.com/office/drawing/2014/main" id="{76F13E40-D76A-7545-9D8D-2FB321C206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1240" y="3902627"/>
              <a:ext cx="1748930" cy="953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Alberta Motor Association – Logos Download">
              <a:extLst>
                <a:ext uri="{FF2B5EF4-FFF2-40B4-BE49-F238E27FC236}">
                  <a16:creationId xmlns:a16="http://schemas.microsoft.com/office/drawing/2014/main" id="{C6CF58FE-9520-36A1-BFE0-AE1C908716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79856" y="3647045"/>
              <a:ext cx="1232454" cy="297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CC0B33E-B794-D53B-9648-694BEA272841}"/>
                </a:ext>
              </a:extLst>
            </p:cNvPr>
            <p:cNvSpPr txBox="1"/>
            <p:nvPr/>
          </p:nvSpPr>
          <p:spPr>
            <a:xfrm>
              <a:off x="8709434" y="3902627"/>
              <a:ext cx="1073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Tech Blog</a:t>
              </a:r>
            </a:p>
          </p:txBody>
        </p:sp>
      </p:grpSp>
      <p:sp>
        <p:nvSpPr>
          <p:cNvPr id="11" name="Google Shape;458;p45">
            <a:extLst>
              <a:ext uri="{FF2B5EF4-FFF2-40B4-BE49-F238E27FC236}">
                <a16:creationId xmlns:a16="http://schemas.microsoft.com/office/drawing/2014/main" id="{DDBE2B12-0D3F-A284-BEEC-D6A0D9A5DF2A}"/>
              </a:ext>
            </a:extLst>
          </p:cNvPr>
          <p:cNvSpPr txBox="1">
            <a:spLocks/>
          </p:cNvSpPr>
          <p:nvPr/>
        </p:nvSpPr>
        <p:spPr>
          <a:xfrm>
            <a:off x="2751912" y="4147933"/>
            <a:ext cx="3566457" cy="509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●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○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■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●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○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■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●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○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■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pPr marL="0" indent="0" algn="ctr">
              <a:buFont typeface="Blinker"/>
              <a:buNone/>
            </a:pPr>
            <a:r>
              <a:rPr lang="en-US" sz="1000" dirty="0"/>
              <a:t>Special thanks to early access testers</a:t>
            </a:r>
          </a:p>
          <a:p>
            <a:pPr marL="0" indent="0" algn="ctr">
              <a:buFont typeface="Blinker"/>
              <a:buNone/>
            </a:pPr>
            <a:r>
              <a:rPr lang="en-US" sz="1000" dirty="0"/>
              <a:t>WH, TH, MC, TR</a:t>
            </a:r>
          </a:p>
        </p:txBody>
      </p:sp>
    </p:spTree>
    <p:extLst>
      <p:ext uri="{BB962C8B-B14F-4D97-AF65-F5344CB8AC3E}">
        <p14:creationId xmlns:p14="http://schemas.microsoft.com/office/powerpoint/2010/main" val="3795893607"/>
      </p:ext>
    </p:extLst>
  </p:cSld>
  <p:clrMapOvr>
    <a:masterClrMapping/>
  </p:clrMapOvr>
</p:sld>
</file>

<file path=ppt/theme/theme1.xml><?xml version="1.0" encoding="utf-8"?>
<a:theme xmlns:a="http://schemas.openxmlformats.org/drawingml/2006/main" name="Digital Transformation Plan Project Proposal by Slidesgo">
  <a:themeElements>
    <a:clrScheme name="Simple Light">
      <a:dk1>
        <a:srgbClr val="1C285A"/>
      </a:dk1>
      <a:lt1>
        <a:srgbClr val="FFFFFF"/>
      </a:lt1>
      <a:dk2>
        <a:srgbClr val="6574CA"/>
      </a:dk2>
      <a:lt2>
        <a:srgbClr val="65B2F5"/>
      </a:lt2>
      <a:accent1>
        <a:srgbClr val="94EAF8"/>
      </a:accent1>
      <a:accent2>
        <a:srgbClr val="D98AE9"/>
      </a:accent2>
      <a:accent3>
        <a:srgbClr val="EDE9F8"/>
      </a:accent3>
      <a:accent4>
        <a:srgbClr val="FFFFFF"/>
      </a:accent4>
      <a:accent5>
        <a:srgbClr val="FFFFFF"/>
      </a:accent5>
      <a:accent6>
        <a:srgbClr val="FFFFFF"/>
      </a:accent6>
      <a:hlink>
        <a:srgbClr val="1C285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</TotalTime>
  <Words>500</Words>
  <Application>Microsoft Office PowerPoint</Application>
  <PresentationFormat>On-screen Show (16:9)</PresentationFormat>
  <Paragraphs>50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Blinker</vt:lpstr>
      <vt:lpstr>Arial</vt:lpstr>
      <vt:lpstr>Nunito Light</vt:lpstr>
      <vt:lpstr>Open Sans</vt:lpstr>
      <vt:lpstr>Digital Transformation Plan Project Proposal by Slidesgo</vt:lpstr>
      <vt:lpstr>Travel Agent Unlocking the potential of Generative AI Agents</vt:lpstr>
      <vt:lpstr>Problem</vt:lpstr>
      <vt:lpstr>Agents for Amazon Bedrock</vt:lpstr>
      <vt:lpstr>Travel Agent</vt:lpstr>
      <vt:lpstr>Architecture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Transformation Plan Project Proposal</dc:title>
  <dc:creator>Eric Bach</dc:creator>
  <cp:lastModifiedBy>Eric Bach</cp:lastModifiedBy>
  <cp:revision>434</cp:revision>
  <dcterms:modified xsi:type="dcterms:W3CDTF">2024-05-02T20:59:51Z</dcterms:modified>
</cp:coreProperties>
</file>