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309" r:id="rId3"/>
    <p:sldId id="311" r:id="rId4"/>
    <p:sldId id="310" r:id="rId5"/>
    <p:sldId id="308" r:id="rId6"/>
    <p:sldId id="30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451C-38DB-4FA8-97EB-3322584BE271}">
  <a:tblStyle styleId="{9C38451C-38DB-4FA8-97EB-3322584BE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C209E-28C3-4868-9F64-50DDC1B2D9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57" autoAdjust="0"/>
  </p:normalViewPr>
  <p:slideViewPr>
    <p:cSldViewPr snapToGrid="0">
      <p:cViewPr varScale="1">
        <p:scale>
          <a:sx n="153" d="100"/>
          <a:sy n="153" d="100"/>
        </p:scale>
        <p:origin x="4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Today I’m excited to introduce a flight booking app, KANOE, not to be confused with another popular 5-letter flight booking app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We’ll see how we can simplify the integration challenges we face today in a responsible generative AI way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Delivering a feature today requires developers to integrate with multiple systems; leading to expensive development and collaboration efforts between teams</a:t>
            </a:r>
          </a:p>
          <a:p>
            <a:r>
              <a:rPr lang="en-US" dirty="0"/>
              <a:t>Agents, such as those offered by Amazon Bedrock, allow us to orchestrate tasks between foundation models and software applications</a:t>
            </a:r>
          </a:p>
          <a:p>
            <a:r>
              <a:rPr lang="en-US" dirty="0"/>
              <a:t>This means agents can make API calls without writing any orchestration code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6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Maintaining a relevant and safe user experience means we must manage the interactions carefully, from</a:t>
            </a:r>
          </a:p>
          <a:p>
            <a:pPr lvl="1"/>
            <a:r>
              <a:rPr lang="en-CA" dirty="0"/>
              <a:t>Restricting undesirable topics like legal advice,</a:t>
            </a:r>
          </a:p>
          <a:p>
            <a:pPr lvl="1"/>
            <a:r>
              <a:rPr lang="en-CA" dirty="0"/>
              <a:t>Filtering harmful content, such as hate language,</a:t>
            </a:r>
          </a:p>
          <a:p>
            <a:pPr lvl="1"/>
            <a:r>
              <a:rPr lang="en-CA" dirty="0"/>
              <a:t>To redacting sensitive personally identifiable information</a:t>
            </a:r>
          </a:p>
          <a:p>
            <a:pPr lvl="0"/>
            <a:r>
              <a:rPr lang="en-CA" dirty="0"/>
              <a:t>Guardrails for Amazon Bedrock allows for the configuration of custom rules to detect and block such interactions</a:t>
            </a:r>
          </a:p>
        </p:txBody>
      </p:sp>
    </p:spTree>
    <p:extLst>
      <p:ext uri="{BB962C8B-B14F-4D97-AF65-F5344CB8AC3E}">
        <p14:creationId xmlns:p14="http://schemas.microsoft.com/office/powerpoint/2010/main" val="52606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KANOE is a fictitious application meant to demonstrate how we can apply Agents and Guardrails to orchestrate and execute calls safely between our systems</a:t>
            </a:r>
          </a:p>
          <a:p>
            <a:r>
              <a:rPr lang="en-US" dirty="0"/>
              <a:t>The Agent handles all the orchestration between each system with Guardrails in place, ensuring</a:t>
            </a:r>
          </a:p>
          <a:p>
            <a:pPr lvl="1"/>
            <a:r>
              <a:rPr lang="en-US" dirty="0"/>
              <a:t>A valid membership is used to search for and purchase flights, &gt; hitting our Member and Travel systems</a:t>
            </a:r>
          </a:p>
          <a:p>
            <a:pPr lvl="1"/>
            <a:r>
              <a:rPr lang="en-US" dirty="0"/>
              <a:t>Allowing members to apply reward dollars to their purchase, &gt; hitting our Loyalty system</a:t>
            </a:r>
          </a:p>
          <a:p>
            <a:pPr lvl="1"/>
            <a:r>
              <a:rPr lang="en-US" dirty="0"/>
              <a:t>And booking the flight using a saved credit card, hitting our Travel and Payment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6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user interacts with KANOE through a conversational frontend with a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Bedrock Agents read the API documentation provided in </a:t>
            </a:r>
            <a:r>
              <a:rPr lang="en-US" dirty="0" err="1"/>
              <a:t>OpenAPI</a:t>
            </a:r>
            <a:r>
              <a:rPr lang="en-US" dirty="0"/>
              <a:t> format to understand the API actions available to it</a:t>
            </a:r>
          </a:p>
          <a:p>
            <a:r>
              <a:rPr lang="en-US" dirty="0"/>
              <a:t>Then using Claude as the foundational model, the Agent determines the next actions using Chain of Thought (</a:t>
            </a:r>
            <a:r>
              <a:rPr lang="en-US" dirty="0" err="1"/>
              <a:t>CoT</a:t>
            </a:r>
            <a:r>
              <a:rPr lang="en-US" dirty="0"/>
              <a:t>) reasoning along with the configured Guardrails</a:t>
            </a:r>
          </a:p>
          <a:p>
            <a:pPr lvl="1"/>
            <a:r>
              <a:rPr lang="en-US" dirty="0"/>
              <a:t>Whether to prompt the user for additional information</a:t>
            </a:r>
          </a:p>
          <a:p>
            <a:pPr lvl="1"/>
            <a:r>
              <a:rPr lang="en-US" dirty="0"/>
              <a:t>Orchestrate an action through an Action Group to invoke external APIs</a:t>
            </a:r>
          </a:p>
          <a:p>
            <a:pPr lvl="1"/>
            <a:r>
              <a:rPr lang="en-US" dirty="0"/>
              <a:t>Or, deny the request</a:t>
            </a:r>
          </a:p>
        </p:txBody>
      </p:sp>
    </p:spTree>
    <p:extLst>
      <p:ext uri="{BB962C8B-B14F-4D97-AF65-F5344CB8AC3E}">
        <p14:creationId xmlns:p14="http://schemas.microsoft.com/office/powerpoint/2010/main" val="268555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potential for this technology goes beyond just a chatbot for booking flights, I just use this as an example for demonstration.  </a:t>
            </a:r>
          </a:p>
          <a:p>
            <a:r>
              <a:rPr lang="en-US" dirty="0"/>
              <a:t>So while we see this in action, I ask of you to think of how you can apply this to potential problems you may be experiencing today</a:t>
            </a:r>
          </a:p>
        </p:txBody>
      </p:sp>
    </p:spTree>
    <p:extLst>
      <p:ext uri="{BB962C8B-B14F-4D97-AF65-F5344CB8AC3E}">
        <p14:creationId xmlns:p14="http://schemas.microsoft.com/office/powerpoint/2010/main" val="220390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834300"/>
            <a:ext cx="36576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840200"/>
            <a:ext cx="36576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4925575" y="539500"/>
            <a:ext cx="36576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7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kanoe.ericbach.dev/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aws.amazon.com/blogs/compute/building-a-serverless-document-chat-with-aws-lambda-and-amazon-bedroc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097" y="2571750"/>
            <a:ext cx="6583800" cy="1360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Search for Cheap Flights &amp; Airline Tickets</a:t>
            </a:r>
            <a:br>
              <a:rPr lang="en" sz="1800" b="0" dirty="0"/>
            </a:br>
            <a:br>
              <a:rPr lang="en" sz="1800" dirty="0"/>
            </a:br>
            <a:r>
              <a:rPr lang="en" sz="2000" dirty="0"/>
              <a:t>Responsible Generative AI </a:t>
            </a:r>
            <a:br>
              <a:rPr lang="en" sz="2000" dirty="0"/>
            </a:br>
            <a:r>
              <a:rPr lang="en" sz="2000" dirty="0"/>
              <a:t>with Agents and Guardrails</a:t>
            </a:r>
            <a:endParaRPr sz="1800"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307597" y="41010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Eric Bach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May 2024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12045-50DC-AEF7-AAC6-7E701079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7" y="1276169"/>
            <a:ext cx="6173061" cy="1295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ears with arrows&#10;&#10;Description automatically generated">
            <a:extLst>
              <a:ext uri="{FF2B5EF4-FFF2-40B4-BE49-F238E27FC236}">
                <a16:creationId xmlns:a16="http://schemas.microsoft.com/office/drawing/2014/main" id="{78AC8CE0-3049-4570-CB08-EC5E227C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329" y="1127199"/>
            <a:ext cx="4697260" cy="29891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938B81-24CF-D943-792F-900217894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15" y="1690169"/>
            <a:ext cx="2982600" cy="11039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814E9B50-863F-860E-8418-596A3593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Agentic 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BC253-BDBA-C6F5-E86E-78CEB6F63A78}"/>
              </a:ext>
            </a:extLst>
          </p:cNvPr>
          <p:cNvSpPr txBox="1"/>
          <p:nvPr/>
        </p:nvSpPr>
        <p:spPr>
          <a:xfrm>
            <a:off x="867567" y="2901356"/>
            <a:ext cx="3072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Execute multistep tasks across company systems and data sources</a:t>
            </a:r>
          </a:p>
        </p:txBody>
      </p:sp>
    </p:spTree>
    <p:extLst>
      <p:ext uri="{BB962C8B-B14F-4D97-AF65-F5344CB8AC3E}">
        <p14:creationId xmlns:p14="http://schemas.microsoft.com/office/powerpoint/2010/main" val="25930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CA9DBEAA-1291-9BA0-3951-875781C07960}"/>
              </a:ext>
            </a:extLst>
          </p:cNvPr>
          <p:cNvSpPr/>
          <p:nvPr/>
        </p:nvSpPr>
        <p:spPr>
          <a:xfrm rot="421118">
            <a:off x="1169994" y="197554"/>
            <a:ext cx="3856245" cy="4776779"/>
          </a:xfrm>
          <a:prstGeom prst="arc">
            <a:avLst>
              <a:gd name="adj1" fmla="val 16231754"/>
              <a:gd name="adj2" fmla="val 4529171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26D5E7-57E7-B9B1-ADC7-983B0465F015}"/>
              </a:ext>
            </a:extLst>
          </p:cNvPr>
          <p:cNvSpPr/>
          <p:nvPr/>
        </p:nvSpPr>
        <p:spPr>
          <a:xfrm>
            <a:off x="4605749" y="2139638"/>
            <a:ext cx="864223" cy="864223"/>
          </a:xfrm>
          <a:prstGeom prst="ellipse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7DC810-8F2C-0BAA-30D2-993930B2CC5E}"/>
              </a:ext>
            </a:extLst>
          </p:cNvPr>
          <p:cNvSpPr/>
          <p:nvPr/>
        </p:nvSpPr>
        <p:spPr>
          <a:xfrm>
            <a:off x="4202379" y="3607491"/>
            <a:ext cx="864223" cy="864223"/>
          </a:xfrm>
          <a:prstGeom prst="ellipse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1F32F3-9BB7-158E-BD81-E8370D007942}"/>
              </a:ext>
            </a:extLst>
          </p:cNvPr>
          <p:cNvSpPr/>
          <p:nvPr/>
        </p:nvSpPr>
        <p:spPr>
          <a:xfrm>
            <a:off x="4202379" y="692316"/>
            <a:ext cx="864223" cy="864223"/>
          </a:xfrm>
          <a:prstGeom prst="ellipse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1DC15-4615-83B5-8B23-A6B909E6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C04E6-9567-3235-96C6-891B7A22A518}"/>
              </a:ext>
            </a:extLst>
          </p:cNvPr>
          <p:cNvSpPr txBox="1"/>
          <p:nvPr/>
        </p:nvSpPr>
        <p:spPr>
          <a:xfrm>
            <a:off x="867567" y="2901356"/>
            <a:ext cx="3072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Safeguards customized for application requirements and responsible AI policies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364DF6-1B7A-29AC-B65A-9E19EABD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02" y="1699707"/>
            <a:ext cx="2981638" cy="1093268"/>
          </a:xfrm>
          <a:prstGeom prst="rect">
            <a:avLst/>
          </a:prstGeom>
        </p:spPr>
      </p:pic>
      <p:pic>
        <p:nvPicPr>
          <p:cNvPr id="13" name="Graphic 12" descr="Puzzle pieces">
            <a:extLst>
              <a:ext uri="{FF2B5EF4-FFF2-40B4-BE49-F238E27FC236}">
                <a16:creationId xmlns:a16="http://schemas.microsoft.com/office/drawing/2014/main" id="{219BABE2-4858-BE97-0FB7-7995D4626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661" y="2246341"/>
            <a:ext cx="640402" cy="640402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BC438678-2430-5EE0-94CA-99F61DBC7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4289" y="3723952"/>
            <a:ext cx="640402" cy="640402"/>
          </a:xfrm>
          <a:prstGeom prst="rect">
            <a:avLst/>
          </a:prstGeom>
        </p:spPr>
      </p:pic>
      <p:pic>
        <p:nvPicPr>
          <p:cNvPr id="21" name="Graphic 20" descr="Checklist RTL">
            <a:extLst>
              <a:ext uri="{FF2B5EF4-FFF2-40B4-BE49-F238E27FC236}">
                <a16:creationId xmlns:a16="http://schemas.microsoft.com/office/drawing/2014/main" id="{06C178DC-C6B3-7FCF-DC4E-E09F25FC4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4289" y="807241"/>
            <a:ext cx="640402" cy="6404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2C3409A-5D30-F7C7-4BA9-87BFDB793706}"/>
              </a:ext>
            </a:extLst>
          </p:cNvPr>
          <p:cNvSpPr txBox="1"/>
          <p:nvPr/>
        </p:nvSpPr>
        <p:spPr>
          <a:xfrm>
            <a:off x="5128408" y="787046"/>
            <a:ext cx="3485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Define and disallow restricted topics</a:t>
            </a:r>
          </a:p>
          <a:p>
            <a:r>
              <a:rPr lang="en-CA" sz="1600" dirty="0"/>
              <a:t>(i.e. legal advice)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BF974D-0A26-5E21-B676-FC0F8BD9336F}"/>
              </a:ext>
            </a:extLst>
          </p:cNvPr>
          <p:cNvSpPr txBox="1"/>
          <p:nvPr/>
        </p:nvSpPr>
        <p:spPr>
          <a:xfrm>
            <a:off x="5502380" y="2274154"/>
            <a:ext cx="300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Filter harmful content</a:t>
            </a:r>
            <a:br>
              <a:rPr lang="en-CA" sz="1600" dirty="0"/>
            </a:br>
            <a:r>
              <a:rPr lang="en-CA" sz="1600" dirty="0"/>
              <a:t>(i.e. hate language)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6C9A5D-BFBB-3EF1-E8DD-CAB99EFFF75C}"/>
              </a:ext>
            </a:extLst>
          </p:cNvPr>
          <p:cNvSpPr txBox="1"/>
          <p:nvPr/>
        </p:nvSpPr>
        <p:spPr>
          <a:xfrm>
            <a:off x="5122960" y="3761262"/>
            <a:ext cx="3671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Redact of block sensitive information</a:t>
            </a:r>
            <a:br>
              <a:rPr lang="en-CA" sz="1600" dirty="0"/>
            </a:br>
            <a:r>
              <a:rPr lang="en-CA" sz="1600" dirty="0"/>
              <a:t>(i.e. personally identifiable information)</a:t>
            </a:r>
          </a:p>
        </p:txBody>
      </p:sp>
    </p:spTree>
    <p:extLst>
      <p:ext uri="{BB962C8B-B14F-4D97-AF65-F5344CB8AC3E}">
        <p14:creationId xmlns:p14="http://schemas.microsoft.com/office/powerpoint/2010/main" val="10819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E39E40F-36E0-558B-81F5-3BFB121B7ADA}"/>
              </a:ext>
            </a:extLst>
          </p:cNvPr>
          <p:cNvGrpSpPr/>
          <p:nvPr/>
        </p:nvGrpSpPr>
        <p:grpSpPr>
          <a:xfrm>
            <a:off x="5961819" y="1999147"/>
            <a:ext cx="1294966" cy="687725"/>
            <a:chOff x="4185430" y="2180664"/>
            <a:chExt cx="1294966" cy="6877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F537C2-BAC0-38C3-ED81-91775A9D7061}"/>
                </a:ext>
              </a:extLst>
            </p:cNvPr>
            <p:cNvSpPr/>
            <p:nvPr/>
          </p:nvSpPr>
          <p:spPr>
            <a:xfrm>
              <a:off x="4185430" y="2180664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ED878E-143F-1677-E120-A905B8CE19F2}"/>
                </a:ext>
              </a:extLst>
            </p:cNvPr>
            <p:cNvSpPr txBox="1"/>
            <p:nvPr/>
          </p:nvSpPr>
          <p:spPr>
            <a:xfrm>
              <a:off x="4459854" y="238086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Travel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CC654F-0320-C722-8BB3-10DB4C3BE339}"/>
              </a:ext>
            </a:extLst>
          </p:cNvPr>
          <p:cNvGrpSpPr/>
          <p:nvPr/>
        </p:nvGrpSpPr>
        <p:grpSpPr>
          <a:xfrm>
            <a:off x="5961819" y="2872602"/>
            <a:ext cx="1294966" cy="687725"/>
            <a:chOff x="6797954" y="758117"/>
            <a:chExt cx="1294966" cy="6877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20705A-0A34-5BF8-1B42-F9C6258BF339}"/>
                </a:ext>
              </a:extLst>
            </p:cNvPr>
            <p:cNvSpPr/>
            <p:nvPr/>
          </p:nvSpPr>
          <p:spPr>
            <a:xfrm>
              <a:off x="6797954" y="758117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8B3054-4FEE-1DFF-B8C8-33FAB74CE256}"/>
                </a:ext>
              </a:extLst>
            </p:cNvPr>
            <p:cNvSpPr txBox="1"/>
            <p:nvPr/>
          </p:nvSpPr>
          <p:spPr>
            <a:xfrm>
              <a:off x="7040518" y="948090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Loyalty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EE5C45-AAF9-8859-4E88-1CF3F9A548E4}"/>
              </a:ext>
            </a:extLst>
          </p:cNvPr>
          <p:cNvGrpSpPr/>
          <p:nvPr/>
        </p:nvGrpSpPr>
        <p:grpSpPr>
          <a:xfrm>
            <a:off x="5961819" y="3746057"/>
            <a:ext cx="1294966" cy="687725"/>
            <a:chOff x="4421893" y="3511039"/>
            <a:chExt cx="1294966" cy="6877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729E37-912C-B1E3-F7C5-4AB5FB5887A4}"/>
                </a:ext>
              </a:extLst>
            </p:cNvPr>
            <p:cNvSpPr/>
            <p:nvPr/>
          </p:nvSpPr>
          <p:spPr>
            <a:xfrm>
              <a:off x="4421893" y="3511039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ECB97-DB1A-0220-556E-423FB468F5B4}"/>
                </a:ext>
              </a:extLst>
            </p:cNvPr>
            <p:cNvSpPr txBox="1"/>
            <p:nvPr/>
          </p:nvSpPr>
          <p:spPr>
            <a:xfrm>
              <a:off x="4603543" y="3701012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Payment</a:t>
              </a:r>
            </a:p>
          </p:txBody>
        </p:sp>
      </p:grp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D97661E-61E8-A674-3804-5875CF7DB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2433" y="2280834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5666DB2-7161-E024-C941-6D28AE4C5A52}"/>
              </a:ext>
            </a:extLst>
          </p:cNvPr>
          <p:cNvGrpSpPr/>
          <p:nvPr/>
        </p:nvGrpSpPr>
        <p:grpSpPr>
          <a:xfrm>
            <a:off x="5961819" y="1131677"/>
            <a:ext cx="1294966" cy="687725"/>
            <a:chOff x="5171908" y="758117"/>
            <a:chExt cx="1294966" cy="6877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FC363A-AA88-BE12-4AF6-EBF5D25EA1B4}"/>
                </a:ext>
              </a:extLst>
            </p:cNvPr>
            <p:cNvSpPr/>
            <p:nvPr/>
          </p:nvSpPr>
          <p:spPr>
            <a:xfrm>
              <a:off x="5171908" y="758117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6948B-78E7-032A-61EB-A1E8EC9E320F}"/>
                </a:ext>
              </a:extLst>
            </p:cNvPr>
            <p:cNvSpPr txBox="1"/>
            <p:nvPr/>
          </p:nvSpPr>
          <p:spPr>
            <a:xfrm>
              <a:off x="5199670" y="957125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Membership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10A07A00-9122-E7D8-0BE8-8B3DA6BE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076F70-5000-32DB-A503-1D793593F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763" y="2353238"/>
            <a:ext cx="788833" cy="76959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3FD2CB-A28F-4757-715D-9092BD4CF33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286000" y="2738035"/>
            <a:ext cx="143176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231B0D-9AF3-1D65-75FA-151065865929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 flipV="1">
            <a:off x="4506596" y="1475540"/>
            <a:ext cx="1455223" cy="126249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02AE76-335A-4A0F-EE49-00CD950D234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506596" y="2343010"/>
            <a:ext cx="1455223" cy="3950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68CF67-06D0-7D77-303A-B9BB4CD7DC7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506596" y="2738035"/>
            <a:ext cx="1455223" cy="4784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F6AABF-7DDC-E32A-EE79-0FA2E232003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4506596" y="2738035"/>
            <a:ext cx="1455223" cy="13518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7E751F1-ABE3-A737-BD2A-F261F5E2860D}"/>
              </a:ext>
            </a:extLst>
          </p:cNvPr>
          <p:cNvSpPr/>
          <p:nvPr/>
        </p:nvSpPr>
        <p:spPr>
          <a:xfrm>
            <a:off x="7284547" y="1152265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7098769-A9EA-B05E-204A-F22C96D8C01F}"/>
              </a:ext>
            </a:extLst>
          </p:cNvPr>
          <p:cNvSpPr/>
          <p:nvPr/>
        </p:nvSpPr>
        <p:spPr>
          <a:xfrm>
            <a:off x="7284547" y="2017577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B65352D-BDCA-F016-64C2-DFF1D1C917A7}"/>
              </a:ext>
            </a:extLst>
          </p:cNvPr>
          <p:cNvSpPr/>
          <p:nvPr/>
        </p:nvSpPr>
        <p:spPr>
          <a:xfrm>
            <a:off x="7284547" y="2897061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B8E4B27C-0EFD-943C-0BC4-76F16A0933EF}"/>
              </a:ext>
            </a:extLst>
          </p:cNvPr>
          <p:cNvSpPr/>
          <p:nvPr/>
        </p:nvSpPr>
        <p:spPr>
          <a:xfrm>
            <a:off x="7286258" y="3763179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B0C160AC-4A61-DF2C-D174-41BD0E1A0114}"/>
              </a:ext>
            </a:extLst>
          </p:cNvPr>
          <p:cNvSpPr/>
          <p:nvPr/>
        </p:nvSpPr>
        <p:spPr>
          <a:xfrm>
            <a:off x="7284547" y="2264028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694F0A-8F3A-AB7F-0B0F-BCB70BAB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8" y="1017725"/>
            <a:ext cx="8459452" cy="36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7A70115-6463-649A-BDC7-667DA55AFDE7}"/>
              </a:ext>
            </a:extLst>
          </p:cNvPr>
          <p:cNvSpPr/>
          <p:nvPr/>
        </p:nvSpPr>
        <p:spPr>
          <a:xfrm>
            <a:off x="2481216" y="2249170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1AE790-BB7E-02A3-02E8-0A9A6F625DAB}"/>
              </a:ext>
            </a:extLst>
          </p:cNvPr>
          <p:cNvSpPr/>
          <p:nvPr/>
        </p:nvSpPr>
        <p:spPr>
          <a:xfrm>
            <a:off x="3704772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432CC-D8CC-C00F-E909-2FE1DF074240}"/>
              </a:ext>
            </a:extLst>
          </p:cNvPr>
          <p:cNvSpPr/>
          <p:nvPr/>
        </p:nvSpPr>
        <p:spPr>
          <a:xfrm>
            <a:off x="5312594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5C71E6-1B0F-BD07-B1DE-AC5E316058A7}"/>
              </a:ext>
            </a:extLst>
          </p:cNvPr>
          <p:cNvSpPr/>
          <p:nvPr/>
        </p:nvSpPr>
        <p:spPr>
          <a:xfrm>
            <a:off x="6662785" y="2303754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489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2;p44">
            <a:extLst>
              <a:ext uri="{FF2B5EF4-FFF2-40B4-BE49-F238E27FC236}">
                <a16:creationId xmlns:a16="http://schemas.microsoft.com/office/drawing/2014/main" id="{54F3DBBA-EEA3-903F-17DC-A487C37B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50" y="539442"/>
            <a:ext cx="4448100" cy="84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</a:t>
            </a:r>
          </a:p>
        </p:txBody>
      </p:sp>
      <p:pic>
        <p:nvPicPr>
          <p:cNvPr id="6" name="Google Shape;450;p44">
            <a:extLst>
              <a:ext uri="{FF2B5EF4-FFF2-40B4-BE49-F238E27FC236}">
                <a16:creationId xmlns:a16="http://schemas.microsoft.com/office/drawing/2014/main" id="{A4B5A444-C589-4929-3A2A-A6C563F3D5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48" y="539442"/>
            <a:ext cx="9351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51;p44">
            <a:extLst>
              <a:ext uri="{FF2B5EF4-FFF2-40B4-BE49-F238E27FC236}">
                <a16:creationId xmlns:a16="http://schemas.microsoft.com/office/drawing/2014/main" id="{05FAC695-0124-3A79-AA7B-61D84309B0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672" y="3001020"/>
            <a:ext cx="905959" cy="128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2;p44">
            <a:extLst>
              <a:ext uri="{FF2B5EF4-FFF2-40B4-BE49-F238E27FC236}">
                <a16:creationId xmlns:a16="http://schemas.microsoft.com/office/drawing/2014/main" id="{AD5009AC-8522-0B41-8A92-04D19EF838C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299" y="453223"/>
            <a:ext cx="1139482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53;p44">
            <a:extLst>
              <a:ext uri="{FF2B5EF4-FFF2-40B4-BE49-F238E27FC236}">
                <a16:creationId xmlns:a16="http://schemas.microsoft.com/office/drawing/2014/main" id="{D0C865EF-E155-A338-2C4C-304713D75D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46749" y="3437303"/>
            <a:ext cx="1124772" cy="11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58;p45">
            <a:extLst>
              <a:ext uri="{FF2B5EF4-FFF2-40B4-BE49-F238E27FC236}">
                <a16:creationId xmlns:a16="http://schemas.microsoft.com/office/drawing/2014/main" id="{5D640E0A-9A10-9A2E-FA8C-DDD250571CF0}"/>
              </a:ext>
            </a:extLst>
          </p:cNvPr>
          <p:cNvSpPr txBox="1">
            <a:spLocks/>
          </p:cNvSpPr>
          <p:nvPr/>
        </p:nvSpPr>
        <p:spPr>
          <a:xfrm>
            <a:off x="1776240" y="1874165"/>
            <a:ext cx="5535448" cy="129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>
              <a:buFont typeface="Blinker"/>
              <a:buNone/>
            </a:pPr>
            <a:r>
              <a:rPr lang="en-US" dirty="0"/>
              <a:t>For more information about Generative AI:</a:t>
            </a:r>
          </a:p>
          <a:p>
            <a:pPr marL="0" indent="0">
              <a:buFont typeface="Blinker"/>
              <a:buNone/>
            </a:pPr>
            <a:endParaRPr lang="en-US" dirty="0"/>
          </a:p>
          <a:p>
            <a:r>
              <a:rPr lang="en-US" dirty="0">
                <a:hlinkClick r:id="rId7"/>
              </a:rPr>
              <a:t>https://github.com/eric-bach/kanoe</a:t>
            </a:r>
          </a:p>
          <a:p>
            <a:r>
              <a:rPr lang="en-US" dirty="0">
                <a:hlinkClick r:id="rId7"/>
              </a:rPr>
              <a:t>https://docs.aws.amazon.com/bedrock/latest/userguide/agents.html</a:t>
            </a:r>
          </a:p>
          <a:p>
            <a:r>
              <a:rPr lang="en-US" dirty="0">
                <a:hlinkClick r:id="rId7"/>
              </a:rPr>
              <a:t>https://medium.com/ama-tech-blog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18A05-2989-76C6-0EFF-008EBD0FAAFE}"/>
              </a:ext>
            </a:extLst>
          </p:cNvPr>
          <p:cNvSpPr txBox="1"/>
          <p:nvPr/>
        </p:nvSpPr>
        <p:spPr>
          <a:xfrm>
            <a:off x="3182268" y="1290010"/>
            <a:ext cx="2779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hlinkClick r:id="rId8"/>
              </a:rPr>
              <a:t>https://kanoe.ericbach.dev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8E6A08-36EC-A4CD-CA82-8BA8FC40A4AE}"/>
              </a:ext>
            </a:extLst>
          </p:cNvPr>
          <p:cNvGrpSpPr/>
          <p:nvPr/>
        </p:nvGrpSpPr>
        <p:grpSpPr>
          <a:xfrm>
            <a:off x="3870317" y="3537821"/>
            <a:ext cx="1347294" cy="931776"/>
            <a:chOff x="8101240" y="3647046"/>
            <a:chExt cx="1748930" cy="1209543"/>
          </a:xfrm>
        </p:grpSpPr>
        <p:pic>
          <p:nvPicPr>
            <p:cNvPr id="14" name="Picture 2" descr="Follow Button Images – Browse 46,572 Stock Photos, Vectors, and Video |  Adobe Stock">
              <a:extLst>
                <a:ext uri="{FF2B5EF4-FFF2-40B4-BE49-F238E27FC236}">
                  <a16:creationId xmlns:a16="http://schemas.microsoft.com/office/drawing/2014/main" id="{76F13E40-D76A-7545-9D8D-2FB321C20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240" y="3902627"/>
              <a:ext cx="1748930" cy="95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lberta Motor Association – Logos Download">
              <a:extLst>
                <a:ext uri="{FF2B5EF4-FFF2-40B4-BE49-F238E27FC236}">
                  <a16:creationId xmlns:a16="http://schemas.microsoft.com/office/drawing/2014/main" id="{C6CF58FE-9520-36A1-BFE0-AE1C9087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856" y="3647046"/>
              <a:ext cx="1232454" cy="297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C0B33E-B794-D53B-9648-694BEA272841}"/>
                </a:ext>
              </a:extLst>
            </p:cNvPr>
            <p:cNvSpPr txBox="1"/>
            <p:nvPr/>
          </p:nvSpPr>
          <p:spPr>
            <a:xfrm>
              <a:off x="8709434" y="3902627"/>
              <a:ext cx="1073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 Blog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9360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516</Words>
  <Application>Microsoft Office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Blinker</vt:lpstr>
      <vt:lpstr>Arial</vt:lpstr>
      <vt:lpstr>Nunito Light</vt:lpstr>
      <vt:lpstr>Open Sans</vt:lpstr>
      <vt:lpstr>Digital Transformation Plan Project Proposal by Slidesgo</vt:lpstr>
      <vt:lpstr>Search for Cheap Flights &amp; Airline Tickets  Responsible Generative AI  with Agents and Guardrails</vt:lpstr>
      <vt:lpstr>Agentic AI</vt:lpstr>
      <vt:lpstr>Guardrails</vt:lpstr>
      <vt:lpstr>Workflow</vt:lpstr>
      <vt:lpstr>Architecture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Plan Project Proposal</dc:title>
  <dc:creator>Eric Bach</dc:creator>
  <cp:lastModifiedBy>Eric</cp:lastModifiedBy>
  <cp:revision>580</cp:revision>
  <dcterms:modified xsi:type="dcterms:W3CDTF">2024-06-26T02:44:54Z</dcterms:modified>
</cp:coreProperties>
</file>