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305" r:id="rId3"/>
    <p:sldId id="306" r:id="rId4"/>
    <p:sldId id="307" r:id="rId5"/>
    <p:sldId id="308" r:id="rId6"/>
    <p:sldId id="30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32" d="100"/>
          <a:sy n="132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Today I’m excited to introduce KANOE, a Generative AI Agent to demonstrate how we can simplify a lot of </a:t>
            </a:r>
            <a:r>
              <a:rPr lang="en-CA"/>
              <a:t>integration challenges we face today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delivering a feature today, we often need to integrate with multiple systems</a:t>
            </a:r>
          </a:p>
          <a:p>
            <a:r>
              <a:rPr lang="en-US" dirty="0"/>
              <a:t>This effort involves huge collaboration between teams in addition to the development work required</a:t>
            </a:r>
          </a:p>
          <a:p>
            <a:r>
              <a:rPr lang="en-US" dirty="0"/>
              <a:t>Let’s see how Generative AI Agents can provide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165893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complete actions by orchestrating interactions between foundation models, data sources, software applications, and user conversations</a:t>
            </a:r>
          </a:p>
          <a:p>
            <a:r>
              <a:rPr lang="en-US" dirty="0"/>
              <a:t>This means agents can automatically make API calls to take actions without us writing any orchestration code</a:t>
            </a:r>
          </a:p>
          <a:p>
            <a:r>
              <a:rPr lang="en-US" dirty="0"/>
              <a:t>Developers can save weeks of development effort by leveraging Generative AI Agents like the ones provided by Amazon Bedrock</a:t>
            </a:r>
          </a:p>
        </p:txBody>
      </p:sp>
    </p:spTree>
    <p:extLst>
      <p:ext uri="{BB962C8B-B14F-4D97-AF65-F5344CB8AC3E}">
        <p14:creationId xmlns:p14="http://schemas.microsoft.com/office/powerpoint/2010/main" val="147779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KANOE is a fictitious application meant to demonstrate how we can apply Agents and Generative AI to orchestrate and execute calls between our systems</a:t>
            </a:r>
          </a:p>
          <a:p>
            <a:r>
              <a:rPr lang="en-US" dirty="0"/>
              <a:t>It has 3 features</a:t>
            </a:r>
          </a:p>
          <a:p>
            <a:pPr lvl="1"/>
            <a:r>
              <a:rPr lang="en-US" dirty="0"/>
              <a:t>Requiring a valid membership to search for and purchase flights, hitting our Member and Travel systems</a:t>
            </a:r>
          </a:p>
          <a:p>
            <a:pPr lvl="1"/>
            <a:r>
              <a:rPr lang="en-US" dirty="0"/>
              <a:t>Allowing members to apply reward dollars to their purchase, hitting our Loyalty system</a:t>
            </a:r>
          </a:p>
          <a:p>
            <a:pPr lvl="1"/>
            <a:r>
              <a:rPr lang="en-US" dirty="0"/>
              <a:t>And using a saved credit card to purchase a flight, hitting our Payment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user interacts with our agent through a frontend that connects through a </a:t>
            </a:r>
            <a:r>
              <a:rPr lang="en-US" dirty="0" err="1"/>
              <a:t>Websocket</a:t>
            </a:r>
            <a:r>
              <a:rPr lang="en-US" dirty="0"/>
              <a:t> API</a:t>
            </a:r>
          </a:p>
          <a:p>
            <a:r>
              <a:rPr lang="en-US" dirty="0"/>
              <a:t>Bedrock Agents read the API documentation provided in </a:t>
            </a:r>
            <a:r>
              <a:rPr lang="en-US" dirty="0" err="1"/>
              <a:t>OpenAPI</a:t>
            </a:r>
            <a:r>
              <a:rPr lang="en-US" dirty="0"/>
              <a:t> format from an S3 bucket to get an understanding of the API features available to it</a:t>
            </a:r>
          </a:p>
          <a:p>
            <a:r>
              <a:rPr lang="en-US" dirty="0"/>
              <a:t>Using the foundational model, our agent uses Chain of Thought (</a:t>
            </a:r>
            <a:r>
              <a:rPr lang="en-US" dirty="0" err="1"/>
              <a:t>CoT</a:t>
            </a:r>
            <a:r>
              <a:rPr lang="en-US" dirty="0"/>
              <a:t>) reasoning to determine the next action</a:t>
            </a:r>
          </a:p>
          <a:p>
            <a:pPr lvl="1"/>
            <a:r>
              <a:rPr lang="en-US" dirty="0"/>
              <a:t>Whether to prompt the user for additional information</a:t>
            </a:r>
          </a:p>
          <a:p>
            <a:pPr lvl="1"/>
            <a:r>
              <a:rPr lang="en-US" dirty="0"/>
              <a:t>Orchestrate an action through an Action Group to invoke external APIs</a:t>
            </a:r>
          </a:p>
          <a:p>
            <a:pPr lvl="1"/>
            <a:r>
              <a:rPr lang="en-US" dirty="0"/>
              <a:t>Or, deny the request</a:t>
            </a:r>
          </a:p>
        </p:txBody>
      </p:sp>
    </p:spTree>
    <p:extLst>
      <p:ext uri="{BB962C8B-B14F-4D97-AF65-F5344CB8AC3E}">
        <p14:creationId xmlns:p14="http://schemas.microsoft.com/office/powerpoint/2010/main" val="268555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potential for this technology goes beyond just a chatbot for booking flights, I just use this as an example for demonstration.  </a:t>
            </a:r>
          </a:p>
          <a:p>
            <a:r>
              <a:rPr lang="en-US" dirty="0"/>
              <a:t>So while we see this in </a:t>
            </a:r>
            <a:r>
              <a:rPr lang="en-US"/>
              <a:t>action, I </a:t>
            </a:r>
            <a:r>
              <a:rPr lang="en-US" dirty="0"/>
              <a:t>ask of you to think of how you can apply this to potential problems you may be experiencing today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anoe.ericbach.dev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100" y="2840818"/>
            <a:ext cx="6583800" cy="1156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KANOE</a:t>
            </a:r>
            <a:br>
              <a:rPr lang="en" dirty="0"/>
            </a:br>
            <a:r>
              <a:rPr lang="en" sz="1800" dirty="0"/>
              <a:t>Unlocking the potential of Generative AI Agents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600" y="411838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May 2024</a:t>
            </a: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A96A3-514C-D929-4D84-3CE4C6AD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27395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F07EA7D1-8016-DE2C-00D5-FAA04458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0" y="1017725"/>
            <a:ext cx="7990660" cy="3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814E9B50-863F-860E-8418-596A359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7329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for Amazon Bedrock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397C-8A62-F460-23B9-989743DE7A33}"/>
              </a:ext>
            </a:extLst>
          </p:cNvPr>
          <p:cNvSpPr txBox="1"/>
          <p:nvPr/>
        </p:nvSpPr>
        <p:spPr>
          <a:xfrm>
            <a:off x="720000" y="1216324"/>
            <a:ext cx="78891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Retrieval Augmented Generation (RAG)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Orchestrate and execute multistep tasks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Traceable Chain of Thought (</a:t>
            </a:r>
            <a:r>
              <a:rPr lang="en-US" dirty="0" err="1"/>
              <a:t>CoT</a:t>
            </a:r>
            <a:r>
              <a:rPr lang="en-US" dirty="0"/>
              <a:t>) reasoning</a:t>
            </a:r>
          </a:p>
        </p:txBody>
      </p:sp>
    </p:spTree>
    <p:extLst>
      <p:ext uri="{BB962C8B-B14F-4D97-AF65-F5344CB8AC3E}">
        <p14:creationId xmlns:p14="http://schemas.microsoft.com/office/powerpoint/2010/main" val="25273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B030F-C34A-19AF-C152-8736EDB83F79}"/>
              </a:ext>
            </a:extLst>
          </p:cNvPr>
          <p:cNvSpPr txBox="1"/>
          <p:nvPr/>
        </p:nvSpPr>
        <p:spPr>
          <a:xfrm>
            <a:off x="792655" y="1223408"/>
            <a:ext cx="7889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valid membership is required to search for and purchase flights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can apply any available reward dollars to the purchase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Member’s saved credit card can be used to purchase flight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78E-143F-1677-E120-A905B8CE19F2}"/>
              </a:ext>
            </a:extLst>
          </p:cNvPr>
          <p:cNvSpPr txBox="1"/>
          <p:nvPr/>
        </p:nvSpPr>
        <p:spPr>
          <a:xfrm>
            <a:off x="6560820" y="122340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Member and Travel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B3054-4FEE-1DFF-B8C8-33FAB74CE256}"/>
              </a:ext>
            </a:extLst>
          </p:cNvPr>
          <p:cNvSpPr txBox="1"/>
          <p:nvPr/>
        </p:nvSpPr>
        <p:spPr>
          <a:xfrm>
            <a:off x="6560820" y="187271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Loyalty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ECB97-DB1A-0220-556E-423FB468F5B4}"/>
              </a:ext>
            </a:extLst>
          </p:cNvPr>
          <p:cNvSpPr txBox="1"/>
          <p:nvPr/>
        </p:nvSpPr>
        <p:spPr>
          <a:xfrm>
            <a:off x="6560820" y="254006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41009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694F0A-8F3A-AB7F-0B0F-BCB70BAB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8" y="1017725"/>
            <a:ext cx="8459452" cy="36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A70115-6463-649A-BDC7-667DA55AFDE7}"/>
              </a:ext>
            </a:extLst>
          </p:cNvPr>
          <p:cNvSpPr/>
          <p:nvPr/>
        </p:nvSpPr>
        <p:spPr>
          <a:xfrm>
            <a:off x="2481216" y="2249170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AE790-BB7E-02A3-02E8-0A9A6F625DAB}"/>
              </a:ext>
            </a:extLst>
          </p:cNvPr>
          <p:cNvSpPr/>
          <p:nvPr/>
        </p:nvSpPr>
        <p:spPr>
          <a:xfrm>
            <a:off x="3704772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432CC-D8CC-C00F-E909-2FE1DF074240}"/>
              </a:ext>
            </a:extLst>
          </p:cNvPr>
          <p:cNvSpPr/>
          <p:nvPr/>
        </p:nvSpPr>
        <p:spPr>
          <a:xfrm>
            <a:off x="5312594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5C71E6-1B0F-BD07-B1DE-AC5E316058A7}"/>
              </a:ext>
            </a:extLst>
          </p:cNvPr>
          <p:cNvSpPr/>
          <p:nvPr/>
        </p:nvSpPr>
        <p:spPr>
          <a:xfrm>
            <a:off x="6662785" y="2303754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489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pic>
        <p:nvPicPr>
          <p:cNvPr id="6" name="Google Shape;450;p44">
            <a:extLst>
              <a:ext uri="{FF2B5EF4-FFF2-40B4-BE49-F238E27FC236}">
                <a16:creationId xmlns:a16="http://schemas.microsoft.com/office/drawing/2014/main" id="{A4B5A444-C589-4929-3A2A-A6C563F3D5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8" y="539442"/>
            <a:ext cx="9351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1;p44">
            <a:extLst>
              <a:ext uri="{FF2B5EF4-FFF2-40B4-BE49-F238E27FC236}">
                <a16:creationId xmlns:a16="http://schemas.microsoft.com/office/drawing/2014/main" id="{05FAC695-0124-3A79-AA7B-61D84309B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72" y="3001020"/>
            <a:ext cx="905959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2;p44">
            <a:extLst>
              <a:ext uri="{FF2B5EF4-FFF2-40B4-BE49-F238E27FC236}">
                <a16:creationId xmlns:a16="http://schemas.microsoft.com/office/drawing/2014/main" id="{AD5009AC-8522-0B41-8A92-04D19EF83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299" y="453223"/>
            <a:ext cx="113948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3;p44">
            <a:extLst>
              <a:ext uri="{FF2B5EF4-FFF2-40B4-BE49-F238E27FC236}">
                <a16:creationId xmlns:a16="http://schemas.microsoft.com/office/drawing/2014/main" id="{D0C865EF-E155-A338-2C4C-304713D75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46749" y="3437303"/>
            <a:ext cx="1124772" cy="11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1874165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7"/>
              </a:rPr>
              <a:t>https://github.com/eric-bach/kanoe</a:t>
            </a:r>
          </a:p>
          <a:p>
            <a:r>
              <a:rPr lang="en-US" dirty="0">
                <a:hlinkClick r:id="rId7"/>
              </a:rPr>
              <a:t>https://docs.aws.amazon.com/bedrock/latest/userguide/agents.html</a:t>
            </a:r>
          </a:p>
          <a:p>
            <a:r>
              <a:rPr lang="en-US" dirty="0">
                <a:hlinkClick r:id="rId7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8"/>
              </a:rPr>
              <a:t>https://kanoe.ericbach.dev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70317" y="3537821"/>
            <a:ext cx="1347294" cy="931776"/>
            <a:chOff x="8101240" y="3647046"/>
            <a:chExt cx="1748930" cy="1209543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6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468</Words>
  <Application>Microsoft Office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Blinker</vt:lpstr>
      <vt:lpstr>Arial</vt:lpstr>
      <vt:lpstr>Nunito Light</vt:lpstr>
      <vt:lpstr>Open Sans</vt:lpstr>
      <vt:lpstr>Digital Transformation Plan Project Proposal by Slidesgo</vt:lpstr>
      <vt:lpstr>KANOE Unlocking the potential of Generative AI Agents</vt:lpstr>
      <vt:lpstr>Problem</vt:lpstr>
      <vt:lpstr>Agents for Amazon Bedrock</vt:lpstr>
      <vt:lpstr>KANOE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</cp:lastModifiedBy>
  <cp:revision>454</cp:revision>
  <dcterms:modified xsi:type="dcterms:W3CDTF">2024-06-18T02:50:17Z</dcterms:modified>
</cp:coreProperties>
</file>