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309" r:id="rId3"/>
    <p:sldId id="310" r:id="rId4"/>
    <p:sldId id="308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29" d="100"/>
          <a:sy n="12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KANOE, a flight booking app that uses Generative AI Agents to demonstrate how we can simplify the integration challenges we face today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It’s important to not confuse this with another popular 5-letter flight booking app with a </a:t>
            </a:r>
            <a:r>
              <a:rPr lang="en-US"/>
              <a:t>similar name ;)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deliver a feature, developers need to integrate with multiple systems today; leading to expensive development and collaboration efforts between teams </a:t>
            </a:r>
          </a:p>
          <a:p>
            <a:endParaRPr lang="en-US" dirty="0"/>
          </a:p>
          <a:p>
            <a:r>
              <a:rPr lang="en-US" dirty="0"/>
              <a:t>Agents, such as those offered by Amazon Bedrock, allow us to orchestrate tasks between foundation models, data sources, software applications, and user conversations</a:t>
            </a:r>
          </a:p>
          <a:p>
            <a:r>
              <a:rPr lang="en-US" dirty="0"/>
              <a:t>This means agents can make API calls without a developer writing any orchestration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KANOE is a fictitious application meant to demonstrate how we can apply Agents and Generative AI to orchestrate and execute calls between our systems</a:t>
            </a:r>
          </a:p>
          <a:p>
            <a:r>
              <a:rPr lang="en-US" dirty="0"/>
              <a:t>The Agent handles all the orchestration between each system, ensuring</a:t>
            </a:r>
          </a:p>
          <a:p>
            <a:pPr lvl="1"/>
            <a:r>
              <a:rPr lang="en-US" dirty="0"/>
              <a:t>A valid membership is used to search for and purchase flights, &gt; hitting our Member and Travel systems</a:t>
            </a:r>
          </a:p>
          <a:p>
            <a:pPr lvl="1"/>
            <a:r>
              <a:rPr lang="en-US" dirty="0"/>
              <a:t>Allowing members to apply reward dollars to their purchase, &gt; hitting our Loyalty system</a:t>
            </a:r>
          </a:p>
          <a:p>
            <a:pPr lvl="1"/>
            <a:r>
              <a:rPr lang="en-US" dirty="0"/>
              <a:t>And booking the flight using a saved credit card, hitting our Travel and Payment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interacts with KANOE through a conversational frontend with 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Bedrock Agents read the API documentation provided in </a:t>
            </a:r>
            <a:r>
              <a:rPr lang="en-US" dirty="0" err="1"/>
              <a:t>OpenAPI</a:t>
            </a:r>
            <a:r>
              <a:rPr lang="en-US" dirty="0"/>
              <a:t> format to understand the API actions available to it</a:t>
            </a:r>
          </a:p>
          <a:p>
            <a:r>
              <a:rPr lang="en-US" dirty="0"/>
              <a:t>Then using Claude as the foundational model, the Agent determines the next actions using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  <a:p>
            <a:pPr lvl="1"/>
            <a:r>
              <a:rPr lang="en-US" dirty="0"/>
              <a:t>Whether to 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action, I 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anoe.ericbach.dev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097" y="2914643"/>
            <a:ext cx="6583800" cy="674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Search for Cheap Flights &amp; Airline Tickets</a:t>
            </a:r>
            <a:br>
              <a:rPr lang="en" sz="1800" dirty="0"/>
            </a:br>
            <a:r>
              <a:rPr lang="en" sz="1800" dirty="0"/>
              <a:t>with Generative AI Agents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599" y="3931949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2045-50DC-AEF7-AAC6-7E70107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7" y="1276169"/>
            <a:ext cx="6173061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ears with arrows&#10;&#10;Description automatically generated">
            <a:extLst>
              <a:ext uri="{FF2B5EF4-FFF2-40B4-BE49-F238E27FC236}">
                <a16:creationId xmlns:a16="http://schemas.microsoft.com/office/drawing/2014/main" id="{78AC8CE0-3049-4570-CB08-EC5E227C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53" y="731375"/>
            <a:ext cx="5679721" cy="3614368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Generative AI Agents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7A9D3-BAF0-84A8-70BA-80CEC4AE5D3C}"/>
              </a:ext>
            </a:extLst>
          </p:cNvPr>
          <p:cNvSpPr txBox="1"/>
          <p:nvPr/>
        </p:nvSpPr>
        <p:spPr>
          <a:xfrm>
            <a:off x="2981870" y="4020842"/>
            <a:ext cx="318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Orchestrate and execute tasks using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</p:txBody>
      </p:sp>
    </p:spTree>
    <p:extLst>
      <p:ext uri="{BB962C8B-B14F-4D97-AF65-F5344CB8AC3E}">
        <p14:creationId xmlns:p14="http://schemas.microsoft.com/office/powerpoint/2010/main" val="25930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9E40F-36E0-558B-81F5-3BFB121B7ADA}"/>
              </a:ext>
            </a:extLst>
          </p:cNvPr>
          <p:cNvGrpSpPr/>
          <p:nvPr/>
        </p:nvGrpSpPr>
        <p:grpSpPr>
          <a:xfrm>
            <a:off x="5961819" y="1999147"/>
            <a:ext cx="1294966" cy="687725"/>
            <a:chOff x="4185430" y="2180664"/>
            <a:chExt cx="1294966" cy="6877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537C2-BAC0-38C3-ED81-91775A9D7061}"/>
                </a:ext>
              </a:extLst>
            </p:cNvPr>
            <p:cNvSpPr/>
            <p:nvPr/>
          </p:nvSpPr>
          <p:spPr>
            <a:xfrm>
              <a:off x="4185430" y="2180664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D878E-143F-1677-E120-A905B8CE19F2}"/>
                </a:ext>
              </a:extLst>
            </p:cNvPr>
            <p:cNvSpPr txBox="1"/>
            <p:nvPr/>
          </p:nvSpPr>
          <p:spPr>
            <a:xfrm>
              <a:off x="4459854" y="238086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Travel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C654F-0320-C722-8BB3-10DB4C3BE339}"/>
              </a:ext>
            </a:extLst>
          </p:cNvPr>
          <p:cNvGrpSpPr/>
          <p:nvPr/>
        </p:nvGrpSpPr>
        <p:grpSpPr>
          <a:xfrm>
            <a:off x="5961819" y="2872602"/>
            <a:ext cx="1294966" cy="687725"/>
            <a:chOff x="6797954" y="758117"/>
            <a:chExt cx="1294966" cy="6877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20705A-0A34-5BF8-1B42-F9C6258BF339}"/>
                </a:ext>
              </a:extLst>
            </p:cNvPr>
            <p:cNvSpPr/>
            <p:nvPr/>
          </p:nvSpPr>
          <p:spPr>
            <a:xfrm>
              <a:off x="6797954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8B3054-4FEE-1DFF-B8C8-33FAB74CE256}"/>
                </a:ext>
              </a:extLst>
            </p:cNvPr>
            <p:cNvSpPr txBox="1"/>
            <p:nvPr/>
          </p:nvSpPr>
          <p:spPr>
            <a:xfrm>
              <a:off x="7040518" y="948090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Loyalty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EE5C45-AAF9-8859-4E88-1CF3F9A548E4}"/>
              </a:ext>
            </a:extLst>
          </p:cNvPr>
          <p:cNvGrpSpPr/>
          <p:nvPr/>
        </p:nvGrpSpPr>
        <p:grpSpPr>
          <a:xfrm>
            <a:off x="5961819" y="3746057"/>
            <a:ext cx="1294966" cy="687725"/>
            <a:chOff x="4421893" y="3511039"/>
            <a:chExt cx="1294966" cy="6877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729E37-912C-B1E3-F7C5-4AB5FB5887A4}"/>
                </a:ext>
              </a:extLst>
            </p:cNvPr>
            <p:cNvSpPr/>
            <p:nvPr/>
          </p:nvSpPr>
          <p:spPr>
            <a:xfrm>
              <a:off x="4421893" y="3511039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ECB97-DB1A-0220-556E-423FB468F5B4}"/>
                </a:ext>
              </a:extLst>
            </p:cNvPr>
            <p:cNvSpPr txBox="1"/>
            <p:nvPr/>
          </p:nvSpPr>
          <p:spPr>
            <a:xfrm>
              <a:off x="4603543" y="3701012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Payment</a:t>
              </a:r>
            </a:p>
          </p:txBody>
        </p:sp>
      </p:grp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D97661E-61E8-A674-3804-5875CF7D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2433" y="2280834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5666DB2-7161-E024-C941-6D28AE4C5A52}"/>
              </a:ext>
            </a:extLst>
          </p:cNvPr>
          <p:cNvGrpSpPr/>
          <p:nvPr/>
        </p:nvGrpSpPr>
        <p:grpSpPr>
          <a:xfrm>
            <a:off x="5961819" y="1131677"/>
            <a:ext cx="1294966" cy="687725"/>
            <a:chOff x="5171908" y="758117"/>
            <a:chExt cx="1294966" cy="6877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FC363A-AA88-BE12-4AF6-EBF5D25EA1B4}"/>
                </a:ext>
              </a:extLst>
            </p:cNvPr>
            <p:cNvSpPr/>
            <p:nvPr/>
          </p:nvSpPr>
          <p:spPr>
            <a:xfrm>
              <a:off x="5171908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6948B-78E7-032A-61EB-A1E8EC9E320F}"/>
                </a:ext>
              </a:extLst>
            </p:cNvPr>
            <p:cNvSpPr txBox="1"/>
            <p:nvPr/>
          </p:nvSpPr>
          <p:spPr>
            <a:xfrm>
              <a:off x="5199670" y="957125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Membership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0A07A00-9122-E7D8-0BE8-8B3DA6BE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076F70-5000-32DB-A503-1D793593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763" y="2353238"/>
            <a:ext cx="788833" cy="7695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FD2CB-A28F-4757-715D-9092BD4CF33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86000" y="2738035"/>
            <a:ext cx="1431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31B0D-9AF3-1D65-75FA-151065865929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4506596" y="1475540"/>
            <a:ext cx="1455223" cy="12624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2AE76-335A-4A0F-EE49-00CD950D234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06596" y="2343010"/>
            <a:ext cx="1455223" cy="3950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68CF67-06D0-7D77-303A-B9BB4CD7DC7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506596" y="2738035"/>
            <a:ext cx="1455223" cy="4784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F6AABF-7DDC-E32A-EE79-0FA2E232003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506596" y="2738035"/>
            <a:ext cx="1455223" cy="13518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7E751F1-ABE3-A737-BD2A-F261F5E2860D}"/>
              </a:ext>
            </a:extLst>
          </p:cNvPr>
          <p:cNvSpPr/>
          <p:nvPr/>
        </p:nvSpPr>
        <p:spPr>
          <a:xfrm>
            <a:off x="7284547" y="1152265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7098769-A9EA-B05E-204A-F22C96D8C01F}"/>
              </a:ext>
            </a:extLst>
          </p:cNvPr>
          <p:cNvSpPr/>
          <p:nvPr/>
        </p:nvSpPr>
        <p:spPr>
          <a:xfrm>
            <a:off x="7284547" y="2017577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B65352D-BDCA-F016-64C2-DFF1D1C917A7}"/>
              </a:ext>
            </a:extLst>
          </p:cNvPr>
          <p:cNvSpPr/>
          <p:nvPr/>
        </p:nvSpPr>
        <p:spPr>
          <a:xfrm>
            <a:off x="7284547" y="2897061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8E4B27C-0EFD-943C-0BC4-76F16A0933EF}"/>
              </a:ext>
            </a:extLst>
          </p:cNvPr>
          <p:cNvSpPr/>
          <p:nvPr/>
        </p:nvSpPr>
        <p:spPr>
          <a:xfrm>
            <a:off x="7286258" y="3763179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0C160AC-4A61-DF2C-D174-41BD0E1A0114}"/>
              </a:ext>
            </a:extLst>
          </p:cNvPr>
          <p:cNvSpPr/>
          <p:nvPr/>
        </p:nvSpPr>
        <p:spPr>
          <a:xfrm>
            <a:off x="7284547" y="2264028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312594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662785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https://github.com/eric-bach/kanoe</a:t>
            </a:r>
          </a:p>
          <a:p>
            <a:r>
              <a:rPr lang="en-US" dirty="0">
                <a:hlinkClick r:id="rId7"/>
              </a:rPr>
              <a:t>https://docs.aws.amazon.com/bedrock/latest/userguide/agents.html</a:t>
            </a:r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537821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417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Blinker</vt:lpstr>
      <vt:lpstr>Arial</vt:lpstr>
      <vt:lpstr>Nunito Light</vt:lpstr>
      <vt:lpstr>Open Sans</vt:lpstr>
      <vt:lpstr>Digital Transformation Plan Project Proposal by Slidesgo</vt:lpstr>
      <vt:lpstr>Search for Cheap Flights &amp; Airline Tickets with Generative AI Agents</vt:lpstr>
      <vt:lpstr>Generative AI Agents</vt:lpstr>
      <vt:lpstr>Workflow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539</cp:revision>
  <dcterms:modified xsi:type="dcterms:W3CDTF">2024-06-18T20:00:22Z</dcterms:modified>
</cp:coreProperties>
</file>