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7"/>
  </p:notesMasterIdLst>
  <p:sldIdLst>
    <p:sldId id="256" r:id="rId2"/>
    <p:sldId id="302" r:id="rId3"/>
    <p:sldId id="299" r:id="rId4"/>
    <p:sldId id="300" r:id="rId5"/>
    <p:sldId id="303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8451C-38DB-4FA8-97EB-3322584BE271}">
  <a:tblStyle styleId="{9C38451C-38DB-4FA8-97EB-3322584BE2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51C209E-28C3-4868-9F64-50DDC1B2D99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57" autoAdjust="0"/>
  </p:normalViewPr>
  <p:slideViewPr>
    <p:cSldViewPr snapToGrid="0">
      <p:cViewPr varScale="1">
        <p:scale>
          <a:sx n="111" d="100"/>
          <a:sy n="111" d="100"/>
        </p:scale>
        <p:origin x="15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Before I start, I apologize I’m unable to be there in person with you today as I haven’t been </a:t>
            </a:r>
            <a:r>
              <a:rPr lang="en-CA"/>
              <a:t>feeling too well </a:t>
            </a:r>
            <a:r>
              <a:rPr lang="en-CA" dirty="0"/>
              <a:t>today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However, I’m excited to introduce </a:t>
            </a:r>
            <a:r>
              <a:rPr lang="en-CA" dirty="0" err="1"/>
              <a:t>RAGBot</a:t>
            </a:r>
            <a:r>
              <a:rPr lang="en-CA" dirty="0"/>
              <a:t>, a context-aware chat bot built with </a:t>
            </a:r>
            <a:r>
              <a:rPr lang="en-CA" dirty="0" err="1"/>
              <a:t>Langchain</a:t>
            </a:r>
            <a:r>
              <a:rPr lang="en-CA" dirty="0"/>
              <a:t> to demonstrate the potential of generative AI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,Sans-Serif" panose="020B0604020202020204" pitchFamily="34" charset="0"/>
              <a:buChar char="•"/>
              <a:tabLst/>
              <a:defRPr/>
            </a:pPr>
            <a:r>
              <a:rPr lang="en-US" dirty="0"/>
              <a:t>If you’re not familiar, generative AI produces original content that resembles human-generated content for many real-world tasks…like this cute puppy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,Sans-Serif" panose="020B0604020202020204" pitchFamily="34" charset="0"/>
              <a:buChar char="•"/>
              <a:tabLst/>
              <a:defRPr/>
            </a:pPr>
            <a:r>
              <a:rPr lang="en-US" dirty="0"/>
              <a:t>&gt; It’s powered by large sets of pre-trained data called Foundation Models (FMs) which have no knowledge outside of what it was trained with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,Sans-Serif" panose="020B0604020202020204" pitchFamily="34" charset="0"/>
              <a:buChar char="•"/>
              <a:tabLst/>
              <a:defRPr/>
            </a:pPr>
            <a:r>
              <a:rPr lang="en-US" dirty="0"/>
              <a:t>This is why many chatbots tend to hallucinate when given a prompt beyond its knowledge</a:t>
            </a:r>
          </a:p>
        </p:txBody>
      </p:sp>
    </p:spTree>
    <p:extLst>
      <p:ext uri="{BB962C8B-B14F-4D97-AF65-F5344CB8AC3E}">
        <p14:creationId xmlns:p14="http://schemas.microsoft.com/office/powerpoint/2010/main" val="2946536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Retrieval Augmented Generation (RAG) solves this problem by augmenting the question with &gt; context from an external knowledge base, such as a 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&gt; The question along with this context is fed into the FM to generate a much more accurate response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beauty of this is data within a database can always be updated, providing an easy way to evolve our responses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49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those familiar with AWS,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&gt; A user uploads a PDF document securely to S3 using a </a:t>
            </a:r>
            <a:r>
              <a:rPr lang="en-US" dirty="0" err="1"/>
              <a:t>presigned</a:t>
            </a:r>
            <a:r>
              <a:rPr lang="en-US" dirty="0"/>
              <a:t> URL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&gt; An event source mapping triggers a vector generation using Titan embeddings and FAISS algorithms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&gt; A similarity search retrieves relevant vectors that are provided as the context to Claude to generate the response through the </a:t>
            </a:r>
            <a:r>
              <a:rPr lang="en-US" dirty="0" err="1"/>
              <a:t>websocket</a:t>
            </a:r>
            <a:r>
              <a:rPr lang="en-US" dirty="0"/>
              <a:t> connection</a:t>
            </a:r>
          </a:p>
        </p:txBody>
      </p:sp>
    </p:spTree>
    <p:extLst>
      <p:ext uri="{BB962C8B-B14F-4D97-AF65-F5344CB8AC3E}">
        <p14:creationId xmlns:p14="http://schemas.microsoft.com/office/powerpoint/2010/main" val="2090310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I originally was hoping to allow everyone to sign up and try this live, but the AWS bill might be a bit too much for me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dirty="0"/>
              <a:t>If you would still like to try it out later, reach out to me after and I’ll see what I can 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dirty="0"/>
              <a:t>For now, let’s see this in action…</a:t>
            </a:r>
          </a:p>
        </p:txBody>
      </p:sp>
    </p:spTree>
    <p:extLst>
      <p:ext uri="{BB962C8B-B14F-4D97-AF65-F5344CB8AC3E}">
        <p14:creationId xmlns:p14="http://schemas.microsoft.com/office/powerpoint/2010/main" val="220390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80100" y="2289700"/>
            <a:ext cx="6583800" cy="16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07675" y="39355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13225" y="834300"/>
            <a:ext cx="36576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713225" y="1840200"/>
            <a:ext cx="3657600" cy="24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pen Sans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>
            <a:spLocks noGrp="1"/>
          </p:cNvSpPr>
          <p:nvPr>
            <p:ph type="pic" idx="2"/>
          </p:nvPr>
        </p:nvSpPr>
        <p:spPr>
          <a:xfrm>
            <a:off x="4925575" y="539500"/>
            <a:ext cx="3657600" cy="4064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975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8" r:id="rId5"/>
    <p:sldLayoutId id="2147483667" r:id="rId6"/>
    <p:sldLayoutId id="214748367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ragbot.ericbach.dev/" TargetMode="External"/><Relationship Id="rId3" Type="http://schemas.openxmlformats.org/officeDocument/2006/relationships/image" Target="../media/image28.png"/><Relationship Id="rId7" Type="http://schemas.openxmlformats.org/officeDocument/2006/relationships/hyperlink" Target="https://aws.amazon.com/blogs/compute/building-a-serverless-document-chat-with-aws-lambda-and-amazon-bedroc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ctrTitle"/>
          </p:nvPr>
        </p:nvSpPr>
        <p:spPr>
          <a:xfrm>
            <a:off x="1280100" y="2651694"/>
            <a:ext cx="6583800" cy="11565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RAGBot</a:t>
            </a:r>
            <a:br>
              <a:rPr lang="en" dirty="0"/>
            </a:br>
            <a:r>
              <a:rPr lang="en" sz="1800" dirty="0"/>
              <a:t>A fully serverless chat bot with Langchain</a:t>
            </a:r>
            <a:endParaRPr sz="1800" dirty="0"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1"/>
          </p:nvPr>
        </p:nvSpPr>
        <p:spPr>
          <a:xfrm>
            <a:off x="2307600" y="411838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Eric Bach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February 2024</a:t>
            </a:r>
            <a:endParaRPr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61CFE1-F006-2363-5566-7D1408CC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249" y="965736"/>
            <a:ext cx="3152046" cy="15858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loud 13">
            <a:extLst>
              <a:ext uri="{FF2B5EF4-FFF2-40B4-BE49-F238E27FC236}">
                <a16:creationId xmlns:a16="http://schemas.microsoft.com/office/drawing/2014/main" id="{C5F5A50F-0DF7-3555-F23F-9D056260D35C}"/>
              </a:ext>
            </a:extLst>
          </p:cNvPr>
          <p:cNvSpPr/>
          <p:nvPr/>
        </p:nvSpPr>
        <p:spPr>
          <a:xfrm>
            <a:off x="4089858" y="3030292"/>
            <a:ext cx="1394335" cy="725115"/>
          </a:xfrm>
          <a:prstGeom prst="cloud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Foundation</a:t>
            </a:r>
            <a:br>
              <a:rPr lang="en-US" sz="1100" dirty="0">
                <a:solidFill>
                  <a:srgbClr val="000000"/>
                </a:solidFill>
              </a:rPr>
            </a:br>
            <a:r>
              <a:rPr lang="en-US" sz="1100" dirty="0">
                <a:solidFill>
                  <a:srgbClr val="000000"/>
                </a:solidFill>
              </a:rPr>
              <a:t>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5474C-1B20-FF3B-FD63-D96B120D7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AI</a:t>
            </a:r>
          </a:p>
        </p:txBody>
      </p:sp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DECC5E16-E12A-CC56-4118-E18490AA0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9963" y="2550388"/>
            <a:ext cx="479904" cy="479904"/>
          </a:xfrm>
          <a:prstGeom prst="rect">
            <a:avLst/>
          </a:prstGeom>
        </p:spPr>
      </p:pic>
      <p:pic>
        <p:nvPicPr>
          <p:cNvPr id="17" name="Graphic 16" descr="Earth globe: Americas with solid fill">
            <a:extLst>
              <a:ext uri="{FF2B5EF4-FFF2-40B4-BE49-F238E27FC236}">
                <a16:creationId xmlns:a16="http://schemas.microsoft.com/office/drawing/2014/main" id="{371EE861-92AE-C5A0-A3C4-BD5DCF76F3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55252" y="1660922"/>
            <a:ext cx="1912577" cy="1912577"/>
          </a:xfrm>
          <a:prstGeom prst="rect">
            <a:avLst/>
          </a:prstGeom>
        </p:spPr>
      </p:pic>
      <p:pic>
        <p:nvPicPr>
          <p:cNvPr id="19" name="Graphic 18" descr="Brain with solid fill">
            <a:extLst>
              <a:ext uri="{FF2B5EF4-FFF2-40B4-BE49-F238E27FC236}">
                <a16:creationId xmlns:a16="http://schemas.microsoft.com/office/drawing/2014/main" id="{B01FF0A3-ED81-668A-EECE-720B06A957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86012" y="1494314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09A129-B610-6B95-C75B-018ED81EFDA8}"/>
              </a:ext>
            </a:extLst>
          </p:cNvPr>
          <p:cNvSpPr txBox="1"/>
          <p:nvPr/>
        </p:nvSpPr>
        <p:spPr>
          <a:xfrm>
            <a:off x="3994196" y="1179046"/>
            <a:ext cx="1498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Knowledge learned during training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4A061F-B34B-2981-2EFC-EBD1C02F1620}"/>
              </a:ext>
            </a:extLst>
          </p:cNvPr>
          <p:cNvCxnSpPr>
            <a:cxnSpLocks/>
          </p:cNvCxnSpPr>
          <p:nvPr/>
        </p:nvCxnSpPr>
        <p:spPr>
          <a:xfrm>
            <a:off x="4767289" y="2376483"/>
            <a:ext cx="0" cy="587936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C89A98-8F86-4D0C-30AC-F3B00718FF0A}"/>
              </a:ext>
            </a:extLst>
          </p:cNvPr>
          <p:cNvCxnSpPr>
            <a:cxnSpLocks/>
          </p:cNvCxnSpPr>
          <p:nvPr/>
        </p:nvCxnSpPr>
        <p:spPr>
          <a:xfrm flipV="1">
            <a:off x="5522417" y="2874011"/>
            <a:ext cx="669817" cy="38949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7C33F8-4690-85BD-4C47-27810D346C3F}"/>
              </a:ext>
            </a:extLst>
          </p:cNvPr>
          <p:cNvCxnSpPr>
            <a:cxnSpLocks/>
          </p:cNvCxnSpPr>
          <p:nvPr/>
        </p:nvCxnSpPr>
        <p:spPr>
          <a:xfrm flipV="1">
            <a:off x="6767559" y="994329"/>
            <a:ext cx="0" cy="3352244"/>
          </a:xfrm>
          <a:prstGeom prst="line">
            <a:avLst/>
          </a:prstGeom>
          <a:ln w="38100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75E590D-6112-DCF2-7D94-E0139C5C44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165" y="1179046"/>
            <a:ext cx="2785404" cy="278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8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038FC441-99C3-EA7E-9ACC-C7882A4A4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1131" y="1569125"/>
            <a:ext cx="914400" cy="914400"/>
          </a:xfrm>
          <a:prstGeom prst="rect">
            <a:avLst/>
          </a:prstGeom>
        </p:spPr>
      </p:pic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BE2F8FA0-96DE-33A0-E4D6-624D6EE7FE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71554" y="3249817"/>
            <a:ext cx="708877" cy="708877"/>
          </a:xfrm>
          <a:prstGeom prst="rect">
            <a:avLst/>
          </a:prstGeom>
        </p:spPr>
      </p:pic>
      <p:pic>
        <p:nvPicPr>
          <p:cNvPr id="8" name="Graphic 7" descr="Gears with solid fill">
            <a:extLst>
              <a:ext uri="{FF2B5EF4-FFF2-40B4-BE49-F238E27FC236}">
                <a16:creationId xmlns:a16="http://schemas.microsoft.com/office/drawing/2014/main" id="{04A7A1B6-8DBE-986F-AD4C-4C4DFC69B0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38987" y="1607225"/>
            <a:ext cx="914400" cy="914400"/>
          </a:xfrm>
          <a:prstGeom prst="rect">
            <a:avLst/>
          </a:prstGeom>
        </p:spPr>
      </p:pic>
      <p:pic>
        <p:nvPicPr>
          <p:cNvPr id="10" name="Graphic 9" descr="Head with gears with solid fill">
            <a:extLst>
              <a:ext uri="{FF2B5EF4-FFF2-40B4-BE49-F238E27FC236}">
                <a16:creationId xmlns:a16="http://schemas.microsoft.com/office/drawing/2014/main" id="{27D3DA6E-F9AB-CF3E-CFC5-4677C203AF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02627" y="1570590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19579C-7BDA-1F6C-AAFC-7ABD15B50AA1}"/>
              </a:ext>
            </a:extLst>
          </p:cNvPr>
          <p:cNvCxnSpPr>
            <a:cxnSpLocks/>
          </p:cNvCxnSpPr>
          <p:nvPr/>
        </p:nvCxnSpPr>
        <p:spPr>
          <a:xfrm>
            <a:off x="2027607" y="2027790"/>
            <a:ext cx="11273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F508757-B95A-9D51-9461-57EA0E96AA6E}"/>
              </a:ext>
            </a:extLst>
          </p:cNvPr>
          <p:cNvCxnSpPr>
            <a:cxnSpLocks/>
          </p:cNvCxnSpPr>
          <p:nvPr/>
        </p:nvCxnSpPr>
        <p:spPr>
          <a:xfrm>
            <a:off x="4069363" y="2027790"/>
            <a:ext cx="11273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E92F5BB-D756-D9AB-C448-E2D627465846}"/>
              </a:ext>
            </a:extLst>
          </p:cNvPr>
          <p:cNvCxnSpPr>
            <a:cxnSpLocks/>
          </p:cNvCxnSpPr>
          <p:nvPr/>
        </p:nvCxnSpPr>
        <p:spPr>
          <a:xfrm flipH="1" flipV="1">
            <a:off x="3612163" y="2521625"/>
            <a:ext cx="8023" cy="9158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D11567-AC71-ADBA-D41E-72A69D16BB78}"/>
              </a:ext>
            </a:extLst>
          </p:cNvPr>
          <p:cNvCxnSpPr>
            <a:cxnSpLocks/>
          </p:cNvCxnSpPr>
          <p:nvPr/>
        </p:nvCxnSpPr>
        <p:spPr>
          <a:xfrm>
            <a:off x="5975271" y="2026325"/>
            <a:ext cx="11273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155;p27">
            <a:extLst>
              <a:ext uri="{FF2B5EF4-FFF2-40B4-BE49-F238E27FC236}">
                <a16:creationId xmlns:a16="http://schemas.microsoft.com/office/drawing/2014/main" id="{7BEE2E94-DB8E-4341-B855-E32F16D8BA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Retrieval Augmented Generation (RAG)</a:t>
            </a:r>
            <a:endParaRPr dirty="0"/>
          </a:p>
        </p:txBody>
      </p:sp>
      <p:pic>
        <p:nvPicPr>
          <p:cNvPr id="3" name="Graphic 2" descr="Database with solid fill">
            <a:extLst>
              <a:ext uri="{FF2B5EF4-FFF2-40B4-BE49-F238E27FC236}">
                <a16:creationId xmlns:a16="http://schemas.microsoft.com/office/drawing/2014/main" id="{B34B5759-6B1C-86E5-54BB-65142F8E55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38987" y="3437490"/>
            <a:ext cx="914400" cy="914400"/>
          </a:xfrm>
          <a:prstGeom prst="rect">
            <a:avLst/>
          </a:prstGeom>
        </p:spPr>
      </p:pic>
      <p:pic>
        <p:nvPicPr>
          <p:cNvPr id="14" name="Graphic 13" descr="Thought bubble outline">
            <a:extLst>
              <a:ext uri="{FF2B5EF4-FFF2-40B4-BE49-F238E27FC236}">
                <a16:creationId xmlns:a16="http://schemas.microsoft.com/office/drawing/2014/main" id="{8AE4EA1F-A7EC-EFA9-7B66-AEA59858A74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42097" y="1068523"/>
            <a:ext cx="914400" cy="914400"/>
          </a:xfrm>
          <a:prstGeom prst="rect">
            <a:avLst/>
          </a:prstGeom>
        </p:spPr>
      </p:pic>
      <p:sp>
        <p:nvSpPr>
          <p:cNvPr id="2" name="Cloud 1">
            <a:extLst>
              <a:ext uri="{FF2B5EF4-FFF2-40B4-BE49-F238E27FC236}">
                <a16:creationId xmlns:a16="http://schemas.microsoft.com/office/drawing/2014/main" id="{6504F1DF-D131-9E85-F4D9-20317EA74441}"/>
              </a:ext>
            </a:extLst>
          </p:cNvPr>
          <p:cNvSpPr/>
          <p:nvPr/>
        </p:nvSpPr>
        <p:spPr>
          <a:xfrm>
            <a:off x="5260820" y="1814478"/>
            <a:ext cx="646449" cy="499876"/>
          </a:xfrm>
          <a:prstGeom prst="cloud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FM</a:t>
            </a:r>
          </a:p>
        </p:txBody>
      </p:sp>
    </p:spTree>
    <p:extLst>
      <p:ext uri="{BB962C8B-B14F-4D97-AF65-F5344CB8AC3E}">
        <p14:creationId xmlns:p14="http://schemas.microsoft.com/office/powerpoint/2010/main" val="429370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71605E-6 L -2.77778E-7 -0.12685 C -2.77778E-7 -0.18364 0.03819 -0.25371 0.06944 -0.25371 L 0.13906 -0.25371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4" y="-1268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93827E-6 L 0.32795 0.001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89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E5EE8C-A00F-4539-6EE4-B2017CCE9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16" y="316026"/>
            <a:ext cx="7489730" cy="4511448"/>
          </a:xfrm>
          <a:prstGeom prst="rect">
            <a:avLst/>
          </a:prstGeom>
        </p:spPr>
      </p:pic>
      <p:pic>
        <p:nvPicPr>
          <p:cNvPr id="12" name="Graphic 11" descr="Badge 3 with solid fill">
            <a:extLst>
              <a:ext uri="{FF2B5EF4-FFF2-40B4-BE49-F238E27FC236}">
                <a16:creationId xmlns:a16="http://schemas.microsoft.com/office/drawing/2014/main" id="{950F67F6-2B9D-F5A9-984F-5F4985F469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9294" y="2169027"/>
            <a:ext cx="316800" cy="316800"/>
          </a:xfrm>
          <a:prstGeom prst="rect">
            <a:avLst/>
          </a:prstGeom>
        </p:spPr>
      </p:pic>
      <p:pic>
        <p:nvPicPr>
          <p:cNvPr id="14" name="Graphic 13" descr="Badge with solid fill">
            <a:extLst>
              <a:ext uri="{FF2B5EF4-FFF2-40B4-BE49-F238E27FC236}">
                <a16:creationId xmlns:a16="http://schemas.microsoft.com/office/drawing/2014/main" id="{97D96EF0-EE29-EF01-74FF-7F9A658A80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9823" y="1268832"/>
            <a:ext cx="316800" cy="316800"/>
          </a:xfrm>
          <a:prstGeom prst="rect">
            <a:avLst/>
          </a:prstGeom>
        </p:spPr>
      </p:pic>
      <p:pic>
        <p:nvPicPr>
          <p:cNvPr id="16" name="Graphic 15" descr="Badge 1 with solid fill">
            <a:extLst>
              <a:ext uri="{FF2B5EF4-FFF2-40B4-BE49-F238E27FC236}">
                <a16:creationId xmlns:a16="http://schemas.microsoft.com/office/drawing/2014/main" id="{79F196D5-9830-7655-14C0-F9223C0DEB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85778" y="1256256"/>
            <a:ext cx="316800" cy="316800"/>
          </a:xfrm>
          <a:prstGeom prst="rect">
            <a:avLst/>
          </a:prstGeom>
        </p:spPr>
      </p:pic>
      <p:sp>
        <p:nvSpPr>
          <p:cNvPr id="2" name="Google Shape;155;p27">
            <a:extLst>
              <a:ext uri="{FF2B5EF4-FFF2-40B4-BE49-F238E27FC236}">
                <a16:creationId xmlns:a16="http://schemas.microsoft.com/office/drawing/2014/main" id="{621A4432-18B7-DED1-F2E1-76C180ACE2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RAGBot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474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32;p44">
            <a:extLst>
              <a:ext uri="{FF2B5EF4-FFF2-40B4-BE49-F238E27FC236}">
                <a16:creationId xmlns:a16="http://schemas.microsoft.com/office/drawing/2014/main" id="{54F3DBBA-EEA3-903F-17DC-A487C37BE2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7950" y="539442"/>
            <a:ext cx="4448100" cy="8417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Demo</a:t>
            </a:r>
          </a:p>
        </p:txBody>
      </p:sp>
      <p:pic>
        <p:nvPicPr>
          <p:cNvPr id="6" name="Google Shape;450;p44">
            <a:extLst>
              <a:ext uri="{FF2B5EF4-FFF2-40B4-BE49-F238E27FC236}">
                <a16:creationId xmlns:a16="http://schemas.microsoft.com/office/drawing/2014/main" id="{A4B5A444-C589-4929-3A2A-A6C563F3D5F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48" y="539442"/>
            <a:ext cx="935182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51;p44">
            <a:extLst>
              <a:ext uri="{FF2B5EF4-FFF2-40B4-BE49-F238E27FC236}">
                <a16:creationId xmlns:a16="http://schemas.microsoft.com/office/drawing/2014/main" id="{05FAC695-0124-3A79-AA7B-61D84309B0B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7672" y="3001020"/>
            <a:ext cx="905959" cy="1280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52;p44">
            <a:extLst>
              <a:ext uri="{FF2B5EF4-FFF2-40B4-BE49-F238E27FC236}">
                <a16:creationId xmlns:a16="http://schemas.microsoft.com/office/drawing/2014/main" id="{AD5009AC-8522-0B41-8A92-04D19EF838C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2299" y="453223"/>
            <a:ext cx="1139482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453;p44">
            <a:extLst>
              <a:ext uri="{FF2B5EF4-FFF2-40B4-BE49-F238E27FC236}">
                <a16:creationId xmlns:a16="http://schemas.microsoft.com/office/drawing/2014/main" id="{D0C865EF-E155-A338-2C4C-304713D75D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46749" y="3437303"/>
            <a:ext cx="1124772" cy="11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458;p45">
            <a:extLst>
              <a:ext uri="{FF2B5EF4-FFF2-40B4-BE49-F238E27FC236}">
                <a16:creationId xmlns:a16="http://schemas.microsoft.com/office/drawing/2014/main" id="{5D640E0A-9A10-9A2E-FA8C-DDD250571CF0}"/>
              </a:ext>
            </a:extLst>
          </p:cNvPr>
          <p:cNvSpPr txBox="1">
            <a:spLocks/>
          </p:cNvSpPr>
          <p:nvPr/>
        </p:nvSpPr>
        <p:spPr>
          <a:xfrm>
            <a:off x="1776240" y="1874165"/>
            <a:ext cx="5535448" cy="1292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0" indent="0">
              <a:buFont typeface="Blinker"/>
              <a:buNone/>
            </a:pPr>
            <a:r>
              <a:rPr lang="en-US" dirty="0"/>
              <a:t>For more information about Generative AI:</a:t>
            </a:r>
          </a:p>
          <a:p>
            <a:pPr marL="0" indent="0">
              <a:buFont typeface="Blinker"/>
              <a:buNone/>
            </a:pPr>
            <a:endParaRPr lang="en-US" dirty="0"/>
          </a:p>
          <a:p>
            <a:r>
              <a:rPr lang="en-US" dirty="0">
                <a:hlinkClick r:id="rId7"/>
              </a:rPr>
              <a:t>https://github.com/eric-bach/aws-bedrock-example</a:t>
            </a:r>
          </a:p>
          <a:p>
            <a:r>
              <a:rPr lang="en-US" dirty="0">
                <a:hlinkClick r:id="rId7"/>
              </a:rPr>
              <a:t>https://aws.amazon.com/blogs/compute/building-a-serverless-document-chat-with-aws-lambda-and-amazon-bedrock</a:t>
            </a:r>
            <a:endParaRPr lang="en-US" dirty="0"/>
          </a:p>
          <a:p>
            <a:r>
              <a:rPr lang="en-US" dirty="0">
                <a:hlinkClick r:id="rId7"/>
              </a:rPr>
              <a:t>https://medium.com/ama-tech-blog</a:t>
            </a: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B18A05-2989-76C6-0EFF-008EBD0FAAFE}"/>
              </a:ext>
            </a:extLst>
          </p:cNvPr>
          <p:cNvSpPr txBox="1"/>
          <p:nvPr/>
        </p:nvSpPr>
        <p:spPr>
          <a:xfrm>
            <a:off x="3182268" y="1290010"/>
            <a:ext cx="2779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hlinkClick r:id="rId8"/>
              </a:rPr>
              <a:t>https://ragbot.ericbach.dev</a:t>
            </a:r>
            <a:endParaRPr lang="en-US" sz="1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B8E6A08-36EC-A4CD-CA82-8BA8FC40A4AE}"/>
              </a:ext>
            </a:extLst>
          </p:cNvPr>
          <p:cNvGrpSpPr/>
          <p:nvPr/>
        </p:nvGrpSpPr>
        <p:grpSpPr>
          <a:xfrm>
            <a:off x="3861493" y="3349404"/>
            <a:ext cx="1347294" cy="931777"/>
            <a:chOff x="8101240" y="3647045"/>
            <a:chExt cx="1748930" cy="1209544"/>
          </a:xfrm>
        </p:grpSpPr>
        <p:pic>
          <p:nvPicPr>
            <p:cNvPr id="14" name="Picture 2" descr="Follow Button Images – Browse 46,572 Stock Photos, Vectors, and Video |  Adobe Stock">
              <a:extLst>
                <a:ext uri="{FF2B5EF4-FFF2-40B4-BE49-F238E27FC236}">
                  <a16:creationId xmlns:a16="http://schemas.microsoft.com/office/drawing/2014/main" id="{76F13E40-D76A-7545-9D8D-2FB321C206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1240" y="3902627"/>
              <a:ext cx="1748930" cy="953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Alberta Motor Association – Logos Download">
              <a:extLst>
                <a:ext uri="{FF2B5EF4-FFF2-40B4-BE49-F238E27FC236}">
                  <a16:creationId xmlns:a16="http://schemas.microsoft.com/office/drawing/2014/main" id="{C6CF58FE-9520-36A1-BFE0-AE1C90871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9856" y="3647045"/>
              <a:ext cx="1232454" cy="297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CC0B33E-B794-D53B-9648-694BEA272841}"/>
                </a:ext>
              </a:extLst>
            </p:cNvPr>
            <p:cNvSpPr txBox="1"/>
            <p:nvPr/>
          </p:nvSpPr>
          <p:spPr>
            <a:xfrm>
              <a:off x="8709434" y="3902627"/>
              <a:ext cx="1073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Tech Blog</a:t>
              </a:r>
            </a:p>
          </p:txBody>
        </p:sp>
      </p:grpSp>
      <p:sp>
        <p:nvSpPr>
          <p:cNvPr id="11" name="Google Shape;458;p45">
            <a:extLst>
              <a:ext uri="{FF2B5EF4-FFF2-40B4-BE49-F238E27FC236}">
                <a16:creationId xmlns:a16="http://schemas.microsoft.com/office/drawing/2014/main" id="{DDBE2B12-0D3F-A284-BEEC-D6A0D9A5DF2A}"/>
              </a:ext>
            </a:extLst>
          </p:cNvPr>
          <p:cNvSpPr txBox="1">
            <a:spLocks/>
          </p:cNvSpPr>
          <p:nvPr/>
        </p:nvSpPr>
        <p:spPr>
          <a:xfrm>
            <a:off x="2751912" y="4147933"/>
            <a:ext cx="3566457" cy="50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0" indent="0" algn="ctr">
              <a:buFont typeface="Blinker"/>
              <a:buNone/>
            </a:pPr>
            <a:r>
              <a:rPr lang="en-US" sz="1000" dirty="0"/>
              <a:t>Special thanks to early access testers</a:t>
            </a:r>
          </a:p>
          <a:p>
            <a:pPr marL="0" indent="0" algn="ctr">
              <a:buFont typeface="Blinker"/>
              <a:buNone/>
            </a:pPr>
            <a:r>
              <a:rPr lang="en-US" sz="1000" dirty="0"/>
              <a:t>WH, TH, MC, TR</a:t>
            </a:r>
          </a:p>
        </p:txBody>
      </p:sp>
    </p:spTree>
    <p:extLst>
      <p:ext uri="{BB962C8B-B14F-4D97-AF65-F5344CB8AC3E}">
        <p14:creationId xmlns:p14="http://schemas.microsoft.com/office/powerpoint/2010/main" val="3795893607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Transformation Plan Project Proposal by Slidesgo">
  <a:themeElements>
    <a:clrScheme name="Simple Light">
      <a:dk1>
        <a:srgbClr val="1C285A"/>
      </a:dk1>
      <a:lt1>
        <a:srgbClr val="FFFFFF"/>
      </a:lt1>
      <a:dk2>
        <a:srgbClr val="6574CA"/>
      </a:dk2>
      <a:lt2>
        <a:srgbClr val="65B2F5"/>
      </a:lt2>
      <a:accent1>
        <a:srgbClr val="94EAF8"/>
      </a:accent1>
      <a:accent2>
        <a:srgbClr val="D98AE9"/>
      </a:accent2>
      <a:accent3>
        <a:srgbClr val="EDE9F8"/>
      </a:accent3>
      <a:accent4>
        <a:srgbClr val="FFFFFF"/>
      </a:accent4>
      <a:accent5>
        <a:srgbClr val="FFFFFF"/>
      </a:accent5>
      <a:accent6>
        <a:srgbClr val="FFFFFF"/>
      </a:accent6>
      <a:hlink>
        <a:srgbClr val="1C28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383</Words>
  <Application>Microsoft Office PowerPoint</Application>
  <PresentationFormat>On-screen Show (16:9)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Arial,Sans-Serif</vt:lpstr>
      <vt:lpstr>Blinker</vt:lpstr>
      <vt:lpstr>Arial</vt:lpstr>
      <vt:lpstr>Nunito Light</vt:lpstr>
      <vt:lpstr>Open Sans</vt:lpstr>
      <vt:lpstr>Digital Transformation Plan Project Proposal by Slidesgo</vt:lpstr>
      <vt:lpstr>RAGBot A fully serverless chat bot with Langchain</vt:lpstr>
      <vt:lpstr>Generative AI</vt:lpstr>
      <vt:lpstr>Retrieval Augmented Generation (RAG)</vt:lpstr>
      <vt:lpstr>RAGBot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Transformation Plan Project Proposal</dc:title>
  <dc:creator>Eric Bach</dc:creator>
  <cp:lastModifiedBy>Eric Bach</cp:lastModifiedBy>
  <cp:revision>364</cp:revision>
  <dcterms:modified xsi:type="dcterms:W3CDTF">2024-02-16T18:08:19Z</dcterms:modified>
</cp:coreProperties>
</file>