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827" autoAdjust="0"/>
    <p:restoredTop sz="94660"/>
  </p:normalViewPr>
  <p:slideViewPr>
    <p:cSldViewPr>
      <p:cViewPr>
        <p:scale>
          <a:sx n="30" d="100"/>
          <a:sy n="30" d="100"/>
        </p:scale>
        <p:origin x="-1242" y="140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02AADC-CBEF-4001-8092-95F59E564740}"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4613F-33A2-4332-900F-E0D072A0CE8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2AADC-CBEF-4001-8092-95F59E564740}"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4613F-33A2-4332-900F-E0D072A0CE8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2AADC-CBEF-4001-8092-95F59E564740}"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4613F-33A2-4332-900F-E0D072A0CE8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02AADC-CBEF-4001-8092-95F59E564740}"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4613F-33A2-4332-900F-E0D072A0CE8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02AADC-CBEF-4001-8092-95F59E564740}" type="datetimeFigureOut">
              <a:rPr lang="en-US" smtClean="0"/>
              <a:t>4/17/2013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34613F-33A2-4332-900F-E0D072A0CE8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02AADC-CBEF-4001-8092-95F59E564740}"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4613F-33A2-4332-900F-E0D072A0CE8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02AADC-CBEF-4001-8092-95F59E564740}" type="datetimeFigureOut">
              <a:rPr lang="en-US" smtClean="0"/>
              <a:t>4/17/2013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34613F-33A2-4332-900F-E0D072A0CE8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02AADC-CBEF-4001-8092-95F59E564740}" type="datetimeFigureOut">
              <a:rPr lang="en-US" smtClean="0"/>
              <a:t>4/17/2013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34613F-33A2-4332-900F-E0D072A0CE8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02AADC-CBEF-4001-8092-95F59E564740}" type="datetimeFigureOut">
              <a:rPr lang="en-US" smtClean="0"/>
              <a:t>4/17/2013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34613F-33A2-4332-900F-E0D072A0CE8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2AADC-CBEF-4001-8092-95F59E564740}"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4613F-33A2-4332-900F-E0D072A0CE8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02AADC-CBEF-4001-8092-95F59E564740}" type="datetimeFigureOut">
              <a:rPr lang="en-US" smtClean="0"/>
              <a:t>4/17/2013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34613F-33A2-4332-900F-E0D072A0CE81}"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BD02AADC-CBEF-4001-8092-95F59E564740}" type="datetimeFigureOut">
              <a:rPr lang="en-US" smtClean="0"/>
              <a:t>4/17/2013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A034613F-33A2-4332-900F-E0D072A0CE8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754880" y="731520"/>
            <a:ext cx="38039040" cy="4431984"/>
          </a:xfrm>
          <a:prstGeom prst="rect">
            <a:avLst/>
          </a:prstGeom>
        </p:spPr>
        <p:txBody>
          <a:bodyPr wrap="square" lIns="438912" tIns="219456" rIns="438912" bIns="219456">
            <a:spAutoFit/>
          </a:bodyPr>
          <a:lstStyle/>
          <a:p>
            <a:pPr algn="ctr" defTabSz="21069302"/>
            <a:r>
              <a:rPr lang="en-US" sz="9600" b="1" dirty="0">
                <a:solidFill>
                  <a:srgbClr val="000066"/>
                </a:solidFill>
              </a:rPr>
              <a:t>Obstructive Sleep Apnea Syndrome and Brain Imaging</a:t>
            </a:r>
          </a:p>
          <a:p>
            <a:pPr algn="ctr" defTabSz="21069302"/>
            <a:r>
              <a:rPr lang="en-US" b="1" dirty="0" smtClean="0">
                <a:solidFill>
                  <a:srgbClr val="000066"/>
                </a:solidFill>
              </a:rPr>
              <a:t>Eric Chou, Bryan </a:t>
            </a:r>
            <a:r>
              <a:rPr lang="en-US" b="1" dirty="0" err="1" smtClean="0">
                <a:solidFill>
                  <a:srgbClr val="000066"/>
                </a:solidFill>
              </a:rPr>
              <a:t>Schneller</a:t>
            </a:r>
            <a:r>
              <a:rPr lang="en-US" b="1" dirty="0" smtClean="0">
                <a:solidFill>
                  <a:srgbClr val="000066"/>
                </a:solidFill>
              </a:rPr>
              <a:t>, J. Richard Jennings</a:t>
            </a:r>
          </a:p>
          <a:p>
            <a:pPr algn="ctr" defTabSz="21069302"/>
            <a:r>
              <a:rPr lang="en-US" sz="7700" b="1" i="1" dirty="0">
                <a:solidFill>
                  <a:srgbClr val="000066"/>
                </a:solidFill>
              </a:rPr>
              <a:t>First Experiences in Research, Dietrich School of Arts &amp; Sciences, University of Pittsburgh</a:t>
            </a:r>
          </a:p>
        </p:txBody>
      </p:sp>
      <p:pic>
        <p:nvPicPr>
          <p:cNvPr id="9" name="Picture 6" descr="largepittlogo"/>
          <p:cNvPicPr>
            <a:picLocks noChangeAspect="1" noChangeArrowheads="1"/>
          </p:cNvPicPr>
          <p:nvPr/>
        </p:nvPicPr>
        <p:blipFill>
          <a:blip r:embed="rId2" cstate="print"/>
          <a:srcRect/>
          <a:stretch>
            <a:fillRect/>
          </a:stretch>
        </p:blipFill>
        <p:spPr bwMode="auto">
          <a:xfrm>
            <a:off x="731522" y="731522"/>
            <a:ext cx="4081080" cy="4583602"/>
          </a:xfrm>
          <a:prstGeom prst="rect">
            <a:avLst/>
          </a:prstGeom>
          <a:noFill/>
          <a:ln w="9525">
            <a:noFill/>
            <a:miter lim="800000"/>
            <a:headEnd/>
            <a:tailEnd/>
          </a:ln>
        </p:spPr>
      </p:pic>
      <p:sp>
        <p:nvSpPr>
          <p:cNvPr id="10" name="Text Box 14"/>
          <p:cNvSpPr txBox="1">
            <a:spLocks noChangeArrowheads="1"/>
          </p:cNvSpPr>
          <p:nvPr/>
        </p:nvSpPr>
        <p:spPr bwMode="auto">
          <a:xfrm>
            <a:off x="731517" y="7680960"/>
            <a:ext cx="11718610" cy="1654608"/>
          </a:xfrm>
          <a:prstGeom prst="rect">
            <a:avLst/>
          </a:prstGeom>
          <a:solidFill>
            <a:srgbClr val="000066"/>
          </a:solidFill>
          <a:ln w="9525">
            <a:noFill/>
            <a:miter lim="800000"/>
            <a:headEnd/>
            <a:tailEnd/>
          </a:ln>
        </p:spPr>
        <p:txBody>
          <a:bodyPr wrap="square" lIns="614477" tIns="307238" rIns="614477" bIns="307238">
            <a:spAutoFit/>
          </a:bodyPr>
          <a:lstStyle/>
          <a:p>
            <a:pPr algn="ctr" defTabSz="21069302">
              <a:spcBef>
                <a:spcPct val="50000"/>
              </a:spcBef>
            </a:pPr>
            <a:r>
              <a:rPr lang="en-US" sz="6700" b="1" dirty="0">
                <a:solidFill>
                  <a:schemeClr val="bg1"/>
                </a:solidFill>
              </a:rPr>
              <a:t>Introduction</a:t>
            </a:r>
          </a:p>
        </p:txBody>
      </p:sp>
      <p:sp>
        <p:nvSpPr>
          <p:cNvPr id="13" name="Text Box 17"/>
          <p:cNvSpPr txBox="1">
            <a:spLocks noChangeArrowheads="1"/>
          </p:cNvSpPr>
          <p:nvPr/>
        </p:nvSpPr>
        <p:spPr bwMode="auto">
          <a:xfrm>
            <a:off x="14996160" y="7680960"/>
            <a:ext cx="11704320" cy="1654608"/>
          </a:xfrm>
          <a:prstGeom prst="rect">
            <a:avLst/>
          </a:prstGeom>
          <a:solidFill>
            <a:srgbClr val="000066"/>
          </a:solidFill>
          <a:ln w="9525">
            <a:noFill/>
            <a:miter lim="800000"/>
            <a:headEnd/>
            <a:tailEnd/>
          </a:ln>
        </p:spPr>
        <p:txBody>
          <a:bodyPr wrap="square" lIns="614477" tIns="307238" rIns="614477" bIns="307238">
            <a:spAutoFit/>
          </a:bodyPr>
          <a:lstStyle/>
          <a:p>
            <a:pPr algn="ctr" defTabSz="21069302">
              <a:spcBef>
                <a:spcPct val="50000"/>
              </a:spcBef>
            </a:pPr>
            <a:r>
              <a:rPr lang="en-US" sz="6700" b="1">
                <a:solidFill>
                  <a:schemeClr val="bg1"/>
                </a:solidFill>
              </a:rPr>
              <a:t>Results</a:t>
            </a:r>
          </a:p>
        </p:txBody>
      </p:sp>
      <p:sp>
        <p:nvSpPr>
          <p:cNvPr id="15" name="Text Box 17"/>
          <p:cNvSpPr txBox="1">
            <a:spLocks noChangeArrowheads="1"/>
          </p:cNvSpPr>
          <p:nvPr/>
        </p:nvSpPr>
        <p:spPr bwMode="auto">
          <a:xfrm>
            <a:off x="30384806" y="16110509"/>
            <a:ext cx="11704320" cy="1654608"/>
          </a:xfrm>
          <a:prstGeom prst="rect">
            <a:avLst/>
          </a:prstGeom>
          <a:solidFill>
            <a:srgbClr val="000066"/>
          </a:solidFill>
          <a:ln w="9525">
            <a:noFill/>
            <a:miter lim="800000"/>
            <a:headEnd/>
            <a:tailEnd/>
          </a:ln>
        </p:spPr>
        <p:txBody>
          <a:bodyPr wrap="square" lIns="614477" tIns="307238" rIns="614477" bIns="307238">
            <a:spAutoFit/>
          </a:bodyPr>
          <a:lstStyle/>
          <a:p>
            <a:pPr algn="ctr" defTabSz="21069302">
              <a:spcBef>
                <a:spcPct val="50000"/>
              </a:spcBef>
            </a:pPr>
            <a:r>
              <a:rPr lang="en-US" sz="6700" b="1" dirty="0">
                <a:solidFill>
                  <a:schemeClr val="bg1"/>
                </a:solidFill>
              </a:rPr>
              <a:t>Discussion</a:t>
            </a:r>
          </a:p>
        </p:txBody>
      </p:sp>
      <p:sp>
        <p:nvSpPr>
          <p:cNvPr id="16" name="Text Box 17"/>
          <p:cNvSpPr txBox="1">
            <a:spLocks noChangeArrowheads="1"/>
          </p:cNvSpPr>
          <p:nvPr/>
        </p:nvSpPr>
        <p:spPr bwMode="auto">
          <a:xfrm>
            <a:off x="723634" y="17555039"/>
            <a:ext cx="11704320" cy="1654608"/>
          </a:xfrm>
          <a:prstGeom prst="rect">
            <a:avLst/>
          </a:prstGeom>
          <a:solidFill>
            <a:srgbClr val="000066"/>
          </a:solidFill>
          <a:ln w="9525">
            <a:noFill/>
            <a:miter lim="800000"/>
            <a:headEnd/>
            <a:tailEnd/>
          </a:ln>
        </p:spPr>
        <p:txBody>
          <a:bodyPr wrap="square" lIns="614477" tIns="307238" rIns="614477" bIns="307238">
            <a:spAutoFit/>
          </a:bodyPr>
          <a:lstStyle/>
          <a:p>
            <a:pPr algn="ctr" defTabSz="21069302">
              <a:spcBef>
                <a:spcPct val="50000"/>
              </a:spcBef>
            </a:pPr>
            <a:r>
              <a:rPr lang="en-US" sz="6700" b="1" dirty="0">
                <a:solidFill>
                  <a:schemeClr val="bg1"/>
                </a:solidFill>
              </a:rPr>
              <a:t>Methods</a:t>
            </a:r>
          </a:p>
        </p:txBody>
      </p:sp>
      <p:sp>
        <p:nvSpPr>
          <p:cNvPr id="17" name="Text Box 17"/>
          <p:cNvSpPr txBox="1">
            <a:spLocks noChangeArrowheads="1"/>
          </p:cNvSpPr>
          <p:nvPr/>
        </p:nvSpPr>
        <p:spPr bwMode="auto">
          <a:xfrm>
            <a:off x="30384806" y="24906374"/>
            <a:ext cx="11704320" cy="1654608"/>
          </a:xfrm>
          <a:prstGeom prst="rect">
            <a:avLst/>
          </a:prstGeom>
          <a:solidFill>
            <a:srgbClr val="000066"/>
          </a:solidFill>
          <a:ln w="9525">
            <a:noFill/>
            <a:miter lim="800000"/>
            <a:headEnd/>
            <a:tailEnd/>
          </a:ln>
        </p:spPr>
        <p:txBody>
          <a:bodyPr wrap="square" lIns="614477" tIns="307238" rIns="614477" bIns="307238">
            <a:spAutoFit/>
          </a:bodyPr>
          <a:lstStyle/>
          <a:p>
            <a:pPr algn="ctr" defTabSz="21069302">
              <a:spcBef>
                <a:spcPct val="50000"/>
              </a:spcBef>
            </a:pPr>
            <a:r>
              <a:rPr lang="en-US" sz="6700" b="1" dirty="0">
                <a:solidFill>
                  <a:schemeClr val="bg1"/>
                </a:solidFill>
              </a:rPr>
              <a:t>Acknowledgements</a:t>
            </a:r>
          </a:p>
        </p:txBody>
      </p:sp>
      <p:sp>
        <p:nvSpPr>
          <p:cNvPr id="18" name="TextBox 17"/>
          <p:cNvSpPr txBox="1"/>
          <p:nvPr/>
        </p:nvSpPr>
        <p:spPr>
          <a:xfrm>
            <a:off x="731520" y="9509760"/>
            <a:ext cx="12070080" cy="8045279"/>
          </a:xfrm>
          <a:prstGeom prst="rect">
            <a:avLst/>
          </a:prstGeom>
          <a:noFill/>
        </p:spPr>
        <p:txBody>
          <a:bodyPr wrap="square" lIns="438912" tIns="219456" rIns="438912" bIns="219456" rtlCol="0">
            <a:spAutoFit/>
          </a:bodyPr>
          <a:lstStyle/>
          <a:p>
            <a:pPr marL="571500" indent="-571500">
              <a:buFont typeface="Arial" pitchFamily="34" charset="0"/>
              <a:buChar char="•"/>
            </a:pPr>
            <a:r>
              <a:rPr lang="en-US" sz="3800" dirty="0"/>
              <a:t>Obstructive Sleep Apnea Syndrome (OSAS), a sleep disorder characterized by abnormal pauses in breathing, has been linked to hypertension. Elevated blood pressure may lead to lesions in neural tissue, which are associated with disease in the brain.</a:t>
            </a:r>
          </a:p>
          <a:p>
            <a:pPr marL="571500" indent="-571500">
              <a:buFont typeface="Arial" pitchFamily="34" charset="0"/>
              <a:buChar char="•"/>
            </a:pPr>
            <a:r>
              <a:rPr lang="en-US" sz="3800" dirty="0"/>
              <a:t>These lesions can be measured with white matter hyperintensities. Patterns found in brain imaging may be associated with OSAS.</a:t>
            </a:r>
          </a:p>
          <a:p>
            <a:pPr marL="571500" indent="-571500">
              <a:buFont typeface="Arial" pitchFamily="34" charset="0"/>
              <a:buChar char="•"/>
            </a:pPr>
            <a:r>
              <a:rPr lang="en-US" sz="3800" dirty="0" smtClean="0"/>
              <a:t>Hypothesis: </a:t>
            </a:r>
            <a:r>
              <a:rPr lang="en-US" sz="3800" dirty="0"/>
              <a:t>Due to pauses in air flow from OSAS, we expect neural imaging to show an increase of white matter hyperintensities and thus a positive correlation between OSA risk and lesions in neural tissue.</a:t>
            </a:r>
          </a:p>
        </p:txBody>
      </p:sp>
      <p:sp>
        <p:nvSpPr>
          <p:cNvPr id="19" name="TextBox 18"/>
          <p:cNvSpPr txBox="1"/>
          <p:nvPr/>
        </p:nvSpPr>
        <p:spPr>
          <a:xfrm>
            <a:off x="14996160" y="9509763"/>
            <a:ext cx="11704320" cy="9214830"/>
          </a:xfrm>
          <a:prstGeom prst="rect">
            <a:avLst/>
          </a:prstGeom>
          <a:noFill/>
        </p:spPr>
        <p:txBody>
          <a:bodyPr wrap="square" lIns="438912" tIns="219456" rIns="438912" bIns="219456" rtlCol="0">
            <a:spAutoFit/>
          </a:bodyPr>
          <a:lstStyle/>
          <a:p>
            <a:pPr marL="571500" indent="-571500">
              <a:buFont typeface="Arial" pitchFamily="34" charset="0"/>
              <a:buChar char="•"/>
            </a:pPr>
            <a:r>
              <a:rPr lang="en-US" sz="3800" dirty="0" smtClean="0"/>
              <a:t>The standard Berlin questionnaire took into account BMI, while ours did not, and this exclusion was very evident in the correlations.</a:t>
            </a:r>
          </a:p>
          <a:p>
            <a:pPr marL="571500" indent="-571500">
              <a:buFont typeface="Arial" pitchFamily="34" charset="0"/>
              <a:buChar char="•"/>
            </a:pPr>
            <a:r>
              <a:rPr lang="en-US" sz="3800" dirty="0" smtClean="0"/>
              <a:t>Our exclusion of BMI and weighing of the criteria also changed the correlation of</a:t>
            </a:r>
            <a:r>
              <a:rPr lang="en-US" sz="3800" dirty="0" smtClean="0"/>
              <a:t> </a:t>
            </a:r>
            <a:r>
              <a:rPr lang="en-US" sz="3800" dirty="0" smtClean="0"/>
              <a:t>sleep apnea risk vs. </a:t>
            </a:r>
            <a:r>
              <a:rPr lang="en-US" sz="3800" dirty="0" smtClean="0"/>
              <a:t>white matter volume.</a:t>
            </a:r>
            <a:endParaRPr lang="en-US" sz="3800" dirty="0" smtClean="0"/>
          </a:p>
          <a:p>
            <a:pPr marL="571500" indent="-571500">
              <a:buFont typeface="Arial" pitchFamily="34" charset="0"/>
              <a:buChar char="•"/>
            </a:pPr>
            <a:r>
              <a:rPr lang="en-US" sz="3800" dirty="0" smtClean="0"/>
              <a:t>Regarding our hypothesis, our </a:t>
            </a:r>
            <a:r>
              <a:rPr lang="en-US" sz="3800" dirty="0"/>
              <a:t>new OSAS risk score showed no statistically significant correlation with any measures of white matter hyperintensities.</a:t>
            </a:r>
          </a:p>
          <a:p>
            <a:pPr marL="571500" indent="-571500">
              <a:buFont typeface="Arial" pitchFamily="34" charset="0"/>
              <a:buChar char="•"/>
            </a:pPr>
            <a:r>
              <a:rPr lang="en-US" sz="3800" dirty="0"/>
              <a:t>Though we did find statistically significant correlations between OSAS risk and total brain volume.</a:t>
            </a:r>
          </a:p>
          <a:p>
            <a:pPr marL="571500" indent="-571500">
              <a:buFont typeface="Arial" pitchFamily="34" charset="0"/>
              <a:buChar char="•"/>
            </a:pPr>
            <a:r>
              <a:rPr lang="en-US" sz="3800" dirty="0"/>
              <a:t>OSAS risk vs. total brain volumes actually showed a positive correlation, with volumes increasing as OSAS risk  elevated.</a:t>
            </a:r>
          </a:p>
        </p:txBody>
      </p:sp>
      <p:sp>
        <p:nvSpPr>
          <p:cNvPr id="20" name="TextBox 19"/>
          <p:cNvSpPr txBox="1"/>
          <p:nvPr/>
        </p:nvSpPr>
        <p:spPr>
          <a:xfrm>
            <a:off x="30384806" y="17870438"/>
            <a:ext cx="11704320" cy="6875728"/>
          </a:xfrm>
          <a:prstGeom prst="rect">
            <a:avLst/>
          </a:prstGeom>
          <a:noFill/>
        </p:spPr>
        <p:txBody>
          <a:bodyPr wrap="square" lIns="438912" tIns="219456" rIns="438912" bIns="219456" rtlCol="0">
            <a:spAutoFit/>
          </a:bodyPr>
          <a:lstStyle/>
          <a:p>
            <a:pPr marL="571500" indent="-571500">
              <a:buFont typeface="Arial" pitchFamily="34" charset="0"/>
              <a:buChar char="•"/>
            </a:pPr>
            <a:r>
              <a:rPr lang="en-US" sz="3800" dirty="0" smtClean="0"/>
              <a:t>Our </a:t>
            </a:r>
            <a:r>
              <a:rPr lang="en-US" sz="3800" dirty="0"/>
              <a:t>data was unable to support the null hypothesis of white matter hyperintensities increasing with OSAS risk. The statistical results were unable to ascertain significant correlation between these two variables.</a:t>
            </a:r>
          </a:p>
          <a:p>
            <a:pPr marL="571500" indent="-571500">
              <a:buFont typeface="Arial" pitchFamily="34" charset="0"/>
              <a:buChar char="•"/>
            </a:pPr>
            <a:r>
              <a:rPr lang="en-US" sz="3800" dirty="0"/>
              <a:t>However, the statistically significant positive correlation between OSAS risk and total brain volume is an intriguing find, as we did not expect to examine this correlation to be positive. The precise details behind this relationship suggest need for further exploration.</a:t>
            </a:r>
          </a:p>
        </p:txBody>
      </p:sp>
      <p:sp>
        <p:nvSpPr>
          <p:cNvPr id="21" name="TextBox 20"/>
          <p:cNvSpPr txBox="1"/>
          <p:nvPr/>
        </p:nvSpPr>
        <p:spPr>
          <a:xfrm>
            <a:off x="731520" y="19452824"/>
            <a:ext cx="12070080" cy="6290953"/>
          </a:xfrm>
          <a:prstGeom prst="rect">
            <a:avLst/>
          </a:prstGeom>
          <a:noFill/>
        </p:spPr>
        <p:txBody>
          <a:bodyPr wrap="square" lIns="438912" tIns="219456" rIns="438912" bIns="219456" rtlCol="0">
            <a:spAutoFit/>
          </a:bodyPr>
          <a:lstStyle/>
          <a:p>
            <a:pPr marL="571500" indent="-571500">
              <a:buFont typeface="Arial" pitchFamily="34" charset="0"/>
              <a:buChar char="•"/>
            </a:pPr>
            <a:r>
              <a:rPr lang="en-US" sz="3800" dirty="0"/>
              <a:t>We examined </a:t>
            </a:r>
            <a:r>
              <a:rPr lang="en-US" sz="3800" dirty="0" err="1"/>
              <a:t>prehypertensive</a:t>
            </a:r>
            <a:r>
              <a:rPr lang="en-US" sz="3800" dirty="0"/>
              <a:t> subjects and measured their blood pressure, acquired an MRI, and had them fill out a sleep questionnaire.</a:t>
            </a:r>
          </a:p>
          <a:p>
            <a:pPr marL="571500" indent="-571500">
              <a:buFont typeface="Arial" pitchFamily="34" charset="0"/>
              <a:buChar char="•"/>
            </a:pPr>
            <a:r>
              <a:rPr lang="en-US" sz="3800" dirty="0"/>
              <a:t>The sleep </a:t>
            </a:r>
            <a:r>
              <a:rPr lang="en-US" sz="3800" dirty="0" smtClean="0"/>
              <a:t>questionnaire (the Berlin questionnaire) </a:t>
            </a:r>
            <a:r>
              <a:rPr lang="en-US" sz="3800" dirty="0"/>
              <a:t>was a method of evaluating risk of </a:t>
            </a:r>
            <a:r>
              <a:rPr lang="en-US" sz="3800" dirty="0" smtClean="0"/>
              <a:t>OSAS.</a:t>
            </a:r>
            <a:endParaRPr lang="en-US" sz="3800" dirty="0"/>
          </a:p>
          <a:p>
            <a:pPr marL="571500" indent="-571500">
              <a:buFont typeface="Arial" pitchFamily="34" charset="0"/>
              <a:buChar char="•"/>
            </a:pPr>
            <a:r>
              <a:rPr lang="en-US" sz="3800" dirty="0"/>
              <a:t>We adjusted this questionnaire by weighing criteria to reflect a progression of OSAS risk, as opposed to simply having risk or no risk</a:t>
            </a:r>
            <a:r>
              <a:rPr lang="en-US" sz="3800" dirty="0" smtClean="0"/>
              <a:t>.</a:t>
            </a:r>
            <a:endParaRPr lang="en-US" sz="3800" dirty="0"/>
          </a:p>
          <a:p>
            <a:pPr marL="571500" indent="-571500">
              <a:buFont typeface="Arial" pitchFamily="34" charset="0"/>
              <a:buChar char="•"/>
            </a:pPr>
            <a:r>
              <a:rPr lang="en-US" sz="3800" dirty="0"/>
              <a:t>With this data, we used statistical analysis to examine possible correlations between the different criteria.  </a:t>
            </a:r>
          </a:p>
        </p:txBody>
      </p:sp>
      <p:sp>
        <p:nvSpPr>
          <p:cNvPr id="22" name="TextBox 21"/>
          <p:cNvSpPr txBox="1"/>
          <p:nvPr/>
        </p:nvSpPr>
        <p:spPr>
          <a:xfrm>
            <a:off x="30384806" y="26690141"/>
            <a:ext cx="12070080" cy="1625059"/>
          </a:xfrm>
          <a:prstGeom prst="rect">
            <a:avLst/>
          </a:prstGeom>
          <a:noFill/>
        </p:spPr>
        <p:txBody>
          <a:bodyPr wrap="square" lIns="438912" tIns="219456" rIns="438912" bIns="219456" rtlCol="0">
            <a:spAutoFit/>
          </a:bodyPr>
          <a:lstStyle/>
          <a:p>
            <a:pPr algn="ctr"/>
            <a:r>
              <a:rPr lang="en-US" sz="3800" dirty="0">
                <a:ea typeface="Calibri" pitchFamily="34" charset="0"/>
              </a:rPr>
              <a:t>We gratefully acknowledge the grant support of NHLBI HL101959</a:t>
            </a:r>
            <a:endParaRPr lang="en-US" sz="3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4043" y="18503128"/>
            <a:ext cx="11704320" cy="8775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4806" y="5854762"/>
            <a:ext cx="10580314" cy="793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0384806" y="13787177"/>
            <a:ext cx="11704320" cy="2215992"/>
          </a:xfrm>
          <a:prstGeom prst="rect">
            <a:avLst/>
          </a:prstGeom>
          <a:noFill/>
        </p:spPr>
        <p:txBody>
          <a:bodyPr wrap="square" lIns="438912" tIns="219456" rIns="438912" bIns="219456" rtlCol="0">
            <a:spAutoFit/>
          </a:bodyPr>
          <a:lstStyle/>
          <a:p>
            <a:r>
              <a:rPr lang="en-US" sz="3800" dirty="0"/>
              <a:t>The correlation between periventricular white matter hyperintensities and OSAS risk was not found to be statistically significant.</a:t>
            </a:r>
          </a:p>
        </p:txBody>
      </p:sp>
      <p:sp>
        <p:nvSpPr>
          <p:cNvPr id="3" name="TextBox 2"/>
          <p:cNvSpPr txBox="1"/>
          <p:nvPr/>
        </p:nvSpPr>
        <p:spPr>
          <a:xfrm>
            <a:off x="15004043" y="27278248"/>
            <a:ext cx="11704320" cy="2215992"/>
          </a:xfrm>
          <a:prstGeom prst="rect">
            <a:avLst/>
          </a:prstGeom>
          <a:noFill/>
        </p:spPr>
        <p:txBody>
          <a:bodyPr wrap="square" lIns="438912" tIns="219456" rIns="438912" bIns="219456" rtlCol="0">
            <a:spAutoFit/>
          </a:bodyPr>
          <a:lstStyle/>
          <a:p>
            <a:r>
              <a:rPr lang="en-US" sz="3800" dirty="0"/>
              <a:t>During our analysis, we found a positive and statistically significant correlation between OSAS risk and total brain volume.</a:t>
            </a:r>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576" y="26329037"/>
            <a:ext cx="11688551" cy="269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23634" y="29020305"/>
            <a:ext cx="11726493" cy="2431435"/>
          </a:xfrm>
          <a:prstGeom prst="rect">
            <a:avLst/>
          </a:prstGeom>
          <a:noFill/>
        </p:spPr>
        <p:txBody>
          <a:bodyPr wrap="square" rtlCol="0">
            <a:spAutoFit/>
          </a:bodyPr>
          <a:lstStyle/>
          <a:p>
            <a:r>
              <a:rPr lang="en-US" sz="3800" dirty="0" smtClean="0"/>
              <a:t>The standard Berlin scores (APRISK) strongly correlate with BMI (p=.000), while our modified scores (</a:t>
            </a:r>
            <a:r>
              <a:rPr lang="en-US" sz="3800" dirty="0" err="1" smtClean="0"/>
              <a:t>NewOSA</a:t>
            </a:r>
            <a:r>
              <a:rPr lang="en-US" sz="3800" dirty="0" smtClean="0"/>
              <a:t>) do not.</a:t>
            </a:r>
          </a:p>
          <a:p>
            <a:r>
              <a:rPr lang="en-US" sz="3800" dirty="0" smtClean="0"/>
              <a:t>The new OSAS scores also have a much more statistically significant correlation with white matter volume (p=.013)</a:t>
            </a:r>
            <a:endParaRPr lang="en-US" sz="3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495</Words>
  <Application>Microsoft Office PowerPoint</Application>
  <PresentationFormat>Custom</PresentationFormat>
  <Paragraphs>27</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sep45</dc:creator>
  <cp:lastModifiedBy>Chou, Eric</cp:lastModifiedBy>
  <cp:revision>22</cp:revision>
  <dcterms:created xsi:type="dcterms:W3CDTF">2012-03-05T19:04:49Z</dcterms:created>
  <dcterms:modified xsi:type="dcterms:W3CDTF">2013-04-17T18:02:47Z</dcterms:modified>
</cp:coreProperties>
</file>