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27" d="100"/>
          <a:sy n="27" d="100"/>
        </p:scale>
        <p:origin x="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B3D28-8A04-4A65-86A4-246DD3792705}" type="datetimeFigureOut">
              <a:rPr lang="en-US" smtClean="0"/>
              <a:t>10/5/2015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FDC19-6FC0-4003-8544-8FA65E270C49}" type="slidenum">
              <a:rPr lang="en-US" smtClean="0"/>
              <a:t>‹#›</a:t>
            </a:fld>
            <a:endParaRPr lang="en-US"/>
          </a:p>
        </p:txBody>
      </p:sp>
    </p:spTree>
    <p:extLst>
      <p:ext uri="{BB962C8B-B14F-4D97-AF65-F5344CB8AC3E}">
        <p14:creationId xmlns:p14="http://schemas.microsoft.com/office/powerpoint/2010/main" val="2729557018"/>
      </p:ext>
    </p:extLst>
  </p:cSld>
  <p:clrMap bg1="lt1" tx1="dk1" bg2="lt2" tx2="dk2" accent1="accent1" accent2="accent2" accent3="accent3" accent4="accent4" accent5="accent5" accent6="accent6" hlink="hlink" folHlink="folHlink"/>
  <p:notesStyle>
    <a:lvl1pPr marL="0" algn="l" defTabSz="4389120" rtl="0" eaLnBrk="1" latinLnBrk="0" hangingPunct="1">
      <a:defRPr sz="5760" kern="1200">
        <a:solidFill>
          <a:schemeClr val="tx1"/>
        </a:solidFill>
        <a:latin typeface="+mn-lt"/>
        <a:ea typeface="+mn-ea"/>
        <a:cs typeface="+mn-cs"/>
      </a:defRPr>
    </a:lvl1pPr>
    <a:lvl2pPr marL="2194560" algn="l" defTabSz="4389120" rtl="0" eaLnBrk="1" latinLnBrk="0" hangingPunct="1">
      <a:defRPr sz="5760" kern="1200">
        <a:solidFill>
          <a:schemeClr val="tx1"/>
        </a:solidFill>
        <a:latin typeface="+mn-lt"/>
        <a:ea typeface="+mn-ea"/>
        <a:cs typeface="+mn-cs"/>
      </a:defRPr>
    </a:lvl2pPr>
    <a:lvl3pPr marL="4389120" algn="l" defTabSz="4389120" rtl="0" eaLnBrk="1" latinLnBrk="0" hangingPunct="1">
      <a:defRPr sz="5760" kern="1200">
        <a:solidFill>
          <a:schemeClr val="tx1"/>
        </a:solidFill>
        <a:latin typeface="+mn-lt"/>
        <a:ea typeface="+mn-ea"/>
        <a:cs typeface="+mn-cs"/>
      </a:defRPr>
    </a:lvl3pPr>
    <a:lvl4pPr marL="6583680" algn="l" defTabSz="4389120" rtl="0" eaLnBrk="1" latinLnBrk="0" hangingPunct="1">
      <a:defRPr sz="5760" kern="1200">
        <a:solidFill>
          <a:schemeClr val="tx1"/>
        </a:solidFill>
        <a:latin typeface="+mn-lt"/>
        <a:ea typeface="+mn-ea"/>
        <a:cs typeface="+mn-cs"/>
      </a:defRPr>
    </a:lvl4pPr>
    <a:lvl5pPr marL="8778240" algn="l" defTabSz="4389120" rtl="0" eaLnBrk="1" latinLnBrk="0" hangingPunct="1">
      <a:defRPr sz="5760" kern="1200">
        <a:solidFill>
          <a:schemeClr val="tx1"/>
        </a:solidFill>
        <a:latin typeface="+mn-lt"/>
        <a:ea typeface="+mn-ea"/>
        <a:cs typeface="+mn-cs"/>
      </a:defRPr>
    </a:lvl5pPr>
    <a:lvl6pPr marL="10972800" algn="l" defTabSz="4389120" rtl="0" eaLnBrk="1" latinLnBrk="0" hangingPunct="1">
      <a:defRPr sz="5760" kern="1200">
        <a:solidFill>
          <a:schemeClr val="tx1"/>
        </a:solidFill>
        <a:latin typeface="+mn-lt"/>
        <a:ea typeface="+mn-ea"/>
        <a:cs typeface="+mn-cs"/>
      </a:defRPr>
    </a:lvl6pPr>
    <a:lvl7pPr marL="13167360" algn="l" defTabSz="4389120" rtl="0" eaLnBrk="1" latinLnBrk="0" hangingPunct="1">
      <a:defRPr sz="5760" kern="1200">
        <a:solidFill>
          <a:schemeClr val="tx1"/>
        </a:solidFill>
        <a:latin typeface="+mn-lt"/>
        <a:ea typeface="+mn-ea"/>
        <a:cs typeface="+mn-cs"/>
      </a:defRPr>
    </a:lvl7pPr>
    <a:lvl8pPr marL="15361920" algn="l" defTabSz="4389120" rtl="0" eaLnBrk="1" latinLnBrk="0" hangingPunct="1">
      <a:defRPr sz="5760" kern="1200">
        <a:solidFill>
          <a:schemeClr val="tx1"/>
        </a:solidFill>
        <a:latin typeface="+mn-lt"/>
        <a:ea typeface="+mn-ea"/>
        <a:cs typeface="+mn-cs"/>
      </a:defRPr>
    </a:lvl8pPr>
    <a:lvl9pPr marL="17556480" algn="l" defTabSz="4389120" rtl="0" eaLnBrk="1" latinLnBrk="0" hangingPunct="1">
      <a:defRPr sz="57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D61631-DB77-4300-ACC7-5775E9C62705}"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263126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D61631-DB77-4300-ACC7-5775E9C62705}"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387980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D61631-DB77-4300-ACC7-5775E9C62705}"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274558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D61631-DB77-4300-ACC7-5775E9C62705}"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322559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D61631-DB77-4300-ACC7-5775E9C62705}" type="datetimeFigureOut">
              <a:rPr lang="en-US" smtClean="0"/>
              <a:t>10/5/2015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81128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D61631-DB77-4300-ACC7-5775E9C62705}"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4139650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D61631-DB77-4300-ACC7-5775E9C62705}" type="datetimeFigureOut">
              <a:rPr lang="en-US" smtClean="0"/>
              <a:t>10/5/2015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420750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D61631-DB77-4300-ACC7-5775E9C62705}" type="datetimeFigureOut">
              <a:rPr lang="en-US" smtClean="0"/>
              <a:t>10/5/2015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199627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61631-DB77-4300-ACC7-5775E9C62705}" type="datetimeFigureOut">
              <a:rPr lang="en-US" smtClean="0"/>
              <a:t>10/5/2015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3402086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61631-DB77-4300-ACC7-5775E9C62705}"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277767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D61631-DB77-4300-ACC7-5775E9C62705}" type="datetimeFigureOut">
              <a:rPr lang="en-US" smtClean="0"/>
              <a:t>10/5/2015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6CD08-5998-4690-8169-75D9C6C65619}" type="slidenum">
              <a:rPr lang="en-US" smtClean="0"/>
              <a:t>‹#›</a:t>
            </a:fld>
            <a:endParaRPr lang="en-US"/>
          </a:p>
        </p:txBody>
      </p:sp>
    </p:spTree>
    <p:extLst>
      <p:ext uri="{BB962C8B-B14F-4D97-AF65-F5344CB8AC3E}">
        <p14:creationId xmlns:p14="http://schemas.microsoft.com/office/powerpoint/2010/main" val="92879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04D61631-DB77-4300-ACC7-5775E9C62705}" type="datetimeFigureOut">
              <a:rPr lang="en-US" smtClean="0"/>
              <a:t>10/5/2015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2D86CD08-5998-4690-8169-75D9C6C65619}" type="slidenum">
              <a:rPr lang="en-US" smtClean="0"/>
              <a:t>‹#›</a:t>
            </a:fld>
            <a:endParaRPr lang="en-US"/>
          </a:p>
        </p:txBody>
      </p:sp>
    </p:spTree>
    <p:extLst>
      <p:ext uri="{BB962C8B-B14F-4D97-AF65-F5344CB8AC3E}">
        <p14:creationId xmlns:p14="http://schemas.microsoft.com/office/powerpoint/2010/main" val="42748114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30763029"/>
            <a:ext cx="43891200" cy="2155371"/>
          </a:xfrm>
          <a:prstGeom prst="rect">
            <a:avLst/>
          </a:prstGeom>
          <a:gradFill rotWithShape="0">
            <a:gsLst>
              <a:gs pos="0">
                <a:srgbClr val="0066CC"/>
              </a:gs>
              <a:gs pos="100000">
                <a:srgbClr val="002F5E"/>
              </a:gs>
            </a:gsLst>
            <a:lin ang="5400000" scaled="1"/>
          </a:gra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z="7405"/>
          </a:p>
        </p:txBody>
      </p:sp>
      <p:sp>
        <p:nvSpPr>
          <p:cNvPr id="5" name="Rectangle 2"/>
          <p:cNvSpPr>
            <a:spLocks noChangeArrowheads="1"/>
          </p:cNvSpPr>
          <p:nvPr/>
        </p:nvSpPr>
        <p:spPr bwMode="auto">
          <a:xfrm>
            <a:off x="-39461" y="4833257"/>
            <a:ext cx="43970122" cy="391886"/>
          </a:xfrm>
          <a:prstGeom prst="rect">
            <a:avLst/>
          </a:prstGeom>
          <a:gradFill rotWithShape="0">
            <a:gsLst>
              <a:gs pos="0">
                <a:srgbClr val="E0B300"/>
              </a:gs>
              <a:gs pos="100000">
                <a:srgbClr val="FFCC00"/>
              </a:gs>
            </a:gsLst>
            <a:lin ang="5400000" scaled="1"/>
          </a:gra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z="7405"/>
          </a:p>
        </p:txBody>
      </p:sp>
      <p:sp>
        <p:nvSpPr>
          <p:cNvPr id="6" name="Text Box 6"/>
          <p:cNvSpPr txBox="1">
            <a:spLocks noChangeArrowheads="1"/>
          </p:cNvSpPr>
          <p:nvPr/>
        </p:nvSpPr>
        <p:spPr bwMode="auto">
          <a:xfrm>
            <a:off x="-39461" y="4441371"/>
            <a:ext cx="43970122" cy="391886"/>
          </a:xfrm>
          <a:prstGeom prst="rect">
            <a:avLst/>
          </a:prstGeom>
          <a:gradFill rotWithShape="0">
            <a:gsLst>
              <a:gs pos="0">
                <a:srgbClr val="0066CC"/>
              </a:gs>
              <a:gs pos="100000">
                <a:srgbClr val="002F5E"/>
              </a:gs>
            </a:gsLst>
            <a:lin ang="5400000" scaled="1"/>
          </a:gra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z="7405"/>
          </a:p>
        </p:txBody>
      </p:sp>
      <p:sp>
        <p:nvSpPr>
          <p:cNvPr id="8" name="Text Box 7"/>
          <p:cNvSpPr txBox="1">
            <a:spLocks noChangeArrowheads="1"/>
          </p:cNvSpPr>
          <p:nvPr/>
        </p:nvSpPr>
        <p:spPr bwMode="auto">
          <a:xfrm>
            <a:off x="0" y="0"/>
            <a:ext cx="43891200" cy="4441371"/>
          </a:xfrm>
          <a:prstGeom prst="rect">
            <a:avLst/>
          </a:prstGeom>
          <a:gradFill rotWithShape="0">
            <a:gsLst>
              <a:gs pos="0">
                <a:srgbClr val="0066CC"/>
              </a:gs>
              <a:gs pos="100000">
                <a:srgbClr val="4F81BD"/>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11943" tIns="206126" rIns="411943" bIns="206126"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9pPr>
          </a:lstStyle>
          <a:p>
            <a:pPr algn="ctr" eaLnBrk="1" hangingPunct="1">
              <a:buClrTx/>
              <a:buFontTx/>
              <a:buNone/>
            </a:pPr>
            <a:r>
              <a:rPr lang="en-US" altLang="en-US" sz="5828">
                <a:solidFill>
                  <a:srgbClr val="000099"/>
                </a:solidFill>
              </a:rPr>
              <a:t> </a:t>
            </a:r>
          </a:p>
        </p:txBody>
      </p:sp>
      <p:sp>
        <p:nvSpPr>
          <p:cNvPr id="9" name="Text Box 11"/>
          <p:cNvSpPr txBox="1">
            <a:spLocks noChangeArrowheads="1"/>
          </p:cNvSpPr>
          <p:nvPr/>
        </p:nvSpPr>
        <p:spPr bwMode="auto">
          <a:xfrm>
            <a:off x="5425169" y="444954"/>
            <a:ext cx="32783689" cy="45189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7143" tIns="38571" rIns="77143" bIns="3857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9500">
                <a:solidFill>
                  <a:schemeClr val="bg1"/>
                </a:solidFill>
                <a:latin typeface="Calibri" panose="020F0502020204030204" pitchFamily="34" charset="0"/>
                <a:ea typeface="Bitstream Vera Sans" charset="0"/>
                <a:cs typeface="Bitstream Vera Sans" charset="0"/>
              </a:defRPr>
            </a:lvl9pPr>
          </a:lstStyle>
          <a:p>
            <a:pPr algn="ctr" eaLnBrk="1" hangingPunct="1">
              <a:buClrTx/>
              <a:buFontTx/>
              <a:buNone/>
            </a:pPr>
            <a:r>
              <a:rPr lang="en-US" altLang="en-US" sz="6857" dirty="0" smtClean="0">
                <a:solidFill>
                  <a:srgbClr val="FFFFFF"/>
                </a:solidFill>
                <a:latin typeface="Arial" panose="020B0604020202020204" pitchFamily="34" charset="0"/>
              </a:rPr>
              <a:t>Toward an Informatics Intervention to Address </a:t>
            </a:r>
          </a:p>
          <a:p>
            <a:pPr algn="ctr" eaLnBrk="1" hangingPunct="1">
              <a:buClrTx/>
              <a:buFontTx/>
              <a:buNone/>
            </a:pPr>
            <a:r>
              <a:rPr lang="en-US" altLang="en-US" sz="6857" dirty="0" smtClean="0">
                <a:solidFill>
                  <a:srgbClr val="FFFFFF"/>
                </a:solidFill>
                <a:latin typeface="Arial" panose="020B0604020202020204" pitchFamily="34" charset="0"/>
              </a:rPr>
              <a:t>Medication Safety “Weak Spots” in the Nursing Home</a:t>
            </a:r>
            <a:endParaRPr lang="en-US" altLang="en-US" sz="6857" dirty="0">
              <a:solidFill>
                <a:srgbClr val="FFFFFF"/>
              </a:solidFill>
              <a:latin typeface="Arial" panose="020B0604020202020204" pitchFamily="34" charset="0"/>
            </a:endParaRPr>
          </a:p>
          <a:p>
            <a:pPr algn="ctr" eaLnBrk="1" hangingPunct="1">
              <a:buClrTx/>
              <a:buFontTx/>
              <a:buNone/>
            </a:pPr>
            <a:r>
              <a:rPr lang="en-US" altLang="en-US" sz="5143" dirty="0" smtClean="0">
                <a:solidFill>
                  <a:srgbClr val="FFFFFF"/>
                </a:solidFill>
                <a:latin typeface="Arial" panose="020B0604020202020204" pitchFamily="34" charset="0"/>
              </a:rPr>
              <a:t>Eric Chou, Richard D. Boyce</a:t>
            </a:r>
            <a:endParaRPr lang="en-US" altLang="en-US" sz="5143" dirty="0">
              <a:solidFill>
                <a:srgbClr val="FFFFFF"/>
              </a:solidFill>
              <a:latin typeface="Arial" panose="020B0604020202020204" pitchFamily="34" charset="0"/>
            </a:endParaRPr>
          </a:p>
          <a:p>
            <a:pPr algn="ctr" eaLnBrk="1" hangingPunct="1">
              <a:buClrTx/>
              <a:buFontTx/>
              <a:buNone/>
            </a:pPr>
            <a:r>
              <a:rPr lang="en-US" altLang="en-US" sz="5143" dirty="0" smtClean="0">
                <a:solidFill>
                  <a:srgbClr val="FFFFFF"/>
                </a:solidFill>
                <a:latin typeface="Arial" panose="020B0604020202020204" pitchFamily="34" charset="0"/>
              </a:rPr>
              <a:t>Department of </a:t>
            </a:r>
            <a:r>
              <a:rPr lang="en-US" altLang="en-US" sz="5143" dirty="0">
                <a:solidFill>
                  <a:srgbClr val="FFFFFF"/>
                </a:solidFill>
                <a:latin typeface="Arial" panose="020B0604020202020204" pitchFamily="34" charset="0"/>
              </a:rPr>
              <a:t>Biomedical Informatics, University of Pittsburgh</a:t>
            </a:r>
            <a:endParaRPr lang="en-US" altLang="en-US" sz="5143" baseline="30000" dirty="0">
              <a:solidFill>
                <a:srgbClr val="FFFFFF"/>
              </a:solidFill>
              <a:latin typeface="Arial" panose="020B0604020202020204" pitchFamily="34" charset="0"/>
            </a:endParaRPr>
          </a:p>
          <a:p>
            <a:pPr eaLnBrk="1" hangingPunct="1">
              <a:buClrTx/>
              <a:buFontTx/>
              <a:buNone/>
            </a:pPr>
            <a:endParaRPr lang="en-US" altLang="en-US" sz="5143" dirty="0">
              <a:solidFill>
                <a:srgbClr val="FFFFFF"/>
              </a:solidFill>
              <a:latin typeface="Arial" panose="020B0604020202020204" pitchFamily="34" charset="0"/>
            </a:endParaRPr>
          </a:p>
        </p:txBody>
      </p:sp>
      <p:pic>
        <p:nvPicPr>
          <p:cNvPr id="10" name="Picture 34" descr="2000px-UofPittsburgh_Seal(nontransparent)"/>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064079" y="688522"/>
            <a:ext cx="3250747" cy="342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7108" y="666750"/>
            <a:ext cx="3529693" cy="344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11"/>
          <p:cNvSpPr/>
          <p:nvPr/>
        </p:nvSpPr>
        <p:spPr>
          <a:xfrm>
            <a:off x="914400" y="6516462"/>
            <a:ext cx="10627179" cy="5903283"/>
          </a:xfrm>
          <a:prstGeom prst="rect">
            <a:avLst/>
          </a:prstGeom>
        </p:spPr>
        <p:txBody>
          <a:bodyPr>
            <a:spAutoFit/>
          </a:bodyPr>
          <a:lstStyle/>
          <a:p>
            <a:pPr>
              <a:defRPr/>
            </a:pPr>
            <a:r>
              <a:rPr lang="en-US" sz="3771" b="1" u="sng" dirty="0">
                <a:cs typeface="Times New Roman" pitchFamily="18" charset="0"/>
              </a:rPr>
              <a:t>Introduction</a:t>
            </a:r>
          </a:p>
          <a:p>
            <a:pPr>
              <a:defRPr/>
            </a:pPr>
            <a:endParaRPr lang="en-US" sz="3090" b="1" dirty="0" smtClean="0">
              <a:latin typeface="Times New Roman" pitchFamily="18" charset="0"/>
              <a:cs typeface="Times New Roman" pitchFamily="18" charset="0"/>
            </a:endParaRPr>
          </a:p>
          <a:p>
            <a:pPr algn="just">
              <a:defRPr/>
            </a:pPr>
            <a:r>
              <a:rPr lang="en-US" sz="3090" dirty="0" smtClean="0"/>
              <a:t>In the nursing home (NH) setting, circumstances may arise to put a patient at a higher risk for falls. Such risk may emerge through circumstances such as errors associated with the larger number of medications prescribed in older adults</a:t>
            </a:r>
            <a:r>
              <a:rPr lang="en-US" sz="3090" baseline="30000" dirty="0" smtClean="0"/>
              <a:t>1</a:t>
            </a:r>
            <a:r>
              <a:rPr lang="en-US" sz="3090" dirty="0" smtClean="0"/>
              <a:t>, a higher frequency of poorly executed transitions of care in older adults than in younger populations</a:t>
            </a:r>
            <a:r>
              <a:rPr lang="en-US" sz="3090" baseline="30000" dirty="0" smtClean="0"/>
              <a:t>2</a:t>
            </a:r>
            <a:r>
              <a:rPr lang="en-US" sz="3090" dirty="0" smtClean="0"/>
              <a:t>, and more. Toward the goal of preventing such errors in care, the primary objective of this study is to pinpoint specific vulnerabilities (“weak spots”) in the workflows for NH’s to inform the design of a clinical records-based intervention.</a:t>
            </a:r>
            <a:endParaRPr lang="en-US" sz="3090" dirty="0"/>
          </a:p>
        </p:txBody>
      </p:sp>
      <p:sp>
        <p:nvSpPr>
          <p:cNvPr id="14" name="Rectangle 4"/>
          <p:cNvSpPr>
            <a:spLocks noChangeArrowheads="1"/>
          </p:cNvSpPr>
          <p:nvPr/>
        </p:nvSpPr>
        <p:spPr bwMode="auto">
          <a:xfrm>
            <a:off x="914400" y="13544461"/>
            <a:ext cx="10627179" cy="7329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3771" b="1" u="sng" dirty="0" smtClean="0"/>
              <a:t>Data Sources</a:t>
            </a:r>
            <a:endParaRPr lang="en-US" sz="3771" b="1" u="sng" dirty="0"/>
          </a:p>
          <a:p>
            <a:pPr>
              <a:defRPr/>
            </a:pPr>
            <a:endParaRPr lang="en-US" sz="3090" dirty="0"/>
          </a:p>
          <a:p>
            <a:pPr algn="just">
              <a:defRPr/>
            </a:pPr>
            <a:r>
              <a:rPr lang="en-US" sz="3090" dirty="0" smtClean="0"/>
              <a:t>Weak spots were derived using 20 semi-structured interviews on NH clinicians’ perceptions of medical safety. These interviews were conducted with staff members at three Western Pennsylvania nursing facilities.</a:t>
            </a:r>
          </a:p>
          <a:p>
            <a:pPr algn="just">
              <a:defRPr/>
            </a:pPr>
            <a:endParaRPr lang="en-US" sz="3090" dirty="0" smtClean="0"/>
          </a:p>
          <a:p>
            <a:pPr algn="just">
              <a:defRPr/>
            </a:pPr>
            <a:r>
              <a:rPr lang="en-US" sz="3090" dirty="0" smtClean="0"/>
              <a:t>Retrospective observational data from de-identified patients residing in five skilled nursing facilities in Western Pennsylvania was used from the Minimum Data Set for Nursing Homes (MDS 3.0), covering the time period from October 1, 2010 to January 31, 2014.</a:t>
            </a:r>
          </a:p>
          <a:p>
            <a:pPr algn="just">
              <a:defRPr/>
            </a:pPr>
            <a:r>
              <a:rPr lang="en-US" sz="3090" dirty="0" smtClean="0"/>
              <a:t> </a:t>
            </a:r>
          </a:p>
          <a:p>
            <a:pPr algn="just">
              <a:defRPr/>
            </a:pPr>
            <a:r>
              <a:rPr lang="en-US" sz="3090" dirty="0" smtClean="0"/>
              <a:t>This mixed methods study primarily uses these two data sources to investigate vulnerabilities in the NH clinical workflow.</a:t>
            </a:r>
            <a:endParaRPr lang="en-US" sz="3090" dirty="0"/>
          </a:p>
        </p:txBody>
      </p:sp>
      <p:sp>
        <p:nvSpPr>
          <p:cNvPr id="15" name="Rectangle 7"/>
          <p:cNvSpPr>
            <a:spLocks noChangeArrowheads="1"/>
          </p:cNvSpPr>
          <p:nvPr/>
        </p:nvSpPr>
        <p:spPr bwMode="auto">
          <a:xfrm>
            <a:off x="914400" y="21999005"/>
            <a:ext cx="10627179" cy="780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771" b="1" u="sng" dirty="0" smtClean="0">
                <a:solidFill>
                  <a:srgbClr val="000000"/>
                </a:solidFill>
              </a:rPr>
              <a:t>Analytic Plan</a:t>
            </a:r>
            <a:endParaRPr lang="en-US" altLang="en-US" sz="3771" b="1" u="sng" dirty="0">
              <a:solidFill>
                <a:srgbClr val="000000"/>
              </a:solidFill>
            </a:endParaRPr>
          </a:p>
          <a:p>
            <a:endParaRPr lang="en-US" altLang="en-US" sz="3090" dirty="0">
              <a:solidFill>
                <a:srgbClr val="000000"/>
              </a:solidFill>
            </a:endParaRPr>
          </a:p>
          <a:p>
            <a:pPr algn="just"/>
            <a:r>
              <a:rPr lang="en-US" altLang="en-US" sz="3090" dirty="0" smtClean="0">
                <a:solidFill>
                  <a:srgbClr val="000000"/>
                </a:solidFill>
              </a:rPr>
              <a:t>The processes and actors involved with 15 weak spots were graphically modeled using Unified Modeling Language (UML) diagrams. These were reduced to 6 distinct types amenable to a records-based intervention in the NH setting. This determination of whether a weak spot can be operationalized was made through factors such as limitations of the available data, the modifiability of the weak spot, and the practicality of a records-based intervention for this weak spot.</a:t>
            </a:r>
            <a:r>
              <a:rPr lang="en-US" altLang="en-US" sz="3090" dirty="0">
                <a:solidFill>
                  <a:srgbClr val="000000"/>
                </a:solidFill>
              </a:rPr>
              <a:t> </a:t>
            </a:r>
            <a:endParaRPr lang="en-US" altLang="en-US" sz="3090" dirty="0" smtClean="0">
              <a:solidFill>
                <a:srgbClr val="000000"/>
              </a:solidFill>
            </a:endParaRPr>
          </a:p>
          <a:p>
            <a:pPr algn="just"/>
            <a:endParaRPr lang="en-US" altLang="en-US" sz="3090" dirty="0">
              <a:solidFill>
                <a:srgbClr val="000000"/>
              </a:solidFill>
            </a:endParaRPr>
          </a:p>
          <a:p>
            <a:pPr algn="just"/>
            <a:r>
              <a:rPr lang="en-US" altLang="en-US" sz="3090" dirty="0" smtClean="0">
                <a:solidFill>
                  <a:srgbClr val="000000"/>
                </a:solidFill>
              </a:rPr>
              <a:t>Using the UML diagrams for each weak spot, this study defined queries that would identify NH residents using data from the retrospective dataset. These queries were written in Python and SQL. These results and weak spots were reviewed by a NH clinician for face validity.</a:t>
            </a:r>
          </a:p>
        </p:txBody>
      </p:sp>
      <p:sp>
        <p:nvSpPr>
          <p:cNvPr id="16" name="Rectangle 15"/>
          <p:cNvSpPr/>
          <p:nvPr/>
        </p:nvSpPr>
        <p:spPr>
          <a:xfrm>
            <a:off x="14746061" y="6516461"/>
            <a:ext cx="13335000" cy="5427768"/>
          </a:xfrm>
          <a:prstGeom prst="rect">
            <a:avLst/>
          </a:prstGeom>
        </p:spPr>
        <p:txBody>
          <a:bodyPr>
            <a:spAutoFit/>
          </a:bodyPr>
          <a:lstStyle/>
          <a:p>
            <a:pPr>
              <a:defRPr/>
            </a:pPr>
            <a:r>
              <a:rPr lang="en-US" sz="3771" b="1" u="sng" dirty="0"/>
              <a:t>Results</a:t>
            </a:r>
          </a:p>
          <a:p>
            <a:pPr>
              <a:defRPr/>
            </a:pPr>
            <a:endParaRPr lang="en-US" sz="3090" dirty="0"/>
          </a:p>
          <a:p>
            <a:pPr algn="just">
              <a:defRPr/>
            </a:pPr>
            <a:r>
              <a:rPr lang="en-US" altLang="en-US" sz="3090" dirty="0">
                <a:solidFill>
                  <a:srgbClr val="000000"/>
                </a:solidFill>
              </a:rPr>
              <a:t>The 6 weak spots chosen address sudden stoppage of medication, unintentional weight loss, patient history of vertical, patients taking diuretics while struggling with mobility, prolonged psychotropic exposure, and co-exposure to antibiotics and anticoagulants</a:t>
            </a:r>
            <a:r>
              <a:rPr lang="en-US" altLang="en-US" sz="3090" dirty="0" smtClean="0">
                <a:solidFill>
                  <a:srgbClr val="000000"/>
                </a:solidFill>
              </a:rPr>
              <a:t>.</a:t>
            </a:r>
          </a:p>
          <a:p>
            <a:pPr algn="just">
              <a:defRPr/>
            </a:pPr>
            <a:endParaRPr lang="en-US" altLang="en-US" sz="3090" dirty="0">
              <a:solidFill>
                <a:srgbClr val="000000"/>
              </a:solidFill>
            </a:endParaRPr>
          </a:p>
          <a:p>
            <a:pPr algn="just">
              <a:defRPr/>
            </a:pPr>
            <a:r>
              <a:rPr lang="en-US" altLang="en-US" sz="3090" dirty="0" smtClean="0">
                <a:solidFill>
                  <a:srgbClr val="000000"/>
                </a:solidFill>
              </a:rPr>
              <a:t>The UML diagrams for 2 of these selected weak </a:t>
            </a:r>
            <a:r>
              <a:rPr lang="en-US" altLang="en-US" sz="3090" smtClean="0">
                <a:solidFill>
                  <a:srgbClr val="000000"/>
                </a:solidFill>
              </a:rPr>
              <a:t>spots - corresponding </a:t>
            </a:r>
            <a:r>
              <a:rPr lang="en-US" altLang="en-US" sz="3090" dirty="0">
                <a:solidFill>
                  <a:srgbClr val="000000"/>
                </a:solidFill>
              </a:rPr>
              <a:t>with sudden stoppage during a transition of </a:t>
            </a:r>
            <a:r>
              <a:rPr lang="en-US" altLang="en-US" sz="3090" dirty="0" smtClean="0">
                <a:solidFill>
                  <a:srgbClr val="000000"/>
                </a:solidFill>
              </a:rPr>
              <a:t>care and </a:t>
            </a:r>
            <a:r>
              <a:rPr lang="en-US" altLang="en-US" sz="3090" dirty="0">
                <a:solidFill>
                  <a:srgbClr val="000000"/>
                </a:solidFill>
              </a:rPr>
              <a:t>exposure to diuretics while struggling </a:t>
            </a:r>
            <a:r>
              <a:rPr lang="en-US" altLang="en-US" sz="3090">
                <a:solidFill>
                  <a:srgbClr val="000000"/>
                </a:solidFill>
              </a:rPr>
              <a:t>with </a:t>
            </a:r>
            <a:r>
              <a:rPr lang="en-US" altLang="en-US" sz="3090" smtClean="0">
                <a:solidFill>
                  <a:srgbClr val="000000"/>
                </a:solidFill>
              </a:rPr>
              <a:t>mobility - </a:t>
            </a:r>
            <a:r>
              <a:rPr lang="en-US" altLang="en-US" sz="3090" dirty="0" smtClean="0">
                <a:solidFill>
                  <a:srgbClr val="000000"/>
                </a:solidFill>
              </a:rPr>
              <a:t>are presented below, </a:t>
            </a:r>
            <a:r>
              <a:rPr lang="en-US" altLang="en-US" sz="3090" dirty="0">
                <a:solidFill>
                  <a:srgbClr val="000000"/>
                </a:solidFill>
              </a:rPr>
              <a:t>along with </a:t>
            </a:r>
            <a:r>
              <a:rPr lang="en-US" altLang="en-US" sz="3090" dirty="0" smtClean="0">
                <a:solidFill>
                  <a:srgbClr val="000000"/>
                </a:solidFill>
              </a:rPr>
              <a:t>tables </a:t>
            </a:r>
            <a:r>
              <a:rPr lang="en-US" altLang="en-US" sz="3090" smtClean="0">
                <a:solidFill>
                  <a:srgbClr val="000000"/>
                </a:solidFill>
              </a:rPr>
              <a:t>depicting the data </a:t>
            </a:r>
            <a:r>
              <a:rPr lang="en-US" altLang="en-US" sz="3090" dirty="0" smtClean="0">
                <a:solidFill>
                  <a:srgbClr val="000000"/>
                </a:solidFill>
              </a:rPr>
              <a:t>obtained </a:t>
            </a:r>
            <a:r>
              <a:rPr lang="en-US" altLang="en-US" sz="3090" smtClean="0">
                <a:solidFill>
                  <a:srgbClr val="000000"/>
                </a:solidFill>
              </a:rPr>
              <a:t>through queries.</a:t>
            </a:r>
            <a:endParaRPr lang="en-US" altLang="en-US" sz="3090" dirty="0" smtClean="0">
              <a:solidFill>
                <a:srgbClr val="000000"/>
              </a:solidFill>
            </a:endParaRPr>
          </a:p>
        </p:txBody>
      </p:sp>
      <p:sp>
        <p:nvSpPr>
          <p:cNvPr id="17" name="Rectangle 8"/>
          <p:cNvSpPr>
            <a:spLocks noChangeArrowheads="1"/>
          </p:cNvSpPr>
          <p:nvPr/>
        </p:nvSpPr>
        <p:spPr bwMode="auto">
          <a:xfrm>
            <a:off x="31285543" y="6516461"/>
            <a:ext cx="11691257" cy="400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3770" b="1" u="sng" dirty="0" smtClean="0"/>
              <a:t>Conclusion &amp; Future Work</a:t>
            </a:r>
            <a:endParaRPr lang="en-US" altLang="en-US" sz="3770" b="1" u="sng" dirty="0"/>
          </a:p>
          <a:p>
            <a:pPr algn="just"/>
            <a:endParaRPr lang="en-US" altLang="en-US" sz="3090" dirty="0" smtClean="0"/>
          </a:p>
          <a:p>
            <a:pPr algn="just"/>
            <a:r>
              <a:rPr lang="en-US" altLang="en-US" sz="3090" dirty="0" smtClean="0"/>
              <a:t>Prevalence of e</a:t>
            </a:r>
            <a:r>
              <a:rPr lang="en-US" altLang="en-US" sz="3090" dirty="0" smtClean="0"/>
              <a:t>xposure to these 6 weak spots can be surveyed through querying a retrospective dataset, and these vulnerabilities should be addressed to ameliorate circumstances </a:t>
            </a:r>
            <a:r>
              <a:rPr lang="en-US" altLang="en-US" sz="3090" dirty="0" smtClean="0"/>
              <a:t>that may potentially lead to an adverse event.</a:t>
            </a:r>
            <a:r>
              <a:rPr lang="en-US" altLang="en-US" sz="3090" dirty="0"/>
              <a:t> </a:t>
            </a:r>
            <a:r>
              <a:rPr lang="en-US" altLang="en-US" sz="3090" dirty="0" smtClean="0"/>
              <a:t>These weak spots will serve as components </a:t>
            </a:r>
            <a:r>
              <a:rPr lang="en-US" altLang="en-US" sz="3086" dirty="0" smtClean="0"/>
              <a:t>for a falls prediction data set that will inform the design of a clinical records-based intervention.</a:t>
            </a:r>
          </a:p>
        </p:txBody>
      </p:sp>
      <p:sp>
        <p:nvSpPr>
          <p:cNvPr id="18" name="Rectangle 9"/>
          <p:cNvSpPr>
            <a:spLocks noChangeArrowheads="1"/>
          </p:cNvSpPr>
          <p:nvPr/>
        </p:nvSpPr>
        <p:spPr bwMode="auto">
          <a:xfrm>
            <a:off x="31285540" y="10567544"/>
            <a:ext cx="11659960" cy="376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250" b="1" u="sng" dirty="0"/>
              <a:t>References</a:t>
            </a:r>
          </a:p>
          <a:p>
            <a:r>
              <a:rPr lang="en-US" altLang="en-US" sz="2250" dirty="0"/>
              <a:t>1. </a:t>
            </a:r>
            <a:r>
              <a:rPr lang="en-US" sz="2400" dirty="0"/>
              <a:t>Hanlon JT, Wang X, Castle NG, et al. Potential Underuse, Overuse and Inappropriate Use of Antidepressants in Older Veteran Nursing Home Patients</a:t>
            </a:r>
            <a:r>
              <a:rPr lang="en-US" sz="2400" dirty="0" smtClean="0"/>
              <a:t>. </a:t>
            </a:r>
            <a:r>
              <a:rPr lang="en-US" sz="2400" i="1" dirty="0" smtClean="0"/>
              <a:t>Journal </a:t>
            </a:r>
            <a:r>
              <a:rPr lang="en-US" sz="2400" i="1" dirty="0"/>
              <a:t>of the American Geriatrics Society</a:t>
            </a:r>
            <a:r>
              <a:rPr lang="en-US" sz="2400" dirty="0"/>
              <a:t>. 2011;59(8):1412-1420. doi:10.1111/j.1532-5415.2011.03522.x.</a:t>
            </a:r>
            <a:endParaRPr lang="en-US" altLang="en-US" sz="2250" dirty="0" smtClean="0"/>
          </a:p>
          <a:p>
            <a:r>
              <a:rPr lang="en-US" altLang="en-US" sz="2250" dirty="0" smtClean="0"/>
              <a:t>2. </a:t>
            </a:r>
            <a:r>
              <a:rPr lang="en-US" sz="2400" dirty="0" smtClean="0"/>
              <a:t>Coleman</a:t>
            </a:r>
            <a:r>
              <a:rPr lang="en-US" sz="2400" dirty="0"/>
              <a:t>, E. A. (2003), Falling Through the Cracks: Challenges and Opportunities for Improving Transitional Care for Persons with Continuous Complex Care Needs. Journal of the American Geriatrics Society, 51: 549–555. </a:t>
            </a:r>
            <a:r>
              <a:rPr lang="en-US" sz="2400" dirty="0" err="1"/>
              <a:t>doi</a:t>
            </a:r>
            <a:r>
              <a:rPr lang="en-US" sz="2400" dirty="0"/>
              <a:t>: 10.1046/j.1532-5415.2003.51185.x</a:t>
            </a:r>
            <a:endParaRPr lang="en-US" altLang="en-US" sz="2250" dirty="0" smtClean="0"/>
          </a:p>
          <a:p>
            <a:r>
              <a:rPr lang="en-US" altLang="en-US" sz="2250" dirty="0" smtClean="0"/>
              <a:t>3. </a:t>
            </a:r>
            <a:r>
              <a:rPr lang="en-US" sz="2400" dirty="0"/>
              <a:t>1. Morris J, Fries B, Morris S. Scaling ADLs Within the MDS. </a:t>
            </a:r>
            <a:r>
              <a:rPr lang="en-US" sz="2400" i="1" dirty="0"/>
              <a:t>The Journals of Gerontology Series A: Biological Sciences and Medical Sciences</a:t>
            </a:r>
            <a:r>
              <a:rPr lang="en-US" sz="2400" dirty="0"/>
              <a:t>. 1999;54(11):M546-M553. doi:10.1093/</a:t>
            </a:r>
            <a:r>
              <a:rPr lang="en-US" sz="2400" dirty="0" err="1"/>
              <a:t>gerona</a:t>
            </a:r>
            <a:r>
              <a:rPr lang="en-US" sz="2400" dirty="0"/>
              <a:t>/54.11.m546.</a:t>
            </a:r>
            <a:endParaRPr lang="en-US" altLang="en-US" sz="2250" dirty="0"/>
          </a:p>
        </p:txBody>
      </p:sp>
      <p:pic>
        <p:nvPicPr>
          <p:cNvPr id="1029" name="Picture 5" descr="benzo-GeriPsych.png"/>
          <p:cNvPicPr>
            <a:picLocks noChangeAspect="1" noChangeArrowheads="1"/>
          </p:cNvPicPr>
          <p:nvPr/>
        </p:nvPicPr>
        <p:blipFill rotWithShape="1">
          <a:blip r:embed="rId4">
            <a:extLst>
              <a:ext uri="{28A0092B-C50C-407E-A947-70E740481C1C}">
                <a14:useLocalDpi xmlns:a14="http://schemas.microsoft.com/office/drawing/2010/main" val="0"/>
              </a:ext>
            </a:extLst>
          </a:blip>
          <a:srcRect t="24458" b="20932"/>
          <a:stretch/>
        </p:blipFill>
        <p:spPr bwMode="auto">
          <a:xfrm>
            <a:off x="12415320" y="14617484"/>
            <a:ext cx="17441309" cy="534674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Lasix-RNAC.11.21.14.png"/>
          <p:cNvPicPr>
            <a:picLocks noChangeAspect="1" noChangeArrowheads="1"/>
          </p:cNvPicPr>
          <p:nvPr/>
        </p:nvPicPr>
        <p:blipFill rotWithShape="1">
          <a:blip r:embed="rId5">
            <a:extLst>
              <a:ext uri="{28A0092B-C50C-407E-A947-70E740481C1C}">
                <a14:useLocalDpi xmlns:a14="http://schemas.microsoft.com/office/drawing/2010/main" val="0"/>
              </a:ext>
            </a:extLst>
          </a:blip>
          <a:srcRect t="22514" b="19376"/>
          <a:stretch/>
        </p:blipFill>
        <p:spPr bwMode="auto">
          <a:xfrm>
            <a:off x="12415320" y="21616230"/>
            <a:ext cx="17441309" cy="43627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p:cNvGraphicFramePr>
            <a:graphicFrameLocks noGrp="1"/>
          </p:cNvGraphicFramePr>
          <p:nvPr>
            <p:extLst>
              <p:ext uri="{D42A27DB-BD31-4B8C-83A1-F6EECF244321}">
                <p14:modId xmlns:p14="http://schemas.microsoft.com/office/powerpoint/2010/main" val="1798314045"/>
              </p:ext>
            </p:extLst>
          </p:nvPr>
        </p:nvGraphicFramePr>
        <p:xfrm>
          <a:off x="30305829" y="21616230"/>
          <a:ext cx="12670971" cy="7512784"/>
        </p:xfrm>
        <a:graphic>
          <a:graphicData uri="http://schemas.openxmlformats.org/drawingml/2006/table">
            <a:tbl>
              <a:tblPr/>
              <a:tblGrid>
                <a:gridCol w="1698171"/>
                <a:gridCol w="914400"/>
                <a:gridCol w="914400"/>
                <a:gridCol w="914400"/>
                <a:gridCol w="914400"/>
                <a:gridCol w="914400"/>
                <a:gridCol w="914400"/>
                <a:gridCol w="914400"/>
                <a:gridCol w="914400"/>
                <a:gridCol w="914400"/>
                <a:gridCol w="914400"/>
                <a:gridCol w="914400"/>
                <a:gridCol w="914400"/>
              </a:tblGrid>
              <a:tr h="798787">
                <a:tc rowSpan="2">
                  <a:txBody>
                    <a:bodyPr/>
                    <a:lstStyle/>
                    <a:p>
                      <a:pPr fontAlgn="t"/>
                      <a:r>
                        <a:rPr lang="en-US" sz="2400" dirty="0">
                          <a:effectLst/>
                          <a:latin typeface="+mn-lt"/>
                        </a:rPr>
                        <a:t/>
                      </a:r>
                      <a:br>
                        <a:rPr lang="en-US" sz="2400" dirty="0">
                          <a:effectLst/>
                          <a:latin typeface="+mn-lt"/>
                        </a:rPr>
                      </a:br>
                      <a:endParaRPr lang="en-US" sz="2400" dirty="0">
                        <a:effectLst/>
                        <a:latin typeface="+mn-lt"/>
                      </a:endParaRPr>
                    </a:p>
                    <a:p>
                      <a:pPr fontAlgn="t"/>
                      <a:r>
                        <a:rPr lang="en-US" sz="2400" dirty="0">
                          <a:effectLst/>
                          <a:latin typeface="+mn-lt"/>
                        </a:rPr>
                        <a:t/>
                      </a:r>
                      <a:br>
                        <a:rPr lang="en-US" sz="2400" dirty="0">
                          <a:effectLst/>
                          <a:latin typeface="+mn-lt"/>
                        </a:rPr>
                      </a:b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Canterbury</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Heritage</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Cranberry</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Seneca</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Sugar Creek</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All facilities</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r>
              <a:tr h="798787">
                <a:tc vMerge="1">
                  <a:txBody>
                    <a:bodyPr/>
                    <a:lstStyle/>
                    <a:p>
                      <a:pPr fontAlgn="t"/>
                      <a:endParaRPr lang="en-US" sz="2400" dirty="0">
                        <a:effectLs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ADL 17-19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345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60%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641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55%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861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667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57%</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197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64%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2711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20-22</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337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569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860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678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145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47%</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2589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23-25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57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10%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239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201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13%</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234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34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765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16%</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26-28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16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48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17</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93</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ADL &gt; 16</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498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87%</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940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1315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1014/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86%</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258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4025</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86%</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On diuretic</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222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461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559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479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41%</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32%</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1820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798787">
                <a:tc>
                  <a:txBody>
                    <a:bodyPr/>
                    <a:lstStyle/>
                    <a:p>
                      <a:pPr algn="ctr" rtl="0" fontAlgn="t">
                        <a:spcBef>
                          <a:spcPts val="0"/>
                        </a:spcBef>
                        <a:spcAft>
                          <a:spcPts val="0"/>
                        </a:spcAft>
                      </a:pPr>
                      <a:r>
                        <a:rPr lang="en-US" sz="2400" b="0" i="0" u="none" strike="noStrike" dirty="0">
                          <a:solidFill>
                            <a:srgbClr val="000000"/>
                          </a:solidFill>
                          <a:effectLst/>
                          <a:latin typeface="+mn-lt"/>
                        </a:rPr>
                        <a:t>Exposed to ADL &gt; 16 and diuretic</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58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103</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122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a:solidFill>
                            <a:srgbClr val="000000"/>
                          </a:solidFill>
                          <a:effectLst/>
                          <a:latin typeface="+mn-lt"/>
                        </a:rPr>
                        <a:t>116 </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24</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7%</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423</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a:t>
                      </a:r>
                      <a:endParaRPr lang="en-US" sz="2400" dirty="0">
                        <a:effectLst/>
                        <a:latin typeface="+mn-lt"/>
                      </a:endParaRPr>
                    </a:p>
                  </a:txBody>
                  <a:tcPr marL="12604" marR="12604" marT="12604" marB="1260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
        <p:nvSpPr>
          <p:cNvPr id="23" name="Rectangle 9"/>
          <p:cNvSpPr>
            <a:spLocks noChangeArrowheads="1"/>
          </p:cNvSpPr>
          <p:nvPr/>
        </p:nvSpPr>
        <p:spPr bwMode="auto">
          <a:xfrm>
            <a:off x="21383625" y="8529935"/>
            <a:ext cx="8294766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3306480807"/>
              </p:ext>
            </p:extLst>
          </p:nvPr>
        </p:nvGraphicFramePr>
        <p:xfrm>
          <a:off x="30730372" y="14617484"/>
          <a:ext cx="12246428" cy="6084692"/>
        </p:xfrm>
        <a:graphic>
          <a:graphicData uri="http://schemas.openxmlformats.org/drawingml/2006/table">
            <a:tbl>
              <a:tblPr/>
              <a:tblGrid>
                <a:gridCol w="2013236"/>
                <a:gridCol w="852766"/>
                <a:gridCol w="852766"/>
                <a:gridCol w="852766"/>
                <a:gridCol w="852766"/>
                <a:gridCol w="852766"/>
                <a:gridCol w="852766"/>
                <a:gridCol w="852766"/>
                <a:gridCol w="852766"/>
                <a:gridCol w="852766"/>
                <a:gridCol w="852766"/>
                <a:gridCol w="852766"/>
                <a:gridCol w="852766"/>
              </a:tblGrid>
              <a:tr h="993514">
                <a:tc rowSpan="2">
                  <a:txBody>
                    <a:bodyPr/>
                    <a:lstStyle/>
                    <a:p>
                      <a:pPr fontAlgn="t"/>
                      <a:r>
                        <a:rPr lang="en-US" sz="2400" dirty="0">
                          <a:effectLst/>
                          <a:latin typeface="+mn-lt"/>
                        </a:rPr>
                        <a:t/>
                      </a:r>
                      <a:br>
                        <a:rPr lang="en-US" sz="2400" dirty="0">
                          <a:effectLst/>
                          <a:latin typeface="+mn-lt"/>
                        </a:rPr>
                      </a:br>
                      <a:endParaRPr lang="en-US" sz="2400" dirty="0">
                        <a:effectLst/>
                        <a:latin typeface="+mn-lt"/>
                      </a:endParaRPr>
                    </a:p>
                    <a:p>
                      <a:pPr fontAlgn="t"/>
                      <a:r>
                        <a:rPr lang="en-US" sz="2400" dirty="0">
                          <a:effectLst/>
                          <a:latin typeface="+mn-lt"/>
                        </a:rPr>
                        <a:t/>
                      </a:r>
                      <a:br>
                        <a:rPr lang="en-US" sz="2400" dirty="0">
                          <a:effectLst/>
                          <a:latin typeface="+mn-lt"/>
                        </a:rPr>
                      </a:b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Canterbury</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Heritage</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Cranberry</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Seneca</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Sugar Creek</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6">
                        <a:lumMod val="40000"/>
                        <a:lumOff val="60000"/>
                      </a:schemeClr>
                    </a:solidFill>
                  </a:tcPr>
                </a:tc>
                <a:tc hMerge="1">
                  <a:txBody>
                    <a:bodyPr/>
                    <a:lstStyle/>
                    <a:p>
                      <a:endParaRPr lang="en-US"/>
                    </a:p>
                  </a:txBody>
                  <a:tcPr/>
                </a:tc>
                <a:tc gridSpan="2">
                  <a:txBody>
                    <a:bodyPr/>
                    <a:lstStyle/>
                    <a:p>
                      <a:pPr algn="ctr" rtl="0" fontAlgn="t">
                        <a:spcBef>
                          <a:spcPts val="0"/>
                        </a:spcBef>
                        <a:spcAft>
                          <a:spcPts val="0"/>
                        </a:spcAft>
                      </a:pPr>
                      <a:r>
                        <a:rPr lang="en-US" sz="2400" b="0" i="0" u="none" strike="noStrike" dirty="0">
                          <a:solidFill>
                            <a:srgbClr val="000000"/>
                          </a:solidFill>
                          <a:effectLst/>
                          <a:latin typeface="+mn-lt"/>
                        </a:rPr>
                        <a:t>All facilities</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2">
                        <a:lumMod val="40000"/>
                        <a:lumOff val="60000"/>
                      </a:schemeClr>
                    </a:solidFill>
                  </a:tcPr>
                </a:tc>
                <a:tc hMerge="1">
                  <a:txBody>
                    <a:bodyPr/>
                    <a:lstStyle/>
                    <a:p>
                      <a:endParaRPr lang="en-US"/>
                    </a:p>
                  </a:txBody>
                  <a:tcPr/>
                </a:tc>
              </a:tr>
              <a:tr h="993514">
                <a:tc vMerge="1">
                  <a:txBody>
                    <a:bodyPr/>
                    <a:lstStyle/>
                    <a:p>
                      <a:pPr fontAlgn="t"/>
                      <a:endParaRPr lang="en-US" sz="2400" dirty="0">
                        <a:effectLst/>
                        <a:latin typeface="+mn-lt"/>
                      </a:endParaRPr>
                    </a:p>
                  </a:txBody>
                  <a:tcPr marL="9921" marR="9921" marT="9921" marB="9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dirty="0" smtClean="0">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993514">
                <a:tc>
                  <a:txBody>
                    <a:bodyPr/>
                    <a:lstStyle/>
                    <a:p>
                      <a:pPr algn="ctr" rtl="0" fontAlgn="t">
                        <a:spcBef>
                          <a:spcPts val="0"/>
                        </a:spcBef>
                        <a:spcAft>
                          <a:spcPts val="0"/>
                        </a:spcAft>
                      </a:pPr>
                      <a:r>
                        <a:rPr lang="en-US" sz="2400" b="0" i="0" u="none" strike="noStrike" dirty="0">
                          <a:solidFill>
                            <a:srgbClr val="000000"/>
                          </a:solidFill>
                          <a:effectLst/>
                          <a:latin typeface="+mn-lt"/>
                        </a:rPr>
                        <a:t>Transfer from acute hospital</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166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338</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29%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380</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406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34%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29%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1379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30%</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993514">
                <a:tc>
                  <a:txBody>
                    <a:bodyPr/>
                    <a:lstStyle/>
                    <a:p>
                      <a:pPr algn="ctr" rtl="0" fontAlgn="t">
                        <a:spcBef>
                          <a:spcPts val="0"/>
                        </a:spcBef>
                        <a:spcAft>
                          <a:spcPts val="0"/>
                        </a:spcAft>
                      </a:pPr>
                      <a:r>
                        <a:rPr lang="en-US" sz="2400" b="0" i="0" u="none" strike="noStrike" dirty="0">
                          <a:solidFill>
                            <a:srgbClr val="000000"/>
                          </a:solidFill>
                          <a:effectLst/>
                          <a:latin typeface="+mn-lt"/>
                        </a:rPr>
                        <a:t>Antipsychotic stoppage</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64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68</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87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12</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3%</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265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993514">
                <a:tc>
                  <a:txBody>
                    <a:bodyPr/>
                    <a:lstStyle/>
                    <a:p>
                      <a:pPr algn="ctr" rtl="0" fontAlgn="t">
                        <a:spcBef>
                          <a:spcPts val="0"/>
                        </a:spcBef>
                        <a:spcAft>
                          <a:spcPts val="0"/>
                        </a:spcAft>
                      </a:pPr>
                      <a:r>
                        <a:rPr lang="en-US" sz="2400" b="0" i="0" u="none" strike="noStrike" dirty="0">
                          <a:solidFill>
                            <a:srgbClr val="000000"/>
                          </a:solidFill>
                          <a:effectLst/>
                          <a:latin typeface="+mn-lt"/>
                        </a:rPr>
                        <a:t>Antidepressant stoppage</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58</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10%</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119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131</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148</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12%</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23</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479</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r h="993514">
                <a:tc>
                  <a:txBody>
                    <a:bodyPr/>
                    <a:lstStyle/>
                    <a:p>
                      <a:pPr algn="ctr" rtl="0" fontAlgn="t">
                        <a:spcBef>
                          <a:spcPts val="0"/>
                        </a:spcBef>
                        <a:spcAft>
                          <a:spcPts val="0"/>
                        </a:spcAft>
                      </a:pPr>
                      <a:r>
                        <a:rPr lang="en-US" sz="2400" b="0" i="0" u="none" strike="noStrike" dirty="0">
                          <a:solidFill>
                            <a:srgbClr val="000000"/>
                          </a:solidFill>
                          <a:effectLst/>
                          <a:latin typeface="+mn-lt"/>
                        </a:rPr>
                        <a:t>Benzodiazepine stoppage (with PRN)</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37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4389120" rtl="0" eaLnBrk="1" fontAlgn="t" latinLnBrk="0" hangingPunct="1">
                        <a:lnSpc>
                          <a:spcPct val="100000"/>
                        </a:lnSpc>
                        <a:spcBef>
                          <a:spcPts val="0"/>
                        </a:spcBef>
                        <a:spcAft>
                          <a:spcPts val="0"/>
                        </a:spcAft>
                        <a:buClrTx/>
                        <a:buSzTx/>
                        <a:buFontTx/>
                        <a:buNone/>
                        <a:tabLst/>
                        <a:defRPr/>
                      </a:pPr>
                      <a:r>
                        <a:rPr lang="en-US" sz="2400" b="0" i="0" u="none" strike="noStrike" dirty="0" smtClean="0">
                          <a:solidFill>
                            <a:srgbClr val="000000"/>
                          </a:solidFill>
                          <a:effectLst/>
                          <a:latin typeface="+mn-lt"/>
                        </a:rPr>
                        <a:t>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48</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105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91</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7%</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15</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4%</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296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400" b="0" i="0" u="none" strike="noStrike" dirty="0" smtClean="0">
                          <a:solidFill>
                            <a:srgbClr val="000000"/>
                          </a:solidFill>
                          <a:effectLst/>
                          <a:latin typeface="+mn-lt"/>
                        </a:rPr>
                        <a:t>6%</a:t>
                      </a:r>
                      <a:endParaRPr lang="en-US" sz="2400" dirty="0">
                        <a:effectLst/>
                        <a:latin typeface="+mn-lt"/>
                      </a:endParaRPr>
                    </a:p>
                  </a:txBody>
                  <a:tcPr marL="9921" marR="9921" marT="9921" marB="9921"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chemeClr val="accent1">
                        <a:lumMod val="40000"/>
                        <a:lumOff val="60000"/>
                      </a:schemeClr>
                    </a:solidFill>
                  </a:tcPr>
                </a:tc>
              </a:tr>
            </a:tbl>
          </a:graphicData>
        </a:graphic>
      </p:graphicFrame>
      <p:sp>
        <p:nvSpPr>
          <p:cNvPr id="25" name="Rectangle 10"/>
          <p:cNvSpPr>
            <a:spLocks noChangeArrowheads="1"/>
          </p:cNvSpPr>
          <p:nvPr/>
        </p:nvSpPr>
        <p:spPr bwMode="auto">
          <a:xfrm>
            <a:off x="287448109" y="-339794"/>
            <a:ext cx="73691374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7" name="TextBox 26"/>
          <p:cNvSpPr txBox="1"/>
          <p:nvPr/>
        </p:nvSpPr>
        <p:spPr>
          <a:xfrm>
            <a:off x="12391419" y="18630819"/>
            <a:ext cx="11723915" cy="1477328"/>
          </a:xfrm>
          <a:prstGeom prst="rect">
            <a:avLst/>
          </a:prstGeom>
          <a:noFill/>
        </p:spPr>
        <p:txBody>
          <a:bodyPr wrap="square" rtlCol="0">
            <a:spAutoFit/>
          </a:bodyPr>
          <a:lstStyle/>
          <a:p>
            <a:r>
              <a:rPr lang="en-US" sz="2250" b="1" dirty="0" smtClean="0"/>
              <a:t>Figure 1</a:t>
            </a:r>
            <a:endParaRPr lang="en-US" sz="2250" dirty="0" smtClean="0"/>
          </a:p>
          <a:p>
            <a:r>
              <a:rPr lang="en-US" sz="2250" dirty="0" smtClean="0"/>
              <a:t>This UML diagram depicts the workflow in which a medication error occurred during a transition of care from an acute hospital back to the NH, leading to an adverse drug event due to the sudden stoppage of an SSRI antidepressant.</a:t>
            </a:r>
          </a:p>
        </p:txBody>
      </p:sp>
      <p:sp>
        <p:nvSpPr>
          <p:cNvPr id="33" name="TextBox 32"/>
          <p:cNvSpPr txBox="1"/>
          <p:nvPr/>
        </p:nvSpPr>
        <p:spPr>
          <a:xfrm>
            <a:off x="12415320" y="25336136"/>
            <a:ext cx="11723915" cy="1131079"/>
          </a:xfrm>
          <a:prstGeom prst="rect">
            <a:avLst/>
          </a:prstGeom>
          <a:noFill/>
        </p:spPr>
        <p:txBody>
          <a:bodyPr wrap="square" rtlCol="0">
            <a:spAutoFit/>
          </a:bodyPr>
          <a:lstStyle/>
          <a:p>
            <a:r>
              <a:rPr lang="en-US" sz="2250" b="1" dirty="0" smtClean="0"/>
              <a:t>Figure 2</a:t>
            </a:r>
            <a:endParaRPr lang="en-US" sz="2250" dirty="0" smtClean="0"/>
          </a:p>
          <a:p>
            <a:r>
              <a:rPr lang="en-US" sz="2250" dirty="0" smtClean="0"/>
              <a:t>This UML diagram depicts an adverse event in which a patient was prescribed a diuretic while struggling with mobility, thus requiring more frequent movement to get to the restroom.</a:t>
            </a:r>
          </a:p>
        </p:txBody>
      </p:sp>
      <p:sp>
        <p:nvSpPr>
          <p:cNvPr id="30" name="TextBox 29"/>
          <p:cNvSpPr txBox="1"/>
          <p:nvPr/>
        </p:nvSpPr>
        <p:spPr>
          <a:xfrm>
            <a:off x="30730369" y="20702176"/>
            <a:ext cx="12215131" cy="1131079"/>
          </a:xfrm>
          <a:prstGeom prst="rect">
            <a:avLst/>
          </a:prstGeom>
          <a:noFill/>
        </p:spPr>
        <p:txBody>
          <a:bodyPr wrap="square" rtlCol="0">
            <a:spAutoFit/>
          </a:bodyPr>
          <a:lstStyle/>
          <a:p>
            <a:r>
              <a:rPr lang="en-US" sz="2250" b="1" dirty="0" smtClean="0"/>
              <a:t>Table 1</a:t>
            </a:r>
          </a:p>
          <a:p>
            <a:r>
              <a:rPr lang="en-US" sz="2250" dirty="0" smtClean="0"/>
              <a:t>Prevalence of the weak spot depicted in Figure 1 found through queries on the MDS retrospective data.</a:t>
            </a:r>
          </a:p>
          <a:p>
            <a:endParaRPr lang="en-US" sz="2250" b="1" dirty="0"/>
          </a:p>
        </p:txBody>
      </p:sp>
      <p:sp>
        <p:nvSpPr>
          <p:cNvPr id="35" name="TextBox 34"/>
          <p:cNvSpPr txBox="1"/>
          <p:nvPr/>
        </p:nvSpPr>
        <p:spPr>
          <a:xfrm>
            <a:off x="30305829" y="29129014"/>
            <a:ext cx="12215131" cy="1131079"/>
          </a:xfrm>
          <a:prstGeom prst="rect">
            <a:avLst/>
          </a:prstGeom>
          <a:noFill/>
        </p:spPr>
        <p:txBody>
          <a:bodyPr wrap="square" rtlCol="0">
            <a:spAutoFit/>
          </a:bodyPr>
          <a:lstStyle/>
          <a:p>
            <a:r>
              <a:rPr lang="en-US" sz="2250" b="1" dirty="0" smtClean="0"/>
              <a:t>Table 2</a:t>
            </a:r>
          </a:p>
          <a:p>
            <a:r>
              <a:rPr lang="en-US" sz="2250" dirty="0" smtClean="0"/>
              <a:t>Prevalence of the weak spot depicted in Figure 2 found through queries on the MDS retrospective data.</a:t>
            </a:r>
          </a:p>
          <a:p>
            <a:r>
              <a:rPr lang="en-US" sz="2250" dirty="0" smtClean="0"/>
              <a:t>A median value for ADL scores was established as 16 from a population study found from literature</a:t>
            </a:r>
            <a:r>
              <a:rPr lang="en-US" sz="2250" baseline="30000" dirty="0" smtClean="0"/>
              <a:t>3</a:t>
            </a:r>
            <a:r>
              <a:rPr lang="en-US" sz="2250" dirty="0" smtClean="0"/>
              <a:t>.</a:t>
            </a:r>
          </a:p>
        </p:txBody>
      </p:sp>
    </p:spTree>
    <p:extLst>
      <p:ext uri="{BB962C8B-B14F-4D97-AF65-F5344CB8AC3E}">
        <p14:creationId xmlns:p14="http://schemas.microsoft.com/office/powerpoint/2010/main" val="3873153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TotalTime>
  <Words>999</Words>
  <Application>Microsoft Office PowerPoint</Application>
  <PresentationFormat>Custom</PresentationFormat>
  <Paragraphs>226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Bitstream Vera Sans</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Chou</dc:creator>
  <cp:lastModifiedBy>Eric Chou</cp:lastModifiedBy>
  <cp:revision>22</cp:revision>
  <dcterms:created xsi:type="dcterms:W3CDTF">2015-10-05T04:55:45Z</dcterms:created>
  <dcterms:modified xsi:type="dcterms:W3CDTF">2015-10-05T22:01:25Z</dcterms:modified>
</cp:coreProperties>
</file>