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5715000" type="screen16x10"/>
  <p:notesSz cx="6858000" cy="9144000"/>
  <p:defaultTextStyle>
    <a:defPPr>
      <a:defRPr lang="en-US"/>
    </a:defPPr>
    <a:lvl1pPr marL="0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4496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8990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3486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97982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2476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46972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1468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95962" algn="l" defTabSz="42449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1120" y="122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54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8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2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6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1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9676" y="304271"/>
            <a:ext cx="2740025" cy="64955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304271"/>
            <a:ext cx="8067675" cy="64955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1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672417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4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89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34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79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24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69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14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5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6678"/>
            <a:ext cx="5403850" cy="50231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850" y="1776678"/>
            <a:ext cx="5403850" cy="502311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496" indent="0">
              <a:buNone/>
              <a:defRPr sz="1900" b="1"/>
            </a:lvl2pPr>
            <a:lvl3pPr marL="848990" indent="0">
              <a:buNone/>
              <a:defRPr sz="1700" b="1"/>
            </a:lvl3pPr>
            <a:lvl4pPr marL="1273486" indent="0">
              <a:buNone/>
              <a:defRPr sz="1500" b="1"/>
            </a:lvl4pPr>
            <a:lvl5pPr marL="1697982" indent="0">
              <a:buNone/>
              <a:defRPr sz="1500" b="1"/>
            </a:lvl5pPr>
            <a:lvl6pPr marL="2122476" indent="0">
              <a:buNone/>
              <a:defRPr sz="1500" b="1"/>
            </a:lvl6pPr>
            <a:lvl7pPr marL="2546972" indent="0">
              <a:buNone/>
              <a:defRPr sz="1500" b="1"/>
            </a:lvl7pPr>
            <a:lvl8pPr marL="2971468" indent="0">
              <a:buNone/>
              <a:defRPr sz="1500" b="1"/>
            </a:lvl8pPr>
            <a:lvl9pPr marL="33959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4496" indent="0">
              <a:buNone/>
              <a:defRPr sz="1900" b="1"/>
            </a:lvl2pPr>
            <a:lvl3pPr marL="848990" indent="0">
              <a:buNone/>
              <a:defRPr sz="1700" b="1"/>
            </a:lvl3pPr>
            <a:lvl4pPr marL="1273486" indent="0">
              <a:buNone/>
              <a:defRPr sz="1500" b="1"/>
            </a:lvl4pPr>
            <a:lvl5pPr marL="1697982" indent="0">
              <a:buNone/>
              <a:defRPr sz="1500" b="1"/>
            </a:lvl5pPr>
            <a:lvl6pPr marL="2122476" indent="0">
              <a:buNone/>
              <a:defRPr sz="1500" b="1"/>
            </a:lvl6pPr>
            <a:lvl7pPr marL="2546972" indent="0">
              <a:buNone/>
              <a:defRPr sz="1500" b="1"/>
            </a:lvl7pPr>
            <a:lvl8pPr marL="2971468" indent="0">
              <a:buNone/>
              <a:defRPr sz="1500" b="1"/>
            </a:lvl8pPr>
            <a:lvl9pPr marL="339596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1"/>
            <a:ext cx="3008313" cy="96837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4496" indent="0">
              <a:buNone/>
              <a:defRPr sz="1100"/>
            </a:lvl2pPr>
            <a:lvl3pPr marL="848990" indent="0">
              <a:buNone/>
              <a:defRPr sz="900"/>
            </a:lvl3pPr>
            <a:lvl4pPr marL="1273486" indent="0">
              <a:buNone/>
              <a:defRPr sz="800"/>
            </a:lvl4pPr>
            <a:lvl5pPr marL="1697982" indent="0">
              <a:buNone/>
              <a:defRPr sz="800"/>
            </a:lvl5pPr>
            <a:lvl6pPr marL="2122476" indent="0">
              <a:buNone/>
              <a:defRPr sz="800"/>
            </a:lvl6pPr>
            <a:lvl7pPr marL="2546972" indent="0">
              <a:buNone/>
              <a:defRPr sz="800"/>
            </a:lvl7pPr>
            <a:lvl8pPr marL="2971468" indent="0">
              <a:buNone/>
              <a:defRPr sz="800"/>
            </a:lvl8pPr>
            <a:lvl9pPr marL="33959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4496" indent="0">
              <a:buNone/>
              <a:defRPr sz="2600"/>
            </a:lvl2pPr>
            <a:lvl3pPr marL="848990" indent="0">
              <a:buNone/>
              <a:defRPr sz="2200"/>
            </a:lvl3pPr>
            <a:lvl4pPr marL="1273486" indent="0">
              <a:buNone/>
              <a:defRPr sz="1900"/>
            </a:lvl4pPr>
            <a:lvl5pPr marL="1697982" indent="0">
              <a:buNone/>
              <a:defRPr sz="1900"/>
            </a:lvl5pPr>
            <a:lvl6pPr marL="2122476" indent="0">
              <a:buNone/>
              <a:defRPr sz="1900"/>
            </a:lvl6pPr>
            <a:lvl7pPr marL="2546972" indent="0">
              <a:buNone/>
              <a:defRPr sz="1900"/>
            </a:lvl7pPr>
            <a:lvl8pPr marL="2971468" indent="0">
              <a:buNone/>
              <a:defRPr sz="1900"/>
            </a:lvl8pPr>
            <a:lvl9pPr marL="339596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00"/>
            </a:lvl1pPr>
            <a:lvl2pPr marL="424496" indent="0">
              <a:buNone/>
              <a:defRPr sz="1100"/>
            </a:lvl2pPr>
            <a:lvl3pPr marL="848990" indent="0">
              <a:buNone/>
              <a:defRPr sz="900"/>
            </a:lvl3pPr>
            <a:lvl4pPr marL="1273486" indent="0">
              <a:buNone/>
              <a:defRPr sz="800"/>
            </a:lvl4pPr>
            <a:lvl5pPr marL="1697982" indent="0">
              <a:buNone/>
              <a:defRPr sz="800"/>
            </a:lvl5pPr>
            <a:lvl6pPr marL="2122476" indent="0">
              <a:buNone/>
              <a:defRPr sz="800"/>
            </a:lvl6pPr>
            <a:lvl7pPr marL="2546972" indent="0">
              <a:buNone/>
              <a:defRPr sz="800"/>
            </a:lvl7pPr>
            <a:lvl8pPr marL="2971468" indent="0">
              <a:buNone/>
              <a:defRPr sz="800"/>
            </a:lvl8pPr>
            <a:lvl9pPr marL="339596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84899" tIns="42449" rIns="84899" bIns="424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84899" tIns="42449" rIns="84899" bIns="424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59"/>
            <a:ext cx="2133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EE04-A174-204D-9748-751AD44C9C2D}" type="datetimeFigureOut">
              <a:rPr lang="en-US" smtClean="0"/>
              <a:t>4/17/17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84899" tIns="42449" rIns="84899" bIns="424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0587-E385-2B4B-ACCE-4603B4CD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449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372" indent="-318372" algn="l" defTabSz="424496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9805" indent="-265309" algn="l" defTabSz="424496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239" indent="-212247" algn="l" defTabSz="42449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733" indent="-212247" algn="l" defTabSz="424496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0229" indent="-212247" algn="l" defTabSz="424496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4725" indent="-212247" algn="l" defTabSz="42449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59219" indent="-212247" algn="l" defTabSz="42449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3715" indent="-212247" algn="l" defTabSz="42449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08211" indent="-212247" algn="l" defTabSz="424496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496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90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486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7982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2476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6972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1468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5962" algn="l" defTabSz="42449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Transfer Kernel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7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5526" y="3671622"/>
            <a:ext cx="3676315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Expression (CCLE)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8789" y="1471180"/>
            <a:ext cx="3703051" cy="6448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Expression (TCGA)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6801" y="1462506"/>
            <a:ext cx="1253291" cy="64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RPPA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6801" y="3649580"/>
            <a:ext cx="1597528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GDSC IC50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6543" y="3842225"/>
            <a:ext cx="12522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Lines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8790" y="3317679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8789" y="1077133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487" y="1665334"/>
            <a:ext cx="1165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6801" y="1055091"/>
            <a:ext cx="12015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6801" y="3295637"/>
            <a:ext cx="929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4026" y="2146607"/>
            <a:ext cx="98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403 x 13,415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71399" y="2133229"/>
            <a:ext cx="788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403 x 169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0866" y="4237432"/>
            <a:ext cx="905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 x 13,415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10404" y="4246464"/>
            <a:ext cx="71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 x 196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 flipV="1">
            <a:off x="5081840" y="1784937"/>
            <a:ext cx="1324961" cy="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 flipV="1">
            <a:off x="5081841" y="3937001"/>
            <a:ext cx="1324960" cy="22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4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158" y="2217350"/>
            <a:ext cx="3703051" cy="6448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Expression (TCGA)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74170" y="2208676"/>
            <a:ext cx="1253291" cy="64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6158" y="1823303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56" y="2411504"/>
            <a:ext cx="1165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170" y="1801261"/>
            <a:ext cx="12015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1395" y="2892777"/>
            <a:ext cx="98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403 x 13,415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938768" y="2879399"/>
            <a:ext cx="788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403 x 169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5349209" y="2531107"/>
            <a:ext cx="1324961" cy="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7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9795" y="2973750"/>
            <a:ext cx="3676315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 Expression (CCLE)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5374" y="2965076"/>
            <a:ext cx="1597528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GDSC IC50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812" y="3144353"/>
            <a:ext cx="125224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Lines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3059" y="2619807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65374" y="2611133"/>
            <a:ext cx="929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25135" y="3539560"/>
            <a:ext cx="905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 x 13,415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368977" y="3548592"/>
            <a:ext cx="71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46 x 196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5166110" y="3252497"/>
            <a:ext cx="1699264" cy="8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5426" y="1727708"/>
            <a:ext cx="211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Standard Problem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4316" y="2933646"/>
            <a:ext cx="11486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9456" y="4320716"/>
            <a:ext cx="267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Many outcomes to predict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913" y="4319227"/>
            <a:ext cx="2676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Few observations to work with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982889" y="3825591"/>
            <a:ext cx="0" cy="495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894450" y="3805907"/>
            <a:ext cx="0" cy="493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1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6912" y="4085120"/>
            <a:ext cx="1544003" cy="4341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RX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6807" y="1309100"/>
            <a:ext cx="1632217" cy="8031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r>
              <a:rPr lang="en-US" baseline="-25000" dirty="0" smtClean="0"/>
              <a:t>RPPA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2679" y="1319010"/>
            <a:ext cx="1053471" cy="6448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RPPA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42511" y="4067057"/>
            <a:ext cx="1060186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r>
              <a:rPr lang="en-US" baseline="-25000" dirty="0" smtClean="0"/>
              <a:t>RX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6807" y="955157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2471" y="978435"/>
            <a:ext cx="120157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75671" y="3686509"/>
            <a:ext cx="929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Drugs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80874" y="1314449"/>
            <a:ext cx="774234" cy="7977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 smtClean="0"/>
              <a:t>RPPA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3"/>
            <a:endCxn id="21" idx="1"/>
          </p:cNvCxnSpPr>
          <p:nvPr/>
        </p:nvCxnSpPr>
        <p:spPr>
          <a:xfrm>
            <a:off x="2139024" y="1710659"/>
            <a:ext cx="541850" cy="2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3355" y="1753713"/>
            <a:ext cx="4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Φ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955502" y="1317616"/>
            <a:ext cx="679949" cy="794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648064" y="4073418"/>
            <a:ext cx="807044" cy="4458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RX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55502" y="4067057"/>
            <a:ext cx="679948" cy="767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046366" y="4067057"/>
            <a:ext cx="1057425" cy="5524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543094" y="4067057"/>
            <a:ext cx="425246" cy="5748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56222" y="416206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=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843078" y="1472521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=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466704" y="3742516"/>
            <a:ext cx="10209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Genes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106214" y="4310217"/>
            <a:ext cx="541850" cy="2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32554" y="3957959"/>
            <a:ext cx="4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Φ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68500" y="1496533"/>
            <a:ext cx="293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80145" y="4114436"/>
            <a:ext cx="293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96378" y="4173349"/>
            <a:ext cx="293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79573" y="2165385"/>
            <a:ext cx="0" cy="1698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3236" y="2205489"/>
            <a:ext cx="0" cy="16579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696456" y="4125548"/>
            <a:ext cx="29324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×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7394" y="2622661"/>
            <a:ext cx="150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Number of features is the same but RPPA data has 10x more observations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296461" y="2751380"/>
            <a:ext cx="112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Static Kernel Function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163257" y="2743364"/>
            <a:ext cx="137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Shared Representation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356748" y="2657295"/>
            <a:ext cx="137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All outcomes trained against simultaneously</a:t>
            </a:r>
            <a:endParaRPr lang="en-US" sz="1200" dirty="0"/>
          </a:p>
        </p:txBody>
      </p:sp>
      <p:cxnSp>
        <p:nvCxnSpPr>
          <p:cNvPr id="67" name="Straight Arrow Connector 66"/>
          <p:cNvCxnSpPr>
            <a:stCxn id="75" idx="2"/>
          </p:cNvCxnSpPr>
          <p:nvPr/>
        </p:nvCxnSpPr>
        <p:spPr>
          <a:xfrm flipH="1">
            <a:off x="5855362" y="3357607"/>
            <a:ext cx="590274" cy="600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13" idx="0"/>
          </p:cNvCxnSpPr>
          <p:nvPr/>
        </p:nvCxnSpPr>
        <p:spPr>
          <a:xfrm flipH="1">
            <a:off x="8040630" y="3303626"/>
            <a:ext cx="1751" cy="382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34523" y="2711276"/>
            <a:ext cx="182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L1-regularized “pseudo-RPPA” weight vector provides interpretability</a:t>
            </a:r>
            <a:endParaRPr lang="en-US" sz="1200" dirty="0"/>
          </a:p>
        </p:txBody>
      </p:sp>
      <p:cxnSp>
        <p:nvCxnSpPr>
          <p:cNvPr id="85" name="Elbow Connector 84"/>
          <p:cNvCxnSpPr>
            <a:stCxn id="66" idx="0"/>
            <a:endCxn id="6" idx="3"/>
          </p:cNvCxnSpPr>
          <p:nvPr/>
        </p:nvCxnSpPr>
        <p:spPr>
          <a:xfrm rot="16200000" flipV="1">
            <a:off x="6731339" y="1346252"/>
            <a:ext cx="1015854" cy="16062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3542" y="364601"/>
            <a:ext cx="214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Extended Problem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968309" y="4588427"/>
            <a:ext cx="120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</a:t>
            </a:r>
            <a:r>
              <a:rPr lang="en-US" sz="1200" baseline="-25000" dirty="0" smtClean="0"/>
              <a:t>RPPA</a:t>
            </a:r>
            <a:r>
              <a:rPr lang="en-US" sz="1200" dirty="0" smtClean="0"/>
              <a:t> </a:t>
            </a:r>
            <a:r>
              <a:rPr lang="en-US" sz="1200" dirty="0"/>
              <a:t>x</a:t>
            </a:r>
            <a:r>
              <a:rPr lang="en-US" sz="1200" dirty="0" smtClean="0"/>
              <a:t> </a:t>
            </a:r>
            <a:r>
              <a:rPr lang="en-US" sz="1200" dirty="0"/>
              <a:t>Y</a:t>
            </a:r>
            <a:r>
              <a:rPr lang="en-US" sz="1200" baseline="-25000" dirty="0" smtClean="0"/>
              <a:t>RX</a:t>
            </a:r>
            <a:endParaRPr lang="en-US" sz="1200" dirty="0"/>
          </a:p>
        </p:txBody>
      </p:sp>
      <p:cxnSp>
        <p:nvCxnSpPr>
          <p:cNvPr id="93" name="Straight Arrow Connector 92"/>
          <p:cNvCxnSpPr>
            <a:stCxn id="63" idx="0"/>
            <a:endCxn id="45" idx="2"/>
          </p:cNvCxnSpPr>
          <p:nvPr/>
        </p:nvCxnSpPr>
        <p:spPr>
          <a:xfrm flipV="1">
            <a:off x="1327585" y="2332828"/>
            <a:ext cx="5352" cy="289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332937" y="3467026"/>
            <a:ext cx="0" cy="24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07263" y="5158618"/>
            <a:ext cx="203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RPPA “predictions”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30" idx="2"/>
            <a:endCxn id="98" idx="0"/>
          </p:cNvCxnSpPr>
          <p:nvPr/>
        </p:nvCxnSpPr>
        <p:spPr>
          <a:xfrm rot="16200000" flipH="1">
            <a:off x="3017744" y="4553114"/>
            <a:ext cx="639346" cy="571662"/>
          </a:xfrm>
          <a:prstGeom prst="bentConnector3">
            <a:avLst>
              <a:gd name="adj1" fmla="val 6463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31" idx="2"/>
            <a:endCxn id="98" idx="0"/>
          </p:cNvCxnSpPr>
          <p:nvPr/>
        </p:nvCxnSpPr>
        <p:spPr>
          <a:xfrm rot="5400000">
            <a:off x="3797251" y="4660393"/>
            <a:ext cx="324222" cy="672228"/>
          </a:xfrm>
          <a:prstGeom prst="bentConnector3">
            <a:avLst>
              <a:gd name="adj1" fmla="val 293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35567" y="4619982"/>
            <a:ext cx="120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</a:t>
            </a:r>
            <a:r>
              <a:rPr lang="en-US" sz="1200" baseline="-25000" dirty="0" smtClean="0"/>
              <a:t>RX</a:t>
            </a:r>
            <a:r>
              <a:rPr lang="en-US" sz="1200" dirty="0" smtClean="0"/>
              <a:t> x</a:t>
            </a:r>
            <a:r>
              <a:rPr lang="en-US" sz="1200" dirty="0" smtClean="0"/>
              <a:t> T</a:t>
            </a:r>
            <a:r>
              <a:rPr lang="en-US" sz="1200" baseline="-25000" dirty="0" smtClean="0"/>
              <a:t>RX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9857" y="4477725"/>
            <a:ext cx="120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</a:t>
            </a:r>
            <a:r>
              <a:rPr lang="en-US" sz="1200" baseline="-25000" dirty="0" smtClean="0"/>
              <a:t>RX</a:t>
            </a:r>
            <a:r>
              <a:rPr lang="en-US" sz="1200" dirty="0" smtClean="0"/>
              <a:t> </a:t>
            </a:r>
            <a:r>
              <a:rPr lang="en-US" sz="1200" dirty="0"/>
              <a:t>x</a:t>
            </a:r>
            <a:r>
              <a:rPr lang="en-US" sz="1200" dirty="0" smtClean="0"/>
              <a:t> </a:t>
            </a:r>
            <a:r>
              <a:rPr lang="en-US" sz="1200" dirty="0" smtClean="0"/>
              <a:t>P</a:t>
            </a:r>
            <a:r>
              <a:rPr lang="en-US" sz="1200" baseline="-25000" dirty="0" smtClean="0"/>
              <a:t>RX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32270" y="2055829"/>
            <a:ext cx="120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</a:t>
            </a:r>
            <a:r>
              <a:rPr lang="en-US" sz="1200" baseline="-25000" dirty="0" smtClean="0"/>
              <a:t>RPPA</a:t>
            </a:r>
            <a:r>
              <a:rPr lang="en-US" sz="1200" dirty="0" smtClean="0"/>
              <a:t> </a:t>
            </a:r>
            <a:r>
              <a:rPr lang="en-US" sz="1200" dirty="0"/>
              <a:t>x</a:t>
            </a:r>
            <a:r>
              <a:rPr lang="en-US" sz="1200" dirty="0" smtClean="0"/>
              <a:t> </a:t>
            </a:r>
            <a:r>
              <a:rPr lang="en-US" sz="1200" dirty="0" smtClean="0"/>
              <a:t>P</a:t>
            </a:r>
            <a:r>
              <a:rPr lang="en-US" sz="1200" baseline="-25000" dirty="0" smtClean="0"/>
              <a:t>RPPA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303139" y="1909858"/>
            <a:ext cx="1201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</a:t>
            </a:r>
            <a:r>
              <a:rPr lang="en-US" sz="1200" baseline="-25000" dirty="0" smtClean="0"/>
              <a:t>RPPA</a:t>
            </a:r>
            <a:r>
              <a:rPr lang="en-US" sz="1200" dirty="0" smtClean="0"/>
              <a:t> </a:t>
            </a:r>
            <a:r>
              <a:rPr lang="en-US" sz="1200" dirty="0"/>
              <a:t>x</a:t>
            </a:r>
            <a:r>
              <a:rPr lang="en-US" sz="1200" dirty="0" smtClean="0"/>
              <a:t> </a:t>
            </a:r>
            <a:r>
              <a:rPr lang="en-US" sz="1200" dirty="0" smtClean="0"/>
              <a:t>T</a:t>
            </a:r>
            <a:r>
              <a:rPr lang="en-US" sz="1200" baseline="-25000" dirty="0" smtClean="0"/>
              <a:t>RPPA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770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180</Words>
  <Application>Microsoft Macintosh PowerPoint</Application>
  <PresentationFormat>On-screen Show (16:10)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Transfer Kernel Reference</vt:lpstr>
      <vt:lpstr>PowerPoint Presentation</vt:lpstr>
      <vt:lpstr>PowerPoint Presentation</vt:lpstr>
      <vt:lpstr>PowerPoint Presentation</vt:lpstr>
      <vt:lpstr>PowerPoint Presentation</vt:lpstr>
    </vt:vector>
  </TitlesOfParts>
  <Company>Benefitfocus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Czech</dc:creator>
  <cp:lastModifiedBy>Eric Czech</cp:lastModifiedBy>
  <cp:revision>14</cp:revision>
  <dcterms:created xsi:type="dcterms:W3CDTF">2017-04-16T02:06:32Z</dcterms:created>
  <dcterms:modified xsi:type="dcterms:W3CDTF">2017-04-17T21:22:38Z</dcterms:modified>
</cp:coreProperties>
</file>