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323-3637-4E47-837E-C3FB9E8A27F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34AB-F7E2-0247-8A29-42879891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0903.2003" TargetMode="External"/><Relationship Id="rId4" Type="http://schemas.openxmlformats.org/officeDocument/2006/relationships/hyperlink" Target="https://cran.r-project.org/web/packages/sda/sda.pdf" TargetMode="External"/><Relationship Id="rId5" Type="http://schemas.openxmlformats.org/officeDocument/2006/relationships/hyperlink" Target="https://web.stanford.edu/~hastie/Papers/RDA-6.pdf" TargetMode="External"/><Relationship Id="rId6" Type="http://schemas.openxmlformats.org/officeDocument/2006/relationships/hyperlink" Target="https://cran.r-project.org/web/packages/rda/rda.pdf" TargetMode="External"/><Relationship Id="rId7" Type="http://schemas.openxmlformats.org/officeDocument/2006/relationships/hyperlink" Target="http://www.pnas.org/content/99/10/6567.ful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mlc/xgboos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MUSC + BF </a:t>
            </a:r>
            <a:r>
              <a:rPr lang="en-US" dirty="0" err="1" smtClean="0"/>
              <a:t>Navitoclax</a:t>
            </a:r>
            <a:r>
              <a:rPr lang="en-US" dirty="0" smtClean="0"/>
              <a:t>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119476"/>
              </p:ext>
            </p:extLst>
          </p:nvPr>
        </p:nvGraphicFramePr>
        <p:xfrm>
          <a:off x="4295226" y="1794911"/>
          <a:ext cx="463788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99"/>
                <a:gridCol w="1315848"/>
                <a:gridCol w="1527642"/>
              </a:tblGrid>
              <a:tr h="36466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CTD</a:t>
                      </a:r>
                      <a:endParaRPr lang="en-US" dirty="0"/>
                    </a:p>
                  </a:txBody>
                  <a:tcPr/>
                </a:tc>
              </a:tr>
              <a:tr h="364667">
                <a:tc>
                  <a:txBody>
                    <a:bodyPr/>
                    <a:lstStyle/>
                    <a:p>
                      <a:r>
                        <a:rPr lang="en-US" dirty="0" smtClean="0"/>
                        <a:t>Gene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16,062</a:t>
                      </a:r>
                      <a:endParaRPr lang="en-US" dirty="0"/>
                    </a:p>
                  </a:txBody>
                  <a:tcPr/>
                </a:tc>
              </a:tr>
              <a:tr h="364667">
                <a:tc>
                  <a:txBody>
                    <a:bodyPr/>
                    <a:lstStyle/>
                    <a:p>
                      <a:r>
                        <a:rPr lang="en-US" dirty="0" smtClean="0"/>
                        <a:t>CNV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20,416</a:t>
                      </a:r>
                      <a:endParaRPr lang="en-US" dirty="0"/>
                    </a:p>
                  </a:txBody>
                  <a:tcPr/>
                </a:tc>
              </a:tr>
              <a:tr h="364667">
                <a:tc>
                  <a:txBody>
                    <a:bodyPr/>
                    <a:lstStyle/>
                    <a:p>
                      <a:r>
                        <a:rPr lang="en-US" dirty="0" smtClean="0"/>
                        <a:t>SNP (&gt;=3</a:t>
                      </a:r>
                      <a:r>
                        <a:rPr lang="en-US" baseline="0" dirty="0" smtClean="0"/>
                        <a:t> cases)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857</a:t>
                      </a:r>
                      <a:endParaRPr lang="en-US" dirty="0"/>
                    </a:p>
                  </a:txBody>
                  <a:tcPr/>
                </a:tc>
              </a:tr>
              <a:tr h="3646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36,789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37,335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484337"/>
              </p:ext>
            </p:extLst>
          </p:nvPr>
        </p:nvGraphicFramePr>
        <p:xfrm>
          <a:off x="242993" y="1794911"/>
          <a:ext cx="3918762" cy="384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54"/>
                <a:gridCol w="1306254"/>
                <a:gridCol w="1306254"/>
              </a:tblGrid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CTD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Breast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CNS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</a:t>
                      </a:r>
                      <a:endParaRPr lang="en-US" dirty="0"/>
                    </a:p>
                  </a:txBody>
                  <a:tcPr/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768300"/>
              </p:ext>
            </p:extLst>
          </p:nvPr>
        </p:nvGraphicFramePr>
        <p:xfrm>
          <a:off x="4346267" y="4172351"/>
          <a:ext cx="4586847" cy="146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58"/>
                <a:gridCol w="1315848"/>
                <a:gridCol w="1527641"/>
              </a:tblGrid>
              <a:tr h="301462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CTD</a:t>
                      </a:r>
                      <a:endParaRPr lang="en-US" dirty="0"/>
                    </a:p>
                  </a:txBody>
                  <a:tcPr/>
                </a:tc>
              </a:tr>
              <a:tr h="366272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(19%)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117 (15.5%)</a:t>
                      </a:r>
                    </a:p>
                  </a:txBody>
                  <a:tcPr/>
                </a:tc>
              </a:tr>
              <a:tr h="366272">
                <a:tc>
                  <a:txBody>
                    <a:bodyPr/>
                    <a:lstStyle/>
                    <a:p>
                      <a:r>
                        <a:rPr lang="en-US" dirty="0" smtClean="0"/>
                        <a:t>Not 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 (81%)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 (84.5%)</a:t>
                      </a:r>
                      <a:endParaRPr lang="en-US" dirty="0"/>
                    </a:p>
                  </a:txBody>
                  <a:tcPr/>
                </a:tc>
              </a:tr>
              <a:tr h="3014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8449" y="1417638"/>
            <a:ext cx="181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Genetic Features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407053" y="1431269"/>
            <a:ext cx="14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Tumor Origin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83492" y="3795540"/>
            <a:ext cx="222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Navitoclax</a:t>
            </a:r>
            <a:r>
              <a:rPr lang="en-US" i="1" dirty="0" smtClean="0"/>
              <a:t> Sensitivity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992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2875" y="1530350"/>
            <a:ext cx="1600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Raw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38350" y="2784475"/>
            <a:ext cx="2057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Feature Selection + Preprocessing (Fold 1)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5325" y="4083050"/>
            <a:ext cx="1752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Optimization (Fold 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76575" y="4105275"/>
            <a:ext cx="1752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Optimization (Fold 5)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57875" y="2774355"/>
            <a:ext cx="2057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Feature Selection / Preprocessing (Fold 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5475" y="209867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Level 1 Resampling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(3x 10-fold CV)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flipH="1">
            <a:off x="3067050" y="1987550"/>
            <a:ext cx="1685925" cy="796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8" idx="0"/>
          </p:cNvCxnSpPr>
          <p:nvPr/>
        </p:nvCxnSpPr>
        <p:spPr>
          <a:xfrm>
            <a:off x="4752975" y="1987550"/>
            <a:ext cx="2133600" cy="786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5" idx="2"/>
          </p:cNvCxnSpPr>
          <p:nvPr/>
        </p:nvCxnSpPr>
        <p:spPr>
          <a:xfrm flipV="1">
            <a:off x="1571625" y="3241675"/>
            <a:ext cx="1495425" cy="841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2"/>
          </p:cNvCxnSpPr>
          <p:nvPr/>
        </p:nvCxnSpPr>
        <p:spPr>
          <a:xfrm flipH="1" flipV="1">
            <a:off x="3067050" y="3241675"/>
            <a:ext cx="885825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275" y="324167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Level 2 Resampling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(5-fold CV)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550" y="5353050"/>
            <a:ext cx="1711325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Parameter Selection + Retraining</a:t>
            </a:r>
          </a:p>
        </p:txBody>
      </p:sp>
      <p:cxnSp>
        <p:nvCxnSpPr>
          <p:cNvPr id="16" name="Straight Connector 15"/>
          <p:cNvCxnSpPr>
            <a:stCxn id="6" idx="2"/>
            <a:endCxn id="15" idx="0"/>
          </p:cNvCxnSpPr>
          <p:nvPr/>
        </p:nvCxnSpPr>
        <p:spPr>
          <a:xfrm>
            <a:off x="1571625" y="4540250"/>
            <a:ext cx="1588" cy="81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 flipH="1">
            <a:off x="1573213" y="4562475"/>
            <a:ext cx="2379662" cy="79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907" y="1889125"/>
            <a:ext cx="1972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Level 1 Resampling </a:t>
            </a:r>
          </a:p>
          <a:p>
            <a:pPr algn="ctr"/>
            <a:r>
              <a:rPr lang="en-US" dirty="0" smtClean="0"/>
              <a:t>(3x 10-fold CV)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572" y="3308350"/>
            <a:ext cx="1972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Level 2 Resampling </a:t>
            </a:r>
          </a:p>
          <a:p>
            <a:pPr algn="ctr"/>
            <a:r>
              <a:rPr lang="en-US" dirty="0" smtClean="0"/>
              <a:t>(5-fold CV)</a:t>
            </a:r>
          </a:p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10510" y="2349500"/>
            <a:ext cx="1651865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21992" y="3749020"/>
            <a:ext cx="4131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31372" y="2585224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15844" y="3893919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3076575" y="5353050"/>
            <a:ext cx="1711325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Prediction Error Estimation</a:t>
            </a:r>
          </a:p>
        </p:txBody>
      </p:sp>
      <p:cxnSp>
        <p:nvCxnSpPr>
          <p:cNvPr id="51" name="Straight Connector 50"/>
          <p:cNvCxnSpPr>
            <a:stCxn id="50" idx="1"/>
            <a:endCxn id="15" idx="3"/>
          </p:cNvCxnSpPr>
          <p:nvPr/>
        </p:nvCxnSpPr>
        <p:spPr>
          <a:xfrm flipH="1">
            <a:off x="2428875" y="5581650"/>
            <a:ext cx="647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error_pro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76" y="4097537"/>
            <a:ext cx="3503438" cy="2633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609187" y="347895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Distribution Built for </a:t>
            </a:r>
          </a:p>
          <a:p>
            <a:pPr algn="ctr"/>
            <a:r>
              <a:rPr lang="en-US" dirty="0" smtClean="0"/>
              <a:t>Models Across Resamples</a:t>
            </a:r>
          </a:p>
        </p:txBody>
      </p: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4787900" y="5581650"/>
            <a:ext cx="652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8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Elastic Net Regression (with and without </a:t>
            </a:r>
            <a:r>
              <a:rPr lang="en-US" sz="1400" smtClean="0"/>
              <a:t>sample weighting)</a:t>
            </a:r>
            <a:endParaRPr lang="en-US" sz="1400" dirty="0" smtClean="0"/>
          </a:p>
          <a:p>
            <a:r>
              <a:rPr lang="en-US" sz="1400" dirty="0" smtClean="0"/>
              <a:t>SVM (Radial Kernel)</a:t>
            </a:r>
          </a:p>
          <a:p>
            <a:r>
              <a:rPr lang="en-US" sz="1400" dirty="0" err="1" smtClean="0"/>
              <a:t>kNN</a:t>
            </a:r>
            <a:endParaRPr lang="en-US" sz="1400" dirty="0" smtClean="0"/>
          </a:p>
          <a:p>
            <a:r>
              <a:rPr lang="en-US" sz="1400" dirty="0" smtClean="0"/>
              <a:t>Random Forest</a:t>
            </a:r>
          </a:p>
          <a:p>
            <a:r>
              <a:rPr lang="en-US" sz="1400" dirty="0" smtClean="0"/>
              <a:t>GBM</a:t>
            </a:r>
          </a:p>
          <a:p>
            <a:r>
              <a:rPr lang="en-US" sz="1400" dirty="0" smtClean="0"/>
              <a:t>Partial Least Squares</a:t>
            </a:r>
          </a:p>
          <a:p>
            <a:r>
              <a:rPr lang="en-US" sz="1400" dirty="0" smtClean="0"/>
              <a:t>Multivariate Adaptive Regression Splines (MARS)</a:t>
            </a:r>
          </a:p>
          <a:p>
            <a:r>
              <a:rPr lang="en-US" sz="1400" dirty="0" smtClean="0">
                <a:hlinkClick r:id="rId2"/>
              </a:rPr>
              <a:t>eXtreme Gradient Boosting</a:t>
            </a: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Shrinkage Discriminant Analysis</a:t>
            </a:r>
            <a:r>
              <a:rPr lang="en-US" sz="1400" dirty="0" smtClean="0"/>
              <a:t> (LDA with James-Stein type shrinkage) (</a:t>
            </a:r>
            <a:r>
              <a:rPr lang="en-US" sz="1400" dirty="0" smtClean="0">
                <a:hlinkClick r:id="rId4"/>
              </a:rPr>
              <a:t>R package</a:t>
            </a:r>
            <a:r>
              <a:rPr lang="en-US" sz="1400" dirty="0" smtClean="0"/>
              <a:t>)</a:t>
            </a:r>
          </a:p>
          <a:p>
            <a:r>
              <a:rPr lang="en-US" sz="1400" dirty="0" smtClean="0">
                <a:hlinkClick r:id="rId5"/>
              </a:rPr>
              <a:t>Shrunken Centroids Regularized Discriminant Analysis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6"/>
              </a:rPr>
              <a:t>R package</a:t>
            </a:r>
            <a:r>
              <a:rPr lang="en-US" sz="1400" dirty="0" smtClean="0"/>
              <a:t>)</a:t>
            </a:r>
          </a:p>
          <a:p>
            <a:r>
              <a:rPr lang="en-US" sz="1400" dirty="0" smtClean="0">
                <a:hlinkClick r:id="rId7"/>
              </a:rPr>
              <a:t>Predictive Analysis for Microarrays</a:t>
            </a: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Ensemble Models</a:t>
            </a:r>
          </a:p>
          <a:p>
            <a:r>
              <a:rPr lang="en-US" sz="1400" dirty="0" smtClean="0"/>
              <a:t>Averaging Model – includes RF, SVM, Elastic Net, </a:t>
            </a:r>
          </a:p>
          <a:p>
            <a:r>
              <a:rPr lang="en-US" sz="1400" dirty="0" smtClean="0"/>
              <a:t>GLM Model – Stacked ensemble of same as above, with GLM as stacking learner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495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Features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51031"/>
              </p:ext>
            </p:extLst>
          </p:nvPr>
        </p:nvGraphicFramePr>
        <p:xfrm>
          <a:off x="292045" y="1727787"/>
          <a:ext cx="1804132" cy="4557049"/>
        </p:xfrm>
        <a:graphic>
          <a:graphicData uri="http://schemas.openxmlformats.org/drawingml/2006/table">
            <a:tbl>
              <a:tblPr/>
              <a:tblGrid>
                <a:gridCol w="932000"/>
                <a:gridCol w="872132"/>
              </a:tblGrid>
              <a:tr h="207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ge.HMGB2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ge.RNF138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ge.RSBN1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ge.SMAD4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ge.ZNF708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ge.AGPAT5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ge.HDHD2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cn.MBD2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cn.C18ORF54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ge.ZNF266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cn.POLI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ge.UCP2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ge.MBD1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ge.ZNF136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ge.LBR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cn.WDR7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ge.ABHD18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ge.CXXC1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ge.ZNF292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ge.ME2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ge.CXCR4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top_fe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53" y="1677721"/>
            <a:ext cx="6807983" cy="5126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0604" y="1263749"/>
            <a:ext cx="435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Feature Values by </a:t>
            </a:r>
            <a:r>
              <a:rPr lang="en-US" sz="1400" i="1" dirty="0" err="1" smtClean="0"/>
              <a:t>Navitoclax</a:t>
            </a:r>
            <a:r>
              <a:rPr lang="en-US" sz="1400" i="1" dirty="0" smtClean="0"/>
              <a:t> Sensitivity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041" y="1214927"/>
            <a:ext cx="217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Frequency of Feature </a:t>
            </a:r>
          </a:p>
          <a:p>
            <a:pPr algn="ctr"/>
            <a:r>
              <a:rPr lang="en-US" sz="1400" i="1" dirty="0" smtClean="0"/>
              <a:t>Selections (in resampling)</a:t>
            </a:r>
          </a:p>
        </p:txBody>
      </p:sp>
    </p:spTree>
    <p:extLst>
      <p:ext uri="{BB962C8B-B14F-4D97-AF65-F5344CB8AC3E}">
        <p14:creationId xmlns:p14="http://schemas.microsoft.com/office/powerpoint/2010/main" val="262879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Selection</a:t>
            </a:r>
            <a:endParaRPr lang="en-US" dirty="0"/>
          </a:p>
        </p:txBody>
      </p:sp>
      <p:pic>
        <p:nvPicPr>
          <p:cNvPr id="5" name="Picture 4" descr="error_correlation.png"/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0" y="1984217"/>
            <a:ext cx="6472539" cy="4873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2608" y="1571526"/>
            <a:ext cx="435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Kappa Correlation Between Models </a:t>
            </a:r>
          </a:p>
          <a:p>
            <a:pPr algn="ctr"/>
            <a:r>
              <a:rPr lang="en-US" sz="1400" i="1" dirty="0" smtClean="0"/>
              <a:t>(across 30 folds)</a:t>
            </a:r>
            <a:endParaRPr lang="en-US" sz="1400" i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641520" y="3182296"/>
            <a:ext cx="351913" cy="3365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40916" y="2462030"/>
            <a:ext cx="351913" cy="3365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93433" y="2462030"/>
            <a:ext cx="351913" cy="3365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45346" y="2600915"/>
            <a:ext cx="1499470" cy="1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3433" y="2616214"/>
            <a:ext cx="1851383" cy="749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51895" y="2278109"/>
            <a:ext cx="2824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SVM, SCRDA, and RF chosen due to relatively high performance and mid-range correlation in accuracy</a:t>
            </a:r>
          </a:p>
        </p:txBody>
      </p:sp>
    </p:spTree>
    <p:extLst>
      <p:ext uri="{BB962C8B-B14F-4D97-AF65-F5344CB8AC3E}">
        <p14:creationId xmlns:p14="http://schemas.microsoft.com/office/powerpoint/2010/main" val="65233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err="1" smtClean="0"/>
              <a:t>vs</a:t>
            </a:r>
            <a:r>
              <a:rPr lang="en-US" dirty="0" smtClean="0"/>
              <a:t> # Features (COSMIC)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3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err="1" smtClean="0"/>
              <a:t>vs</a:t>
            </a:r>
            <a:r>
              <a:rPr lang="en-US" dirty="0" smtClean="0"/>
              <a:t> # Features (CTD)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371</Words>
  <Application>Microsoft Macintosh PowerPoint</Application>
  <PresentationFormat>On-screen Show (4:3)</PresentationFormat>
  <Paragraphs>152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Documentation Slides</vt:lpstr>
      <vt:lpstr>Data Summary</vt:lpstr>
      <vt:lpstr>Training Process</vt:lpstr>
      <vt:lpstr>ML Models Applied</vt:lpstr>
      <vt:lpstr>Top Features</vt:lpstr>
      <vt:lpstr>Ensemble Selection</vt:lpstr>
      <vt:lpstr>Accuracy vs # Features (COSMIC)</vt:lpstr>
      <vt:lpstr>Accuracy vs # Features (CTD)</vt:lpstr>
    </vt:vector>
  </TitlesOfParts>
  <Company>Benefitfocus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Czech</dc:creator>
  <cp:lastModifiedBy>Eric Czech</cp:lastModifiedBy>
  <cp:revision>30</cp:revision>
  <dcterms:created xsi:type="dcterms:W3CDTF">2016-04-04T10:27:30Z</dcterms:created>
  <dcterms:modified xsi:type="dcterms:W3CDTF">2016-04-05T14:24:36Z</dcterms:modified>
</cp:coreProperties>
</file>