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9" r:id="rId4"/>
    <p:sldId id="262" r:id="rId5"/>
    <p:sldId id="258" r:id="rId6"/>
    <p:sldId id="266" r:id="rId7"/>
    <p:sldId id="260" r:id="rId8"/>
    <p:sldId id="270" r:id="rId9"/>
    <p:sldId id="271" r:id="rId10"/>
    <p:sldId id="272" r:id="rId11"/>
    <p:sldId id="273" r:id="rId12"/>
    <p:sldId id="261" r:id="rId13"/>
    <p:sldId id="268" r:id="rId14"/>
    <p:sldId id="267" r:id="rId15"/>
    <p:sldId id="274" r:id="rId16"/>
    <p:sldId id="269" r:id="rId17"/>
    <p:sldId id="275" r:id="rId18"/>
    <p:sldId id="276" r:id="rId19"/>
    <p:sldId id="263" r:id="rId20"/>
    <p:sldId id="264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5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6E4BC-5CD9-0D49-BEA6-9BC4136ECF50}" type="datetimeFigureOut">
              <a:rPr lang="en-US" smtClean="0"/>
              <a:t>4/12/13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134F1-9D96-A84B-9424-FEDE87810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41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B5914-7FCD-7E4F-9984-1763ABA9D1FA}" type="datetimeFigureOut">
              <a:rPr lang="en-US" smtClean="0"/>
              <a:t>4/12/13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0AB97-8EE3-914A-9384-8E28452BC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303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7655-A1B6-0648-806D-32BD52AFE12F}" type="datetime1">
              <a:rPr lang="en-US" smtClean="0"/>
              <a:t>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1072" y="394493"/>
            <a:ext cx="7765870" cy="749961"/>
          </a:xfrm>
        </p:spPr>
        <p:txBody>
          <a:bodyPr/>
          <a:lstStyle>
            <a:lvl1pPr marL="0" indent="0" algn="l">
              <a:buNone/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21071" y="1339849"/>
            <a:ext cx="7765871" cy="4187026"/>
          </a:xfrm>
        </p:spPr>
        <p:txBody>
          <a:bodyPr/>
          <a:lstStyle>
            <a:lvl1pPr marL="45720" indent="0">
              <a:buNone/>
              <a:defRPr sz="1800"/>
            </a:lvl1pPr>
            <a:lvl2pPr marL="365760" indent="0">
              <a:buNone/>
              <a:defRPr sz="1600"/>
            </a:lvl2pPr>
            <a:lvl3pPr marL="640080" indent="0">
              <a:buNone/>
              <a:defRPr sz="1600"/>
            </a:lvl3pPr>
            <a:lvl4pPr marL="914400" indent="0">
              <a:buNone/>
              <a:defRPr/>
            </a:lvl4pPr>
            <a:lvl5pPr marL="1207008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" name="Picture 1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1" y="6094392"/>
            <a:ext cx="3289515" cy="44293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624006" y="1242150"/>
            <a:ext cx="776293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8BBB-D949-114F-9FAA-7871A8B36DB6}" type="datetime1">
              <a:rPr lang="en-US" smtClean="0"/>
              <a:t>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EA8B-063B-7D49-8E88-5C9ACA37DF56}" type="datetime1">
              <a:rPr lang="en-US" smtClean="0"/>
              <a:t>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8D9A-05C3-BB4E-AF7A-CD2D0B0A9A68}" type="datetime1">
              <a:rPr lang="en-US" smtClean="0"/>
              <a:t>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78D-2F43-7548-9545-B05F145DFA64}" type="datetime1">
              <a:rPr lang="en-US" smtClean="0"/>
              <a:t>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29B2-C848-BA4B-B37F-E2C4C88C3770}" type="datetime1">
              <a:rPr lang="en-US" smtClean="0"/>
              <a:t>4/12/13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6770-8810-0E4D-ACF8-F7B062893D5B}" type="datetime1">
              <a:rPr lang="en-US" smtClean="0"/>
              <a:t>4/12/13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7DF0-B368-4F4F-9BB8-0AD941437EF9}" type="datetime1">
              <a:rPr lang="en-US" smtClean="0"/>
              <a:t>4/12/13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7A26-E729-AE4D-B7DA-698EC28959CE}" type="datetime1">
              <a:rPr lang="en-US" smtClean="0"/>
              <a:t>4/12/13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2DB0-5C9A-E24A-8579-51BEB7BBC80D}" type="datetime1">
              <a:rPr lang="en-US" smtClean="0"/>
              <a:t>4/12/13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FC3E-BF36-7741-8FD6-27AA2996F427}" type="datetime1">
              <a:rPr lang="en-US" smtClean="0"/>
              <a:t>4/12/13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A83E4B0-3A4E-8741-AB30-E0E1E8E9EB8C}" type="datetime1">
              <a:rPr lang="en-US" smtClean="0"/>
              <a:t>4/12/13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1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forecast.weather.gov/MapClick.php?unit=0&amp;lg=english&amp;FcstType=json&amp;lat=46.638&amp;lon=-121.390" TargetMode="External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snow-forecast.com/resorts/White-Pass/feed.xml" TargetMode="External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96273" y="2641064"/>
            <a:ext cx="6823388" cy="16495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Open Source Software </a:t>
            </a:r>
            <a:r>
              <a:rPr lang="en-US" sz="2400" b="1" dirty="0" smtClean="0"/>
              <a:t>Empowers</a:t>
            </a:r>
            <a:r>
              <a:rPr lang="en-US" dirty="0" smtClean="0"/>
              <a:t> Skiers </a:t>
            </a:r>
          </a:p>
          <a:p>
            <a:r>
              <a:rPr lang="en-US" dirty="0" smtClean="0"/>
              <a:t>to Make Better </a:t>
            </a:r>
            <a:r>
              <a:rPr lang="en-US" b="1" dirty="0" smtClean="0"/>
              <a:t>Decisions</a:t>
            </a:r>
            <a:r>
              <a:rPr lang="en-US" dirty="0" smtClean="0"/>
              <a:t> on </a:t>
            </a:r>
            <a:r>
              <a:rPr lang="en-US" sz="2400" b="1" dirty="0" smtClean="0"/>
              <a:t>Where</a:t>
            </a:r>
            <a:r>
              <a:rPr lang="en-US" dirty="0" smtClean="0"/>
              <a:t> and </a:t>
            </a:r>
            <a:r>
              <a:rPr lang="en-US" sz="2400" b="1" dirty="0" smtClean="0"/>
              <a:t>When</a:t>
            </a:r>
            <a:r>
              <a:rPr lang="en-US" dirty="0" smtClean="0"/>
              <a:t> to Ski</a:t>
            </a:r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April 19, 2013</a:t>
            </a:r>
          </a:p>
          <a:p>
            <a:endParaRPr lang="en-US" dirty="0">
              <a:latin typeface="Abadi MT Condensed Light"/>
              <a:cs typeface="Abadi MT Condensed Light"/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8" y="1790779"/>
            <a:ext cx="6314793" cy="850286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693B-4262-EC4D-8DB7-44C369EE7768}" type="datetime1">
              <a:rPr lang="en-US" smtClean="0"/>
              <a:t>4/12/13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72200" y="4445502"/>
            <a:ext cx="2152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 MT Condensed Light"/>
                <a:cs typeface="Abadi MT Condensed Light"/>
              </a:rPr>
              <a:t>Eric Fahsl</a:t>
            </a:r>
          </a:p>
          <a:p>
            <a:r>
              <a:rPr lang="en-US" dirty="0">
                <a:latin typeface="Abadi MT Condensed Light"/>
                <a:cs typeface="Abadi MT Condensed Light"/>
              </a:rPr>
              <a:t>@</a:t>
            </a:r>
            <a:r>
              <a:rPr lang="en-US" dirty="0" err="1" smtClean="0">
                <a:latin typeface="Abadi MT Condensed Light"/>
                <a:cs typeface="Abadi MT Condensed Light"/>
              </a:rPr>
              <a:t>WhereShouldISki</a:t>
            </a:r>
            <a:r>
              <a:rPr lang="en-US" dirty="0">
                <a:latin typeface="Abadi MT Condensed Light"/>
                <a:cs typeface="Abadi MT Condensed Light"/>
              </a:rPr>
              <a:t/>
            </a:r>
            <a:br>
              <a:rPr lang="en-US" dirty="0">
                <a:latin typeface="Abadi MT Condensed Light"/>
                <a:cs typeface="Abadi MT Condensed Light"/>
              </a:rPr>
            </a:br>
            <a:r>
              <a:rPr lang="en-US" dirty="0" smtClean="0">
                <a:latin typeface="Abadi MT Condensed Light"/>
                <a:cs typeface="Abadi MT Condensed Light"/>
              </a:rPr>
              <a:t>@</a:t>
            </a:r>
            <a:r>
              <a:rPr lang="en-US" dirty="0" err="1">
                <a:latin typeface="Abadi MT Condensed Light"/>
                <a:cs typeface="Abadi MT Condensed Light"/>
              </a:rPr>
              <a:t>ericfahsl</a:t>
            </a:r>
            <a:endParaRPr lang="en-US" dirty="0">
              <a:latin typeface="Abadi MT Condensed Light"/>
              <a:cs typeface="Abadi MT Condensed Light"/>
            </a:endParaRPr>
          </a:p>
          <a:p>
            <a:r>
              <a:rPr lang="en-US" dirty="0">
                <a:latin typeface="Abadi MT Condensed Light"/>
                <a:cs typeface="Abadi MT Condensed Light"/>
              </a:rPr>
              <a:t>http://</a:t>
            </a:r>
            <a:r>
              <a:rPr lang="en-US" dirty="0" err="1">
                <a:latin typeface="Abadi MT Condensed Light"/>
                <a:cs typeface="Abadi MT Condensed Light"/>
              </a:rPr>
              <a:t>ericfahsl.com</a:t>
            </a:r>
            <a:endParaRPr lang="en-US" dirty="0">
              <a:latin typeface="Abadi MT Condensed Light"/>
              <a:cs typeface="Abadi MT Condensed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28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Selection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1751-C2D0-2044-A03B-CA6B3E742A77}" type="datetime1">
              <a:rPr lang="en-US" smtClean="0"/>
              <a:t>4/15/13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13"/>
          </p:nvPr>
        </p:nvSpPr>
        <p:spPr>
          <a:xfrm>
            <a:off x="621071" y="2705100"/>
            <a:ext cx="7765871" cy="32512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badi MT Condensed Extra Bold"/>
                <a:cs typeface="Abadi MT Condensed Extra Bold"/>
              </a:rPr>
              <a:t>CouchDB</a:t>
            </a:r>
            <a:r>
              <a:rPr lang="en-US" sz="2400" dirty="0" smtClean="0">
                <a:latin typeface="Abadi MT Condensed Extra Bold"/>
                <a:cs typeface="Abadi MT Condensed Extra Bold"/>
              </a:rPr>
              <a:t/>
            </a:r>
            <a:br>
              <a:rPr lang="en-US" sz="2400" dirty="0" smtClean="0">
                <a:latin typeface="Abadi MT Condensed Extra Bold"/>
                <a:cs typeface="Abadi MT Condensed Extra Bold"/>
              </a:rPr>
            </a:br>
            <a:r>
              <a:rPr lang="en-US" dirty="0" smtClean="0"/>
              <a:t>Stores ratings per resort per day. Easy </a:t>
            </a:r>
            <a:r>
              <a:rPr lang="en-US" dirty="0" err="1" smtClean="0"/>
              <a:t>RESTful</a:t>
            </a:r>
            <a:r>
              <a:rPr lang="en-US" dirty="0" smtClean="0"/>
              <a:t> interface to add/update/delete JSON documents.  Futon UI utility for QA and data inspection.</a:t>
            </a:r>
            <a:endParaRPr lang="en-US" dirty="0"/>
          </a:p>
          <a:p>
            <a:r>
              <a:rPr lang="en-US" sz="2400" dirty="0" smtClean="0">
                <a:latin typeface="Abadi MT Condensed Extra Bold"/>
                <a:cs typeface="Abadi MT Condensed Extra Bold"/>
              </a:rPr>
              <a:t>Elastic Search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Scalable search framework with support for </a:t>
            </a:r>
            <a:r>
              <a:rPr lang="en-US" dirty="0" err="1" smtClean="0"/>
              <a:t>CouchDB</a:t>
            </a:r>
            <a:r>
              <a:rPr lang="en-US" dirty="0" smtClean="0"/>
              <a:t>.  FAST!  Facets provide </a:t>
            </a:r>
            <a:r>
              <a:rPr lang="en-US" dirty="0" err="1" smtClean="0"/>
              <a:t>searchability</a:t>
            </a:r>
            <a:r>
              <a:rPr lang="en-US" dirty="0" smtClean="0"/>
              <a:t> on categorical, numerical, and geographical data elements.  JSON support for easy parsing and web support.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21072" y="1445146"/>
            <a:ext cx="7087828" cy="10287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Calculated Data</a:t>
            </a:r>
            <a:br>
              <a:rPr lang="en-US" dirty="0" smtClean="0"/>
            </a:br>
            <a:r>
              <a:rPr lang="en-US" dirty="0" smtClean="0"/>
              <a:t>(Ratings)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220" y="1559446"/>
            <a:ext cx="906780" cy="800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65" y="1559446"/>
            <a:ext cx="3157669" cy="8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09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Selection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1751-C2D0-2044-A03B-CA6B3E742A77}" type="datetime1">
              <a:rPr lang="en-US" smtClean="0"/>
              <a:t>4/15/13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13"/>
          </p:nvPr>
        </p:nvSpPr>
        <p:spPr>
          <a:xfrm>
            <a:off x="621071" y="2705100"/>
            <a:ext cx="7765871" cy="3251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Abadi MT Condensed Extra Bold"/>
                <a:cs typeface="Abadi MT Condensed Extra Bold"/>
              </a:rPr>
              <a:t>PHP</a:t>
            </a:r>
            <a:br>
              <a:rPr lang="en-US" sz="2400" dirty="0" smtClean="0">
                <a:latin typeface="Abadi MT Condensed Extra Bold"/>
                <a:cs typeface="Abadi MT Condensed Extra Bold"/>
              </a:rPr>
            </a:br>
            <a:r>
              <a:rPr lang="en-US" dirty="0" smtClean="0"/>
              <a:t>For dynamic generation of content. </a:t>
            </a:r>
            <a:r>
              <a:rPr lang="en-US" dirty="0" smtClean="0"/>
              <a:t>Builds </a:t>
            </a:r>
            <a:r>
              <a:rPr lang="en-US" dirty="0" err="1" smtClean="0"/>
              <a:t>ElasticSearch</a:t>
            </a:r>
            <a:r>
              <a:rPr lang="en-US" dirty="0" smtClean="0"/>
              <a:t> queries for searches, parses, and generates HTML for resort recommendations</a:t>
            </a:r>
            <a:endParaRPr lang="en-US" dirty="0"/>
          </a:p>
          <a:p>
            <a:r>
              <a:rPr lang="en-US" sz="2400" dirty="0" err="1" smtClean="0">
                <a:latin typeface="Abadi MT Condensed Extra Bold"/>
                <a:cs typeface="Abadi MT Condensed Extra Bold"/>
              </a:rPr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AJAX calls and search faceting</a:t>
            </a:r>
          </a:p>
          <a:p>
            <a:r>
              <a:rPr lang="en-US" sz="2400" dirty="0" err="1" smtClean="0">
                <a:latin typeface="Abadi MT Condensed Extra Bold"/>
                <a:cs typeface="Abadi MT Condensed Extra Bold"/>
              </a:rPr>
              <a:t>Joomla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Page template and format creation, easy updates to static content</a:t>
            </a:r>
            <a:endParaRPr lang="en-US" dirty="0"/>
          </a:p>
          <a:p>
            <a:r>
              <a:rPr lang="en-US" sz="2400" dirty="0" smtClean="0">
                <a:latin typeface="Abadi MT Condensed Extra Bold"/>
                <a:cs typeface="Abadi MT Condensed Extra Bold"/>
              </a:rPr>
              <a:t>Bootstrap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Included with </a:t>
            </a:r>
            <a:r>
              <a:rPr lang="en-US" dirty="0" err="1" smtClean="0"/>
              <a:t>Joomla</a:t>
            </a:r>
            <a:r>
              <a:rPr lang="en-US" dirty="0" smtClean="0"/>
              <a:t> template, for responsive layout and mobile support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21072" y="1473200"/>
            <a:ext cx="7087828" cy="10287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27300"/>
            <a:ext cx="1320800" cy="696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300" y="1576500"/>
            <a:ext cx="1717488" cy="419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188" y="2046400"/>
            <a:ext cx="1803400" cy="4200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900" y="1713950"/>
            <a:ext cx="1765300" cy="56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95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1073" y="1422399"/>
            <a:ext cx="4789128" cy="455930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badi MT Condensed Extra Bold"/>
                <a:cs typeface="Abadi MT Condensed Extra Bold"/>
              </a:rPr>
              <a:t>National Weather Service</a:t>
            </a:r>
            <a:endParaRPr lang="en-US" sz="2400" dirty="0">
              <a:latin typeface="Abadi MT Condensed Extra Bold"/>
              <a:cs typeface="Abadi MT Condensed Extra Bold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Sample URL (JSON):</a:t>
            </a:r>
          </a:p>
          <a:p>
            <a:r>
              <a:rPr lang="en-US" sz="1400" dirty="0">
                <a:hlinkClick r:id="rId2"/>
              </a:rPr>
              <a:t>http://forecast.weather.gov/MapClick.php?unit=0&amp;lg=english&amp;FcstType=json&amp;lat=46.638&amp;lon=-</a:t>
            </a:r>
            <a:r>
              <a:rPr lang="en-US" sz="1400" dirty="0" smtClean="0">
                <a:hlinkClick r:id="rId2"/>
              </a:rPr>
              <a:t>121.390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dirty="0" smtClean="0"/>
              <a:t>Provides:</a:t>
            </a:r>
          </a:p>
          <a:p>
            <a:pPr marL="331470" indent="-285750">
              <a:buFont typeface="Arial"/>
              <a:buChar char="•"/>
            </a:pPr>
            <a:r>
              <a:rPr lang="en-US" dirty="0" smtClean="0"/>
              <a:t>7 days of forecasts</a:t>
            </a:r>
          </a:p>
          <a:p>
            <a:pPr marL="331470" indent="-285750">
              <a:buFont typeface="Arial"/>
              <a:buChar char="•"/>
            </a:pPr>
            <a:r>
              <a:rPr lang="en-US" dirty="0" smtClean="0"/>
              <a:t>Two forecasts per day (day/night)</a:t>
            </a:r>
            <a:endParaRPr lang="en-US" dirty="0" smtClean="0"/>
          </a:p>
          <a:p>
            <a:pPr marL="331470" indent="-285750">
              <a:buFont typeface="Arial"/>
              <a:buChar char="•"/>
            </a:pPr>
            <a:r>
              <a:rPr lang="en-US" dirty="0" smtClean="0"/>
              <a:t>Text summary</a:t>
            </a:r>
          </a:p>
          <a:p>
            <a:pPr marL="331470" indent="-285750">
              <a:buFont typeface="Arial"/>
              <a:buChar char="•"/>
            </a:pPr>
            <a:r>
              <a:rPr lang="en-US" dirty="0" smtClean="0"/>
              <a:t>Estimated inches / </a:t>
            </a:r>
            <a:r>
              <a:rPr lang="en-US" dirty="0" err="1" smtClean="0"/>
              <a:t>Pct</a:t>
            </a:r>
            <a:r>
              <a:rPr lang="en-US" dirty="0" smtClean="0"/>
              <a:t> of precipitation</a:t>
            </a:r>
          </a:p>
          <a:p>
            <a:pPr marL="331470" indent="-285750">
              <a:buFont typeface="Arial"/>
              <a:buChar char="•"/>
            </a:pPr>
            <a:r>
              <a:rPr lang="en-US" dirty="0" smtClean="0"/>
              <a:t>High/Low temps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550A-5086-3F41-8D7C-C67D8FAB4D69}" type="datetime1">
              <a:rPr lang="en-US" smtClean="0"/>
              <a:t>4/12/13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591" y="1612901"/>
            <a:ext cx="3115209" cy="436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07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– </a:t>
            </a:r>
            <a:r>
              <a:rPr lang="en-US" sz="3200" dirty="0" smtClean="0"/>
              <a:t>Snow-</a:t>
            </a:r>
            <a:r>
              <a:rPr lang="en-US" sz="3200" dirty="0" err="1" smtClean="0"/>
              <a:t>Forecast.com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550A-5086-3F41-8D7C-C67D8FAB4D69}" type="datetime1">
              <a:rPr lang="en-US" smtClean="0"/>
              <a:t>4/12/13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621073" y="1422399"/>
            <a:ext cx="4789128" cy="455930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badi MT Condensed Extra Bold"/>
                <a:cs typeface="Abadi MT Condensed Extra Bold"/>
              </a:rPr>
              <a:t>Snow-</a:t>
            </a:r>
            <a:r>
              <a:rPr lang="en-US" sz="2400" dirty="0" err="1" smtClean="0">
                <a:latin typeface="Abadi MT Condensed Extra Bold"/>
                <a:cs typeface="Abadi MT Condensed Extra Bold"/>
              </a:rPr>
              <a:t>Forecast.com</a:t>
            </a:r>
            <a:endParaRPr lang="en-US" sz="2400" dirty="0" smtClean="0">
              <a:latin typeface="Abadi MT Condensed Extra Bold"/>
              <a:cs typeface="Abadi MT Condensed Extra Bold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Sample URL (XML):</a:t>
            </a:r>
          </a:p>
          <a:p>
            <a:r>
              <a:rPr lang="en-US" sz="1400" dirty="0">
                <a:hlinkClick r:id="rId2"/>
              </a:rPr>
              <a:t>http://www.snow-forecast.com/resorts/White-Pass/</a:t>
            </a:r>
            <a:r>
              <a:rPr lang="en-US" sz="1400" dirty="0" smtClean="0">
                <a:hlinkClick r:id="rId2"/>
              </a:rPr>
              <a:t>feed.xml</a:t>
            </a:r>
            <a:r>
              <a:rPr lang="en-US" sz="1400" dirty="0" smtClean="0"/>
              <a:t> </a:t>
            </a:r>
          </a:p>
          <a:p>
            <a:endParaRPr lang="en-US" sz="1400" dirty="0"/>
          </a:p>
          <a:p>
            <a:r>
              <a:rPr lang="en-US" dirty="0" smtClean="0"/>
              <a:t>Provides:</a:t>
            </a:r>
          </a:p>
          <a:p>
            <a:pPr marL="331470" indent="-285750">
              <a:buFont typeface="Arial"/>
              <a:buChar char="•"/>
            </a:pPr>
            <a:r>
              <a:rPr lang="en-US" dirty="0" smtClean="0"/>
              <a:t>Six days of forecasts</a:t>
            </a:r>
          </a:p>
          <a:p>
            <a:pPr marL="331470" indent="-285750">
              <a:buFont typeface="Arial"/>
              <a:buChar char="•"/>
            </a:pPr>
            <a:r>
              <a:rPr lang="en-US" dirty="0" smtClean="0"/>
              <a:t>Three forecasts per day (AM/PM/Night)</a:t>
            </a:r>
          </a:p>
          <a:p>
            <a:pPr marL="331470" indent="-285750">
              <a:buFont typeface="Arial"/>
              <a:buChar char="•"/>
            </a:pPr>
            <a:r>
              <a:rPr lang="en-US" dirty="0" smtClean="0"/>
              <a:t>Text summary</a:t>
            </a:r>
          </a:p>
          <a:p>
            <a:pPr marL="331470" indent="-285750">
              <a:buFont typeface="Arial"/>
              <a:buChar char="•"/>
            </a:pPr>
            <a:r>
              <a:rPr lang="en-US" dirty="0" smtClean="0"/>
              <a:t>Estimated inches / </a:t>
            </a:r>
            <a:r>
              <a:rPr lang="en-US" dirty="0" err="1" smtClean="0"/>
              <a:t>Pct</a:t>
            </a:r>
            <a:r>
              <a:rPr lang="en-US" dirty="0" smtClean="0"/>
              <a:t> of precipitation</a:t>
            </a:r>
          </a:p>
          <a:p>
            <a:pPr marL="331470" indent="-285750">
              <a:buFont typeface="Arial"/>
              <a:buChar char="•"/>
            </a:pPr>
            <a:r>
              <a:rPr lang="en-US" dirty="0" smtClean="0"/>
              <a:t>High/Low temps</a:t>
            </a:r>
          </a:p>
          <a:p>
            <a:pPr marL="331470" indent="-285750">
              <a:buFont typeface="Arial"/>
              <a:buChar char="•"/>
            </a:pPr>
            <a:r>
              <a:rPr lang="en-US" dirty="0" smtClean="0"/>
              <a:t>Freezing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00" y="1470025"/>
            <a:ext cx="3679589" cy="449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98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- Storage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-1657" b="1368"/>
          <a:stretch/>
        </p:blipFill>
        <p:spPr>
          <a:xfrm>
            <a:off x="4212043" y="1409700"/>
            <a:ext cx="4837945" cy="456075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550A-5086-3F41-8D7C-C67D8FAB4D69}" type="datetime1">
              <a:rPr lang="en-US" smtClean="0"/>
              <a:t>4/15/13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3200" y="1409701"/>
            <a:ext cx="4008843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07008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badi MT Condensed Extra Bold"/>
                <a:cs typeface="Abadi MT Condensed Extra Bold"/>
              </a:rPr>
              <a:t>Rating Document Creation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each resort and for each date:</a:t>
            </a:r>
          </a:p>
          <a:p>
            <a:pPr marL="388620" indent="-342900">
              <a:buFont typeface="+mj-lt"/>
              <a:buAutoNum type="arabicPeriod"/>
            </a:pPr>
            <a:r>
              <a:rPr lang="en-US" sz="1400" dirty="0" smtClean="0"/>
              <a:t>Read weather data from MySQL DB for relevant resort and date</a:t>
            </a:r>
          </a:p>
          <a:p>
            <a:pPr marL="388620" indent="-342900">
              <a:buFont typeface="+mj-lt"/>
              <a:buAutoNum type="arabicPeriod"/>
            </a:pPr>
            <a:r>
              <a:rPr lang="en-US" sz="1400" dirty="0" smtClean="0"/>
              <a:t>Create recommendation document</a:t>
            </a:r>
          </a:p>
          <a:p>
            <a:pPr marL="388620" indent="-342900">
              <a:buFont typeface="+mj-lt"/>
              <a:buAutoNum type="arabicPeriod"/>
            </a:pPr>
            <a:r>
              <a:rPr lang="en-US" sz="1400" dirty="0" smtClean="0"/>
              <a:t>Calculate each rating (bluebird, powder, freezing level) and store in document</a:t>
            </a:r>
          </a:p>
          <a:p>
            <a:pPr marL="388620" indent="-342900">
              <a:buFont typeface="+mj-lt"/>
              <a:buAutoNum type="arabicPeriod"/>
            </a:pPr>
            <a:r>
              <a:rPr lang="en-US" sz="1400" dirty="0" smtClean="0"/>
              <a:t>Add/Update the document to </a:t>
            </a:r>
            <a:r>
              <a:rPr lang="en-US" sz="1400" dirty="0" err="1" smtClean="0"/>
              <a:t>CouchDB</a:t>
            </a:r>
            <a:r>
              <a:rPr lang="en-US" sz="1400" dirty="0" smtClean="0"/>
              <a:t>: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200" dirty="0" smtClean="0">
                <a:latin typeface="Courier"/>
                <a:cs typeface="Courier"/>
              </a:rPr>
              <a:t>curl </a:t>
            </a:r>
            <a:r>
              <a:rPr lang="en-US" sz="1200" dirty="0">
                <a:latin typeface="Courier"/>
                <a:cs typeface="Courier"/>
              </a:rPr>
              <a:t>-X PUT " + COUCH_DB_URL + "/" + </a:t>
            </a:r>
            <a:r>
              <a:rPr lang="en-US" sz="1200" dirty="0" err="1">
                <a:latin typeface="Courier"/>
                <a:cs typeface="Courier"/>
              </a:rPr>
              <a:t>docId</a:t>
            </a:r>
            <a:r>
              <a:rPr lang="en-US" sz="1200" dirty="0">
                <a:latin typeface="Courier"/>
                <a:cs typeface="Courier"/>
              </a:rPr>
              <a:t> + " -H 'Content-Type: application/</a:t>
            </a:r>
            <a:r>
              <a:rPr lang="en-US" sz="1200" dirty="0" err="1">
                <a:latin typeface="Courier"/>
                <a:cs typeface="Courier"/>
              </a:rPr>
              <a:t>json</a:t>
            </a:r>
            <a:r>
              <a:rPr lang="en-US" sz="1200" dirty="0">
                <a:latin typeface="Courier"/>
                <a:cs typeface="Courier"/>
              </a:rPr>
              <a:t>' -d " + "'" + </a:t>
            </a:r>
            <a:r>
              <a:rPr lang="en-US" sz="1200" dirty="0" err="1" smtClean="0">
                <a:latin typeface="Courier"/>
                <a:cs typeface="Courier"/>
              </a:rPr>
              <a:t>json.dumps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reccomendationDocument</a:t>
            </a:r>
            <a:r>
              <a:rPr lang="en-US" sz="1200" dirty="0">
                <a:latin typeface="Courier"/>
                <a:cs typeface="Courier"/>
              </a:rPr>
              <a:t>) + "'"</a:t>
            </a:r>
            <a:endParaRPr lang="en-US" sz="12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28747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- Search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550A-5086-3F41-8D7C-C67D8FAB4D69}" type="datetime1">
              <a:rPr lang="en-US" smtClean="0"/>
              <a:t>4/15/13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3200" y="1409701"/>
            <a:ext cx="4008843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07008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badi MT Condensed Extra Bold"/>
                <a:cs typeface="Abadi MT Condensed Extra Bold"/>
              </a:rPr>
              <a:t>Elastic Search Queries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each resort and for each date:</a:t>
            </a:r>
          </a:p>
          <a:p>
            <a:pPr marL="388620" indent="-342900">
              <a:buFont typeface="+mj-lt"/>
              <a:buAutoNum type="arabicPeriod"/>
            </a:pPr>
            <a:r>
              <a:rPr lang="en-US" sz="1400" dirty="0" smtClean="0"/>
              <a:t>Read weather data from MySQL DB for relevant resort and date</a:t>
            </a:r>
          </a:p>
          <a:p>
            <a:pPr marL="388620" indent="-342900">
              <a:buFont typeface="+mj-lt"/>
              <a:buAutoNum type="arabicPeriod"/>
            </a:pPr>
            <a:r>
              <a:rPr lang="en-US" sz="1400" dirty="0" smtClean="0"/>
              <a:t>Create recommendation document</a:t>
            </a:r>
          </a:p>
          <a:p>
            <a:pPr marL="388620" indent="-342900">
              <a:buFont typeface="+mj-lt"/>
              <a:buAutoNum type="arabicPeriod"/>
            </a:pPr>
            <a:r>
              <a:rPr lang="en-US" sz="1400" dirty="0" smtClean="0"/>
              <a:t>Calculate each rating (bluebird, powder, freezing level) and store in document</a:t>
            </a:r>
          </a:p>
          <a:p>
            <a:pPr marL="388620" indent="-342900">
              <a:buFont typeface="+mj-lt"/>
              <a:buAutoNum type="arabicPeriod"/>
            </a:pPr>
            <a:r>
              <a:rPr lang="en-US" sz="1400" dirty="0" smtClean="0"/>
              <a:t>Add/Update the document to </a:t>
            </a:r>
            <a:r>
              <a:rPr lang="en-US" sz="1400" dirty="0" err="1" smtClean="0"/>
              <a:t>CouchDB</a:t>
            </a:r>
            <a:r>
              <a:rPr lang="en-US" sz="1400" dirty="0" smtClean="0"/>
              <a:t>: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200" dirty="0" smtClean="0">
                <a:latin typeface="Courier"/>
                <a:cs typeface="Courier"/>
              </a:rPr>
              <a:t>curl </a:t>
            </a:r>
            <a:r>
              <a:rPr lang="en-US" sz="1200" dirty="0">
                <a:latin typeface="Courier"/>
                <a:cs typeface="Courier"/>
              </a:rPr>
              <a:t>-X PUT " + COUCH_DB_URL + "/" + </a:t>
            </a:r>
            <a:r>
              <a:rPr lang="en-US" sz="1200" dirty="0" err="1">
                <a:latin typeface="Courier"/>
                <a:cs typeface="Courier"/>
              </a:rPr>
              <a:t>docId</a:t>
            </a:r>
            <a:r>
              <a:rPr lang="en-US" sz="1200" dirty="0">
                <a:latin typeface="Courier"/>
                <a:cs typeface="Courier"/>
              </a:rPr>
              <a:t> + " -H 'Content-Type: application/</a:t>
            </a:r>
            <a:r>
              <a:rPr lang="en-US" sz="1200" dirty="0" err="1">
                <a:latin typeface="Courier"/>
                <a:cs typeface="Courier"/>
              </a:rPr>
              <a:t>json</a:t>
            </a:r>
            <a:r>
              <a:rPr lang="en-US" sz="1200" dirty="0">
                <a:latin typeface="Courier"/>
                <a:cs typeface="Courier"/>
              </a:rPr>
              <a:t>' -d " + "'" + </a:t>
            </a:r>
            <a:r>
              <a:rPr lang="en-US" sz="1200" dirty="0" err="1" smtClean="0">
                <a:latin typeface="Courier"/>
                <a:cs typeface="Courier"/>
              </a:rPr>
              <a:t>json.dumps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reccomendationDocument</a:t>
            </a:r>
            <a:r>
              <a:rPr lang="en-US" sz="1200" dirty="0">
                <a:latin typeface="Courier"/>
                <a:cs typeface="Courier"/>
              </a:rPr>
              <a:t>) + "'"</a:t>
            </a:r>
            <a:endParaRPr lang="en-US" sz="1200" dirty="0" smtClean="0">
              <a:latin typeface="Courier"/>
              <a:cs typeface="Courier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-71" b="-240"/>
          <a:stretch/>
        </p:blipFill>
        <p:spPr>
          <a:xfrm>
            <a:off x="4766434" y="1409701"/>
            <a:ext cx="4179308" cy="4470399"/>
          </a:xfrm>
        </p:spPr>
      </p:pic>
    </p:spTree>
    <p:extLst>
      <p:ext uri="{BB962C8B-B14F-4D97-AF65-F5344CB8AC3E}">
        <p14:creationId xmlns:p14="http://schemas.microsoft.com/office/powerpoint/2010/main" val="1824925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550A-5086-3F41-8D7C-C67D8FAB4D69}" type="datetime1">
              <a:rPr lang="en-US" smtClean="0"/>
              <a:t>4/15/13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21071" y="1339849"/>
            <a:ext cx="4154129" cy="4187026"/>
          </a:xfrm>
        </p:spPr>
        <p:txBody>
          <a:bodyPr/>
          <a:lstStyle/>
          <a:p>
            <a:r>
              <a:rPr lang="en-US" sz="2400" dirty="0" smtClean="0">
                <a:latin typeface="Abadi MT Condensed Extra Bold"/>
                <a:cs typeface="Abadi MT Condensed Extra Bold"/>
              </a:rPr>
              <a:t>Output Score of 1 - 5</a:t>
            </a:r>
            <a:br>
              <a:rPr lang="en-US" sz="2400" dirty="0" smtClean="0">
                <a:latin typeface="Abadi MT Condensed Extra Bold"/>
                <a:cs typeface="Abadi MT Condensed Extra Bold"/>
              </a:rPr>
            </a:br>
            <a:r>
              <a:rPr lang="en-US" dirty="0" smtClean="0"/>
              <a:t>Common to most rating system.  Easy to understand and grasp</a:t>
            </a:r>
          </a:p>
          <a:p>
            <a:r>
              <a:rPr lang="en-US" sz="2400" dirty="0" smtClean="0">
                <a:latin typeface="Abadi MT Condensed Extra Bold"/>
                <a:cs typeface="Abadi MT Condensed Extra Bold"/>
              </a:rPr>
              <a:t>Linear Models</a:t>
            </a:r>
            <a:r>
              <a:rPr lang="en-US" sz="2400" dirty="0">
                <a:latin typeface="Abadi MT Condensed Extra Bold"/>
                <a:cs typeface="Abadi MT Condensed Extra Bold"/>
              </a:rPr>
              <a:t/>
            </a:r>
            <a:br>
              <a:rPr lang="en-US" sz="2400" dirty="0">
                <a:latin typeface="Abadi MT Condensed Extra Bold"/>
                <a:cs typeface="Abadi MT Condensed Extra Bold"/>
              </a:rPr>
            </a:br>
            <a:r>
              <a:rPr lang="en-US" dirty="0" smtClean="0"/>
              <a:t>Simple doesn’t mean bad</a:t>
            </a:r>
          </a:p>
          <a:p>
            <a:r>
              <a:rPr lang="en-US" sz="2400" dirty="0" smtClean="0">
                <a:latin typeface="Abadi MT Condensed Extra Bold"/>
                <a:cs typeface="Abadi MT Condensed Extra Bold"/>
              </a:rPr>
              <a:t>Multiple Ratings</a:t>
            </a:r>
            <a:br>
              <a:rPr lang="en-US" sz="2400" dirty="0" smtClean="0">
                <a:latin typeface="Abadi MT Condensed Extra Bold"/>
                <a:cs typeface="Abadi MT Condensed Extra Bold"/>
              </a:rPr>
            </a:br>
            <a:r>
              <a:rPr lang="en-US" dirty="0" smtClean="0"/>
              <a:t>Provide the full story on the mountain</a:t>
            </a:r>
          </a:p>
          <a:p>
            <a:pPr marL="331470" indent="-285750">
              <a:buFont typeface="Arial"/>
              <a:buChar char="•"/>
            </a:pPr>
            <a:r>
              <a:rPr lang="en-US" dirty="0" smtClean="0"/>
              <a:t>Powder</a:t>
            </a:r>
          </a:p>
          <a:p>
            <a:pPr marL="331470" indent="-285750">
              <a:buFont typeface="Arial"/>
              <a:buChar char="•"/>
            </a:pPr>
            <a:r>
              <a:rPr lang="en-US" dirty="0" smtClean="0"/>
              <a:t>Bluebird</a:t>
            </a:r>
          </a:p>
          <a:p>
            <a:pPr marL="331470" indent="-285750">
              <a:buFont typeface="Arial"/>
              <a:buChar char="•"/>
            </a:pPr>
            <a:r>
              <a:rPr lang="en-US" dirty="0" smtClean="0"/>
              <a:t>Freezing Level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926" y="2095500"/>
            <a:ext cx="3626374" cy="2362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4971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-1267" b="-745"/>
          <a:stretch/>
        </p:blipFill>
        <p:spPr>
          <a:xfrm>
            <a:off x="5638800" y="3479800"/>
            <a:ext cx="2862055" cy="1892300"/>
          </a:xfrm>
          <a:ln>
            <a:solidFill>
              <a:schemeClr val="tx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550A-5086-3F41-8D7C-C67D8FAB4D69}" type="datetime1">
              <a:rPr lang="en-US" smtClean="0"/>
              <a:t>4/15/13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 descr="sun-m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0" y="5439410"/>
            <a:ext cx="732790" cy="732790"/>
          </a:xfrm>
          <a:prstGeom prst="rect">
            <a:avLst/>
          </a:prstGeom>
        </p:spPr>
      </p:pic>
      <p:pic>
        <p:nvPicPr>
          <p:cNvPr id="8" name="Picture 7" descr="snowflake-m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95" y="1555511"/>
            <a:ext cx="671209" cy="5973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7805" y="5638431"/>
            <a:ext cx="749300" cy="469900"/>
          </a:xfrm>
          <a:prstGeom prst="rect">
            <a:avLst/>
          </a:prstGeom>
        </p:spPr>
      </p:pic>
      <p:sp>
        <p:nvSpPr>
          <p:cNvPr id="10" name="Content Placeholder 9"/>
          <p:cNvSpPr txBox="1">
            <a:spLocks/>
          </p:cNvSpPr>
          <p:nvPr/>
        </p:nvSpPr>
        <p:spPr>
          <a:xfrm>
            <a:off x="1274507" y="1375205"/>
            <a:ext cx="4364293" cy="4187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07008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badi MT Condensed Extra Bold"/>
                <a:cs typeface="Abadi MT Condensed Extra Bold"/>
              </a:rPr>
              <a:t>Powder</a:t>
            </a:r>
          </a:p>
          <a:p>
            <a:r>
              <a:rPr lang="en-US" dirty="0" smtClean="0"/>
              <a:t>The important one!</a:t>
            </a:r>
          </a:p>
          <a:p>
            <a:r>
              <a:rPr lang="en-US" dirty="0" smtClean="0"/>
              <a:t>Convert projected inches of snow to rating 1-5 on linear scale </a:t>
            </a:r>
            <a:r>
              <a:rPr lang="en-US" sz="1500" dirty="0" smtClean="0"/>
              <a:t>(</a:t>
            </a:r>
            <a:r>
              <a:rPr lang="en-US" sz="1500" dirty="0" err="1" smtClean="0"/>
              <a:t>eg</a:t>
            </a:r>
            <a:r>
              <a:rPr lang="en-US" sz="1500" dirty="0" smtClean="0"/>
              <a:t> 6.25” snow = 3.5)</a:t>
            </a:r>
          </a:p>
          <a:p>
            <a:r>
              <a:rPr lang="en-US" dirty="0" smtClean="0"/>
              <a:t>Consider three factors each scored independently:</a:t>
            </a:r>
          </a:p>
          <a:p>
            <a:pPr marL="331470" indent="-285750">
              <a:buFont typeface="Arial"/>
              <a:buChar char="•"/>
            </a:pPr>
            <a:r>
              <a:rPr lang="en-US" dirty="0" smtClean="0"/>
              <a:t>Fresh snow from the past 24 </a:t>
            </a:r>
            <a:r>
              <a:rPr lang="en-US" dirty="0" err="1" smtClean="0"/>
              <a:t>hrs</a:t>
            </a:r>
            <a:endParaRPr lang="en-US" dirty="0" smtClean="0"/>
          </a:p>
          <a:p>
            <a:pPr marL="331470" indent="-285750">
              <a:buFont typeface="Arial"/>
              <a:buChar char="•"/>
            </a:pPr>
            <a:r>
              <a:rPr lang="en-US" dirty="0" smtClean="0"/>
              <a:t>Recent snow from the past 72 </a:t>
            </a:r>
            <a:r>
              <a:rPr lang="en-US" dirty="0" err="1" smtClean="0"/>
              <a:t>hrs</a:t>
            </a:r>
            <a:endParaRPr lang="en-US" dirty="0" smtClean="0"/>
          </a:p>
          <a:p>
            <a:pPr marL="331470" indent="-285750">
              <a:buFont typeface="Arial"/>
              <a:buChar char="•"/>
            </a:pPr>
            <a:r>
              <a:rPr lang="en-US" dirty="0" smtClean="0"/>
              <a:t>New snow projected during the day</a:t>
            </a:r>
          </a:p>
          <a:p>
            <a:r>
              <a:rPr lang="en-US" dirty="0" smtClean="0"/>
              <a:t>Experiment, adjust, and field test (ski) these models to create weighting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965072"/>
              </p:ext>
            </p:extLst>
          </p:nvPr>
        </p:nvGraphicFramePr>
        <p:xfrm>
          <a:off x="5806440" y="1397000"/>
          <a:ext cx="2476500" cy="18287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8250"/>
                <a:gridCol w="1238250"/>
              </a:tblGrid>
              <a:tr h="2180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Snow</a:t>
                      </a:r>
                      <a:r>
                        <a:rPr lang="en-US" sz="1400" baseline="0" dirty="0" smtClean="0"/>
                        <a:t> (in)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Rating</a:t>
                      </a:r>
                      <a:endParaRPr lang="en-US" sz="1400" dirty="0"/>
                    </a:p>
                  </a:txBody>
                  <a:tcPr/>
                </a:tc>
              </a:tr>
              <a:tr h="2180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0-2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2180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2-5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2180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5 - 7.5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2180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7.5 - 10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2180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10+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640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550A-5086-3F41-8D7C-C67D8FAB4D69}" type="datetime1">
              <a:rPr lang="en-US" smtClean="0"/>
              <a:t>4/15/13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 descr="sun-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375205"/>
            <a:ext cx="732790" cy="732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3492131"/>
            <a:ext cx="749300" cy="469900"/>
          </a:xfrm>
          <a:prstGeom prst="rect">
            <a:avLst/>
          </a:prstGeom>
        </p:spPr>
      </p:pic>
      <p:sp>
        <p:nvSpPr>
          <p:cNvPr id="10" name="Content Placeholder 9"/>
          <p:cNvSpPr txBox="1">
            <a:spLocks/>
          </p:cNvSpPr>
          <p:nvPr/>
        </p:nvSpPr>
        <p:spPr>
          <a:xfrm>
            <a:off x="1274507" y="1375205"/>
            <a:ext cx="6281993" cy="4733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07008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badi MT Condensed Extra Bold"/>
                <a:cs typeface="Abadi MT Condensed Extra Bold"/>
              </a:rPr>
              <a:t>Bluebird</a:t>
            </a:r>
          </a:p>
          <a:p>
            <a:r>
              <a:rPr lang="en-US" dirty="0" smtClean="0"/>
              <a:t>“How nice of a day will it be” or </a:t>
            </a:r>
            <a:br>
              <a:rPr lang="en-US" dirty="0" smtClean="0"/>
            </a:br>
            <a:r>
              <a:rPr lang="en-US" dirty="0" smtClean="0"/>
              <a:t>“Should I bring the camera?”</a:t>
            </a:r>
          </a:p>
          <a:p>
            <a:r>
              <a:rPr lang="en-US" dirty="0" smtClean="0"/>
              <a:t>Keywords on weather summary data </a:t>
            </a:r>
            <a:br>
              <a:rPr lang="en-US" dirty="0" smtClean="0"/>
            </a:br>
            <a:r>
              <a:rPr lang="en-US" dirty="0" smtClean="0"/>
              <a:t>points to determine rating</a:t>
            </a:r>
          </a:p>
          <a:p>
            <a:endParaRPr lang="en-US" dirty="0"/>
          </a:p>
          <a:p>
            <a:r>
              <a:rPr lang="en-US" sz="2400" dirty="0" smtClean="0">
                <a:latin typeface="Abadi MT Condensed Extra Bold"/>
                <a:cs typeface="Abadi MT Condensed Extra Bold"/>
              </a:rPr>
              <a:t>Freezing Level</a:t>
            </a:r>
            <a:endParaRPr lang="en-US" sz="2400" dirty="0">
              <a:latin typeface="Abadi MT Condensed Extra Bold"/>
              <a:cs typeface="Abadi MT Condensed Extra Bold"/>
            </a:endParaRPr>
          </a:p>
          <a:p>
            <a:r>
              <a:rPr lang="en-US" dirty="0" smtClean="0"/>
              <a:t>“Is it going to rain?”</a:t>
            </a:r>
          </a:p>
          <a:p>
            <a:r>
              <a:rPr lang="en-US" dirty="0" smtClean="0"/>
              <a:t>Helps determine snow quality</a:t>
            </a:r>
          </a:p>
          <a:p>
            <a:r>
              <a:rPr lang="en-US" dirty="0" smtClean="0"/>
              <a:t>Rating scale:</a:t>
            </a:r>
          </a:p>
          <a:p>
            <a:pPr marL="331470" indent="-285750">
              <a:buFont typeface="Arial"/>
              <a:buChar char="•"/>
            </a:pPr>
            <a:r>
              <a:rPr lang="en-US" b="1" dirty="0" smtClean="0"/>
              <a:t>5</a:t>
            </a:r>
            <a:r>
              <a:rPr lang="en-US" dirty="0" smtClean="0"/>
              <a:t>: Freezing level below mountain bottom</a:t>
            </a:r>
          </a:p>
          <a:p>
            <a:pPr marL="331470" indent="-285750">
              <a:buFont typeface="Arial"/>
              <a:buChar char="•"/>
            </a:pPr>
            <a:r>
              <a:rPr lang="en-US" b="1" dirty="0" smtClean="0"/>
              <a:t>1</a:t>
            </a:r>
            <a:r>
              <a:rPr lang="en-US" dirty="0" smtClean="0"/>
              <a:t>: Freezing level above mountain peak</a:t>
            </a:r>
          </a:p>
          <a:p>
            <a:pPr marL="331470" indent="-285750">
              <a:buFont typeface="Arial"/>
              <a:buChar char="•"/>
            </a:pPr>
            <a:r>
              <a:rPr lang="en-US" b="1" dirty="0" smtClean="0"/>
              <a:t>1.25 – 4.75</a:t>
            </a:r>
            <a:r>
              <a:rPr lang="en-US" dirty="0" smtClean="0"/>
              <a:t>: Percentage of mountain (linearly) above the freezing level</a:t>
            </a:r>
            <a:endParaRPr lang="en-US" dirty="0"/>
          </a:p>
          <a:p>
            <a:endParaRPr lang="en-US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05113"/>
              </p:ext>
            </p:extLst>
          </p:nvPr>
        </p:nvGraphicFramePr>
        <p:xfrm>
          <a:off x="5676900" y="1467710"/>
          <a:ext cx="3276600" cy="26822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0460"/>
                <a:gridCol w="866140"/>
              </a:tblGrid>
              <a:tr h="2180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Weather Summary (examples)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Rating</a:t>
                      </a:r>
                      <a:endParaRPr lang="en-US" sz="1400" dirty="0"/>
                    </a:p>
                  </a:txBody>
                  <a:tcPr anchor="ctr"/>
                </a:tc>
              </a:tr>
              <a:tr h="2180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"Sunny", "Clear"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</a:tr>
              <a:tr h="2180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"Mostly </a:t>
                      </a:r>
                      <a:r>
                        <a:rPr lang="en-US" sz="1400" dirty="0" err="1" smtClean="0"/>
                        <a:t>Sunny","Mostly</a:t>
                      </a:r>
                      <a:r>
                        <a:rPr lang="en-US" sz="1400" dirty="0" smtClean="0"/>
                        <a:t> Clear", "some clouds"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</a:tr>
              <a:tr h="2180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"Partly </a:t>
                      </a:r>
                      <a:r>
                        <a:rPr lang="en-US" sz="1400" dirty="0" err="1" smtClean="0"/>
                        <a:t>Cloudy","Partly</a:t>
                      </a:r>
                      <a:r>
                        <a:rPr lang="en-US" sz="1400" dirty="0" smtClean="0"/>
                        <a:t> Sunny"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</a:tr>
              <a:tr h="2180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"Mostly Cloudy", "Increasing Clouds", "light snow"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2180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(everythin</a:t>
                      </a:r>
                      <a:r>
                        <a:rPr lang="en-US" sz="1400" baseline="0" dirty="0" smtClean="0"/>
                        <a:t>g else)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762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So after (nearly) a full season of weather forecasts, what do we know?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1FD1-56AB-354C-B2BA-925E1A789240}" type="datetime1">
              <a:rPr lang="en-US" smtClean="0"/>
              <a:t>4/12/13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3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Introduction / Objective</a:t>
            </a:r>
          </a:p>
          <a:p>
            <a:r>
              <a:rPr lang="en-US" dirty="0" err="1" smtClean="0"/>
              <a:t>WhereShouldISki</a:t>
            </a:r>
            <a:r>
              <a:rPr lang="en-US" dirty="0" smtClean="0"/>
              <a:t> by the numbers</a:t>
            </a:r>
          </a:p>
          <a:p>
            <a:r>
              <a:rPr lang="en-US" dirty="0" smtClean="0"/>
              <a:t>Technology Selection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/>
              <a:t>Live Demo</a:t>
            </a:r>
          </a:p>
          <a:p>
            <a:r>
              <a:rPr lang="en-US" dirty="0" smtClean="0"/>
              <a:t>Summary Statistics</a:t>
            </a:r>
          </a:p>
          <a:p>
            <a:r>
              <a:rPr lang="en-US" dirty="0" smtClean="0"/>
              <a:t>Future Steps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B19D-0ECE-3A4C-83D1-CFBD486E0ABE}" type="datetime1">
              <a:rPr lang="en-US" smtClean="0"/>
              <a:t>4/12/13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04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So after (nearly) a full season of weather forecasts, what do we know?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1F6F-910F-7841-92D4-7152774802ED}" type="datetime1">
              <a:rPr lang="en-US" smtClean="0"/>
              <a:t>4/12/13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52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5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/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1071" y="1339848"/>
            <a:ext cx="7765871" cy="443775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Abadi MT Condensed Extra Bold"/>
                <a:cs typeface="Abadi MT Condensed Extra Bold"/>
              </a:rPr>
              <a:t>Problem statement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How can I use multiple weather data sources to help decide when and where to go ski?</a:t>
            </a:r>
            <a:br>
              <a:rPr lang="en-US" dirty="0" smtClean="0"/>
            </a:br>
            <a:endParaRPr lang="en-US" dirty="0"/>
          </a:p>
          <a:p>
            <a:r>
              <a:rPr lang="en-US" sz="2400" dirty="0" smtClean="0">
                <a:latin typeface="Abadi MT Condensed Extra Bold"/>
                <a:cs typeface="Abadi MT Condensed Extra Bold"/>
              </a:rPr>
              <a:t>Algorithm Creation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Desired more than just “inches of new snow”</a:t>
            </a:r>
          </a:p>
          <a:p>
            <a:endParaRPr lang="en-US" dirty="0" smtClean="0"/>
          </a:p>
          <a:p>
            <a:r>
              <a:rPr lang="en-US" sz="2400" dirty="0" smtClean="0">
                <a:latin typeface="Abadi MT Condensed Extra Bold"/>
                <a:cs typeface="Abadi MT Condensed Extra Bold"/>
              </a:rPr>
              <a:t>Multiple </a:t>
            </a:r>
            <a:r>
              <a:rPr lang="en-US" sz="2400" dirty="0">
                <a:latin typeface="Abadi MT Condensed Extra Bold"/>
                <a:cs typeface="Abadi MT Condensed Extra Bold"/>
              </a:rPr>
              <a:t>Ratings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if there is no new snow, will it be a nice day out? How is the snow quality?</a:t>
            </a:r>
          </a:p>
          <a:p>
            <a:endParaRPr lang="en-US" dirty="0" smtClean="0"/>
          </a:p>
          <a:p>
            <a:r>
              <a:rPr lang="en-US" sz="2400" dirty="0" smtClean="0">
                <a:latin typeface="Abadi MT Condensed Extra Bold"/>
                <a:cs typeface="Abadi MT Condensed Extra Bold"/>
              </a:rPr>
              <a:t>Faceted Search Framework</a:t>
            </a:r>
            <a:r>
              <a:rPr lang="en-US" sz="2400" dirty="0">
                <a:latin typeface="Abadi MT Condensed Extra Bold"/>
                <a:cs typeface="Abadi MT Condensed Extra Bold"/>
              </a:rPr>
              <a:t/>
            </a:r>
            <a:br>
              <a:rPr lang="en-US" sz="2400" dirty="0">
                <a:latin typeface="Abadi MT Condensed Extra Bold"/>
                <a:cs typeface="Abadi MT Condensed Extra Bold"/>
              </a:rPr>
            </a:br>
            <a:r>
              <a:rPr lang="en-US" dirty="0" smtClean="0"/>
              <a:t>Tell me what it’s like in the areas near me for all days in one 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B88-AD7B-5E40-B8F3-3C080FF4A105}" type="datetime1">
              <a:rPr lang="en-US" smtClean="0"/>
              <a:t>4/12/13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0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-240" r="-664" b="2890"/>
          <a:stretch/>
        </p:blipFill>
        <p:spPr>
          <a:xfrm>
            <a:off x="944797" y="1564448"/>
            <a:ext cx="7203959" cy="3516128"/>
          </a:xfrm>
          <a:ln>
            <a:solidFill>
              <a:schemeClr val="tx1"/>
            </a:solidFill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1234-E132-9D4C-AFD2-4FD43CB0CE23}" type="datetime1">
              <a:rPr lang="en-US" smtClean="0"/>
              <a:t>4/12/13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54246" y="5129259"/>
            <a:ext cx="3965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Arial"/>
                <a:cs typeface="Arial"/>
              </a:rPr>
              <a:t>http://</a:t>
            </a:r>
            <a:r>
              <a:rPr lang="en-US" sz="1600" i="1" dirty="0" err="1" smtClean="0">
                <a:latin typeface="Arial"/>
                <a:cs typeface="Arial"/>
              </a:rPr>
              <a:t>whereshouldiski.com</a:t>
            </a:r>
            <a:endParaRPr lang="en-US" sz="160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02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the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1751-C2D0-2044-A03B-CA6B3E742A77}" type="datetime1">
              <a:rPr lang="en-US" smtClean="0"/>
              <a:t>4/12/13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Selection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1751-C2D0-2044-A03B-CA6B3E742A77}" type="datetime1">
              <a:rPr lang="en-US" smtClean="0"/>
              <a:t>4/15/13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21072" y="1473200"/>
            <a:ext cx="7087828" cy="10287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27300"/>
            <a:ext cx="1320800" cy="69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300" y="1576500"/>
            <a:ext cx="1717488" cy="419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188" y="2046400"/>
            <a:ext cx="1803400" cy="4200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900" y="1713950"/>
            <a:ext cx="1765300" cy="563299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621072" y="3810000"/>
            <a:ext cx="7087828" cy="10287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1300" y="4003092"/>
            <a:ext cx="1663700" cy="5588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8212" y="4017615"/>
            <a:ext cx="993588" cy="5443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6524" y="3947293"/>
            <a:ext cx="982276" cy="717098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621072" y="4978400"/>
            <a:ext cx="7087828" cy="10287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9050" y="5098742"/>
            <a:ext cx="1943100" cy="7051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83125" y="5103157"/>
            <a:ext cx="1631950" cy="73072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21072" y="2616200"/>
            <a:ext cx="7087828" cy="10287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Calculated Data</a:t>
            </a:r>
            <a:br>
              <a:rPr lang="en-US" dirty="0" smtClean="0"/>
            </a:br>
            <a:r>
              <a:rPr lang="en-US" dirty="0" smtClean="0"/>
              <a:t>(Ratings)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3220" y="2730500"/>
            <a:ext cx="906780" cy="8001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59965" y="2730500"/>
            <a:ext cx="3157669" cy="8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0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Current State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005-7912-9248-B779-19E0477330EE}" type="datetime1">
              <a:rPr lang="en-US" smtClean="0"/>
              <a:t>4/12/13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730828" y="2486988"/>
            <a:ext cx="7086600" cy="3361412"/>
          </a:xfrm>
          <a:prstGeom prst="roundRect">
            <a:avLst>
              <a:gd name="adj" fmla="val 126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 smtClean="0"/>
              <a:t>m1.medium</a:t>
            </a:r>
            <a:endParaRPr lang="en-US" sz="1400" dirty="0"/>
          </a:p>
        </p:txBody>
      </p:sp>
      <p:sp>
        <p:nvSpPr>
          <p:cNvPr id="7" name="Can 6"/>
          <p:cNvSpPr/>
          <p:nvPr/>
        </p:nvSpPr>
        <p:spPr>
          <a:xfrm>
            <a:off x="3136442" y="4426230"/>
            <a:ext cx="1099459" cy="9906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Raw Data Store</a:t>
            </a:r>
            <a:br>
              <a:rPr lang="en-US" sz="1400" dirty="0" smtClean="0"/>
            </a:br>
            <a:r>
              <a:rPr lang="en-US" sz="1000" dirty="0" smtClean="0"/>
              <a:t>(MySQL)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2291443" y="2753688"/>
            <a:ext cx="1317172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Collector</a:t>
            </a:r>
            <a:br>
              <a:rPr lang="en-US" sz="1400" dirty="0" smtClean="0"/>
            </a:br>
            <a:r>
              <a:rPr lang="en-US" sz="1000" dirty="0" smtClean="0"/>
              <a:t>(Python Scripts, </a:t>
            </a:r>
            <a:r>
              <a:rPr lang="en-US" sz="1000" dirty="0" err="1" smtClean="0"/>
              <a:t>Cron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9" name="Rounded Rectangle 8"/>
          <p:cNvSpPr/>
          <p:nvPr/>
        </p:nvSpPr>
        <p:spPr>
          <a:xfrm>
            <a:off x="332015" y="2220288"/>
            <a:ext cx="11430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Source Data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2015" y="2933302"/>
            <a:ext cx="11430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Source Data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32015" y="3629988"/>
            <a:ext cx="11430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Source Data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18215" y="2764574"/>
            <a:ext cx="1347107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Parser</a:t>
            </a:r>
            <a:br>
              <a:rPr lang="en-US" sz="1400" dirty="0" smtClean="0"/>
            </a:br>
            <a:r>
              <a:rPr lang="en-US" sz="1000" dirty="0" smtClean="0"/>
              <a:t>(Python Scripts, </a:t>
            </a:r>
            <a:r>
              <a:rPr lang="en-US" sz="1000" dirty="0" err="1" smtClean="0"/>
              <a:t>Cron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6379028" y="2764573"/>
            <a:ext cx="1371602" cy="9007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Site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 err="1" smtClean="0"/>
              <a:t>Joomla</a:t>
            </a:r>
            <a:r>
              <a:rPr lang="en-US" sz="1000" dirty="0" smtClean="0"/>
              <a:t> – LAMP, </a:t>
            </a:r>
            <a:r>
              <a:rPr lang="en-US" sz="1000" dirty="0" err="1" smtClean="0"/>
              <a:t>jQuery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4" name="Can 13"/>
          <p:cNvSpPr/>
          <p:nvPr/>
        </p:nvSpPr>
        <p:spPr>
          <a:xfrm>
            <a:off x="6365421" y="4416706"/>
            <a:ext cx="990600" cy="9906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Computed Data</a:t>
            </a:r>
            <a:br>
              <a:rPr lang="en-US" sz="1400" dirty="0" smtClean="0"/>
            </a:br>
            <a:r>
              <a:rPr lang="en-US" sz="1000" dirty="0" smtClean="0"/>
              <a:t>(</a:t>
            </a:r>
            <a:r>
              <a:rPr lang="en-US" sz="1000" dirty="0" err="1" smtClean="0"/>
              <a:t>CouchDB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5" name="Can 14"/>
          <p:cNvSpPr/>
          <p:nvPr/>
        </p:nvSpPr>
        <p:spPr>
          <a:xfrm>
            <a:off x="7494813" y="3356485"/>
            <a:ext cx="664029" cy="6477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Site DB</a:t>
            </a:r>
            <a:br>
              <a:rPr lang="en-US" sz="1000" dirty="0" smtClean="0"/>
            </a:br>
            <a:r>
              <a:rPr lang="en-US" sz="1000" dirty="0" smtClean="0"/>
              <a:t>(MySQL)</a:t>
            </a:r>
            <a:endParaRPr lang="en-US" sz="1000" dirty="0"/>
          </a:p>
        </p:txBody>
      </p:sp>
      <p:sp>
        <p:nvSpPr>
          <p:cNvPr id="16" name="Smiley Face 15"/>
          <p:cNvSpPr/>
          <p:nvPr/>
        </p:nvSpPr>
        <p:spPr>
          <a:xfrm>
            <a:off x="6721626" y="1771378"/>
            <a:ext cx="685800" cy="533400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9" idx="3"/>
          </p:cNvCxnSpPr>
          <p:nvPr/>
        </p:nvCxnSpPr>
        <p:spPr>
          <a:xfrm>
            <a:off x="1475015" y="2486988"/>
            <a:ext cx="816428" cy="44631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8" idx="1"/>
          </p:cNvCxnSpPr>
          <p:nvPr/>
        </p:nvCxnSpPr>
        <p:spPr>
          <a:xfrm flipV="1">
            <a:off x="1475015" y="3172788"/>
            <a:ext cx="816428" cy="2721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</p:cNvCxnSpPr>
          <p:nvPr/>
        </p:nvCxnSpPr>
        <p:spPr>
          <a:xfrm flipV="1">
            <a:off x="1475015" y="3346960"/>
            <a:ext cx="816428" cy="54972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</p:cNvCxnSpPr>
          <p:nvPr/>
        </p:nvCxnSpPr>
        <p:spPr>
          <a:xfrm>
            <a:off x="2950029" y="3591888"/>
            <a:ext cx="445104" cy="853109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98444" y="3591888"/>
            <a:ext cx="555023" cy="83434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47733" y="3591888"/>
            <a:ext cx="1231295" cy="96111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45828" y="4444997"/>
            <a:ext cx="1426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50 new documents per day, 1.5kb per document</a:t>
            </a:r>
          </a:p>
          <a:p>
            <a:endParaRPr lang="en-US" sz="1000" dirty="0"/>
          </a:p>
          <a:p>
            <a:r>
              <a:rPr lang="en-US" sz="1000" dirty="0" smtClean="0"/>
              <a:t>=75KB / day</a:t>
            </a:r>
          </a:p>
          <a:p>
            <a:r>
              <a:rPr lang="en-US" sz="1000" dirty="0" smtClean="0"/>
              <a:t>=13MB / half year</a:t>
            </a:r>
            <a:endParaRPr lang="en-US" sz="1000" dirty="0"/>
          </a:p>
        </p:txBody>
      </p:sp>
      <p:pic>
        <p:nvPicPr>
          <p:cNvPr id="24" name="Picture 4" descr="Analog Cloc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974" y="2587680"/>
            <a:ext cx="484415" cy="48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Analog Cloc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815" y="2555023"/>
            <a:ext cx="484415" cy="48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 flipH="1" flipV="1">
            <a:off x="6674301" y="3629988"/>
            <a:ext cx="9527" cy="77061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988628" y="3665366"/>
            <a:ext cx="0" cy="73523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6912428" y="3916170"/>
            <a:ext cx="642257" cy="3703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Elastic</a:t>
            </a:r>
          </a:p>
          <a:p>
            <a:pPr algn="ctr"/>
            <a:r>
              <a:rPr lang="en-US" sz="1000" dirty="0" smtClean="0"/>
              <a:t>Search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807028" y="4400600"/>
            <a:ext cx="1426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50*4 sources, 15 queries / day</a:t>
            </a:r>
          </a:p>
          <a:p>
            <a:r>
              <a:rPr lang="en-US" sz="1000" dirty="0" smtClean="0"/>
              <a:t>1.5kb / query</a:t>
            </a:r>
          </a:p>
          <a:p>
            <a:endParaRPr lang="en-US" sz="1000" dirty="0"/>
          </a:p>
          <a:p>
            <a:r>
              <a:rPr lang="en-US" sz="1000" dirty="0" smtClean="0"/>
              <a:t>=4500KB / day</a:t>
            </a:r>
          </a:p>
          <a:p>
            <a:r>
              <a:rPr lang="en-US" sz="1000" dirty="0" smtClean="0"/>
              <a:t>=~800MB / half  year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56954" y="1515700"/>
            <a:ext cx="1426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End Users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16" idx="4"/>
            <a:endCxn id="13" idx="0"/>
          </p:cNvCxnSpPr>
          <p:nvPr/>
        </p:nvCxnSpPr>
        <p:spPr>
          <a:xfrm>
            <a:off x="7064526" y="2304778"/>
            <a:ext cx="303" cy="45979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68913" y="1596892"/>
            <a:ext cx="1654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400 users per hour PEAK</a:t>
            </a:r>
          </a:p>
          <a:p>
            <a:r>
              <a:rPr lang="en-US" sz="1000" dirty="0" smtClean="0"/>
              <a:t>10 http requests per user</a:t>
            </a:r>
          </a:p>
          <a:p>
            <a:endParaRPr lang="en-US" sz="1000" dirty="0"/>
          </a:p>
          <a:p>
            <a:r>
              <a:rPr lang="en-US" sz="1000" b="1" dirty="0" smtClean="0"/>
              <a:t>=1.11 </a:t>
            </a:r>
            <a:r>
              <a:rPr lang="en-US" sz="1000" b="1" dirty="0" err="1" smtClean="0"/>
              <a:t>req</a:t>
            </a:r>
            <a:r>
              <a:rPr lang="en-US" sz="1000" b="1" dirty="0" smtClean="0"/>
              <a:t> / second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96574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Selection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1751-C2D0-2044-A03B-CA6B3E742A77}" type="datetime1">
              <a:rPr lang="en-US" smtClean="0"/>
              <a:t>4/15/13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21072" y="1549400"/>
            <a:ext cx="7087828" cy="10287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50" y="1669742"/>
            <a:ext cx="1943100" cy="7051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25" y="1674157"/>
            <a:ext cx="1631950" cy="730724"/>
          </a:xfrm>
          <a:prstGeom prst="rect">
            <a:avLst/>
          </a:prstGeom>
        </p:spPr>
      </p:pic>
      <p:sp>
        <p:nvSpPr>
          <p:cNvPr id="23" name="Content Placeholder 2"/>
          <p:cNvSpPr>
            <a:spLocks noGrp="1"/>
          </p:cNvSpPr>
          <p:nvPr>
            <p:ph sz="quarter" idx="13"/>
          </p:nvPr>
        </p:nvSpPr>
        <p:spPr>
          <a:xfrm>
            <a:off x="621071" y="2857500"/>
            <a:ext cx="7765871" cy="292010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badi MT Condensed Extra Bold"/>
                <a:cs typeface="Abadi MT Condensed Extra Bold"/>
              </a:rPr>
              <a:t>Amazon Elastic Cloud Compute (EC2)</a:t>
            </a:r>
            <a:br>
              <a:rPr lang="en-US" sz="2400" dirty="0" smtClean="0">
                <a:latin typeface="Abadi MT Condensed Extra Bold"/>
                <a:cs typeface="Abadi MT Condensed Extra Bold"/>
              </a:rPr>
            </a:br>
            <a:r>
              <a:rPr lang="en-US" dirty="0" smtClean="0"/>
              <a:t>Versatility and ease of new server creation.  Pay for what you use.</a:t>
            </a:r>
            <a:endParaRPr lang="en-US" dirty="0"/>
          </a:p>
          <a:p>
            <a:r>
              <a:rPr lang="en-US" sz="2400" dirty="0" smtClean="0">
                <a:latin typeface="Abadi MT Condensed Extra Bold"/>
                <a:cs typeface="Abadi MT Condensed Extra Bold"/>
              </a:rPr>
              <a:t>Ubuntu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Solid, reliable OS, numerous built-in tools, existing AMIs for easy use with EC2, built-in LAMP installer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7516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Selection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1751-C2D0-2044-A03B-CA6B3E742A77}" type="datetime1">
              <a:rPr lang="en-US" smtClean="0"/>
              <a:t>4/15/13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13"/>
          </p:nvPr>
        </p:nvSpPr>
        <p:spPr>
          <a:xfrm>
            <a:off x="621071" y="2705100"/>
            <a:ext cx="7765871" cy="3251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badi MT Condensed Extra Bold"/>
                <a:cs typeface="Abadi MT Condensed Extra Bold"/>
              </a:rPr>
              <a:t>Python</a:t>
            </a:r>
            <a:br>
              <a:rPr lang="en-US" sz="2400" dirty="0" smtClean="0">
                <a:latin typeface="Abadi MT Condensed Extra Bold"/>
                <a:cs typeface="Abadi MT Condensed Extra Bold"/>
              </a:rPr>
            </a:br>
            <a:r>
              <a:rPr lang="en-US" dirty="0" smtClean="0"/>
              <a:t>Excellent support for web service calls, numerous examples and documentation available – read from anywhere and write to anywhere</a:t>
            </a:r>
            <a:endParaRPr lang="en-US" dirty="0"/>
          </a:p>
          <a:p>
            <a:r>
              <a:rPr lang="en-US" sz="2400" dirty="0" smtClean="0">
                <a:latin typeface="Abadi MT Condensed Extra Bold"/>
                <a:cs typeface="Abadi MT Condensed Extra Bold"/>
              </a:rPr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Reliable, ease-of-use, supports “everything”, built-in support with Ubuntu OS</a:t>
            </a:r>
          </a:p>
          <a:p>
            <a:r>
              <a:rPr lang="en-US" sz="2400" dirty="0" err="1" smtClean="0">
                <a:latin typeface="Abadi MT Condensed Extra Bold"/>
                <a:cs typeface="Abadi MT Condensed Extra Bold"/>
              </a:rPr>
              <a:t>Cron</a:t>
            </a:r>
            <a:r>
              <a:rPr lang="en-US" sz="2400" dirty="0">
                <a:latin typeface="Abadi MT Condensed Extra Bold"/>
                <a:cs typeface="Abadi MT Condensed Extra Bold"/>
              </a:rPr>
              <a:t/>
            </a:r>
            <a:br>
              <a:rPr lang="en-US" sz="2400" dirty="0">
                <a:latin typeface="Abadi MT Condensed Extra Bold"/>
                <a:cs typeface="Abadi MT Condensed Extra Bold"/>
              </a:rPr>
            </a:br>
            <a:r>
              <a:rPr lang="en-US" dirty="0" smtClean="0"/>
              <a:t>Scheduling queries to weather sources and execute logic for ratings, built-in support with Ubuntu</a:t>
            </a:r>
            <a:endParaRPr lang="en-US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621072" y="1514791"/>
            <a:ext cx="7087828" cy="10287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707883"/>
            <a:ext cx="1663700" cy="5588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212" y="1722406"/>
            <a:ext cx="993588" cy="5443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524" y="1652084"/>
            <a:ext cx="982276" cy="71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28406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4339</TotalTime>
  <Words>455</Words>
  <Application>Microsoft Macintosh PowerPoint</Application>
  <PresentationFormat>On-screen Show (4:3)</PresentationFormat>
  <Paragraphs>210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Slipstream</vt:lpstr>
      <vt:lpstr>PowerPoint Presentation</vt:lpstr>
      <vt:lpstr>Agenda</vt:lpstr>
      <vt:lpstr>Introduction / Objective</vt:lpstr>
      <vt:lpstr>Demo</vt:lpstr>
      <vt:lpstr>By the Numbers</vt:lpstr>
      <vt:lpstr>Technology Selection</vt:lpstr>
      <vt:lpstr>Architecture – Current State</vt:lpstr>
      <vt:lpstr>Technology Selection</vt:lpstr>
      <vt:lpstr>Technology Selection</vt:lpstr>
      <vt:lpstr>Technology Selection</vt:lpstr>
      <vt:lpstr>Technology Selection</vt:lpstr>
      <vt:lpstr>Data Collection</vt:lpstr>
      <vt:lpstr>Data Collection – Snow-Forecast.com</vt:lpstr>
      <vt:lpstr>Data Collection - Storage</vt:lpstr>
      <vt:lpstr>Data Collection - Search</vt:lpstr>
      <vt:lpstr>Algorithms</vt:lpstr>
      <vt:lpstr>Algorithms</vt:lpstr>
      <vt:lpstr>Algorithms</vt:lpstr>
      <vt:lpstr>Summary Statistics</vt:lpstr>
      <vt:lpstr>Future Steps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Fahsl</dc:creator>
  <cp:lastModifiedBy>Eric Fahsl</cp:lastModifiedBy>
  <cp:revision>20</cp:revision>
  <dcterms:created xsi:type="dcterms:W3CDTF">2013-04-13T00:23:01Z</dcterms:created>
  <dcterms:modified xsi:type="dcterms:W3CDTF">2013-04-16T00:53:41Z</dcterms:modified>
</cp:coreProperties>
</file>