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3" r:id="rId3"/>
    <p:sldId id="267" r:id="rId4"/>
    <p:sldId id="262" r:id="rId5"/>
    <p:sldId id="264" r:id="rId6"/>
    <p:sldId id="266" r:id="rId7"/>
    <p:sldId id="265" r:id="rId8"/>
    <p:sldId id="268" r:id="rId9"/>
    <p:sldId id="274" r:id="rId10"/>
    <p:sldId id="275" r:id="rId11"/>
    <p:sldId id="269" r:id="rId12"/>
    <p:sldId id="270" r:id="rId13"/>
    <p:sldId id="276" r:id="rId14"/>
    <p:sldId id="277" r:id="rId15"/>
    <p:sldId id="271" r:id="rId16"/>
    <p:sldId id="272" r:id="rId17"/>
    <p:sldId id="278" r:id="rId18"/>
    <p:sldId id="279" r:id="rId19"/>
    <p:sldId id="273" r:id="rId20"/>
    <p:sldId id="280" r:id="rId21"/>
    <p:sldId id="257" r:id="rId22"/>
    <p:sldId id="258" r:id="rId23"/>
    <p:sldId id="259" r:id="rId24"/>
    <p:sldId id="260" r:id="rId25"/>
    <p:sldId id="26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62318-497B-46C7-B9DD-A9DCA44A0AD8}" type="datetimeFigureOut">
              <a:rPr lang="fr-FR" smtClean="0"/>
              <a:t>19/07/2025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C97B-886C-4D4D-A01A-D86394BE30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9C97B-886C-4D4D-A01A-D86394BE306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66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9322"/>
            <a:ext cx="7772400" cy="1387012"/>
          </a:xfrm>
        </p:spPr>
        <p:txBody>
          <a:bodyPr>
            <a:normAutofit fontScale="90000"/>
          </a:bodyPr>
          <a:lstStyle/>
          <a:p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Etude Comparative des algorithmes de 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213" y="4952145"/>
            <a:ext cx="6400800" cy="1828799"/>
          </a:xfrm>
        </p:spPr>
        <p:txBody>
          <a:bodyPr>
            <a:noAutofit/>
          </a:bodyPr>
          <a:lstStyle/>
          <a:p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 PAR:</a:t>
            </a:r>
          </a:p>
          <a:p>
            <a:endParaRPr lang="fr-F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ALHASSANE SOUMAH</a:t>
            </a:r>
          </a:p>
          <a:p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</a:p>
          <a:p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 KPOMY</a:t>
            </a:r>
            <a:endParaRPr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2E4F44-BB1C-4DDB-9370-00676122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84" y="1602208"/>
            <a:ext cx="7636316" cy="32985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761A660-8ADD-9AE3-BF86-98D64E846315}"/>
              </a:ext>
            </a:extLst>
          </p:cNvPr>
          <p:cNvSpPr txBox="1"/>
          <p:nvPr/>
        </p:nvSpPr>
        <p:spPr>
          <a:xfrm>
            <a:off x="1" y="119857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K plus proches voisins (KNN)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Méthode basée sur la proximité : un nouvel exemple est classé selon les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exemples les plus proches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(ou régression) simple, basée sur la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les points.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85AD17-B4FB-F16F-AAE7-2815A57FAEF5}"/>
              </a:ext>
            </a:extLst>
          </p:cNvPr>
          <p:cNvSpPr txBox="1"/>
          <p:nvPr/>
        </p:nvSpPr>
        <p:spPr>
          <a:xfrm>
            <a:off x="0" y="1402540"/>
            <a:ext cx="9143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Naïve 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Classificateur probabiliste basé sur le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théorème de Bayes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supposant l’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indépendance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les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Très utilisé en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traitement du texte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(emails, sentiments, etc.) pour classifier rapidement.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416823-6F78-0094-F405-955F42440FC9}"/>
              </a:ext>
            </a:extLst>
          </p:cNvPr>
          <p:cNvSpPr txBox="1"/>
          <p:nvPr/>
        </p:nvSpPr>
        <p:spPr>
          <a:xfrm>
            <a:off x="1" y="2751317"/>
            <a:ext cx="91439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Réseaux de neurones (Neural Networks)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Modèles inspirés du cerveau humain, composés de couches de "neurones" interconnectés.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Apprendre des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complexes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utilisé dans les images, sons, textes, etc. (ex : reconnaissance faciale, traduction automatique).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EB3626-3D7D-E3EB-FAE1-30C91C655C47}"/>
              </a:ext>
            </a:extLst>
          </p:cNvPr>
          <p:cNvSpPr txBox="1"/>
          <p:nvPr/>
        </p:nvSpPr>
        <p:spPr>
          <a:xfrm>
            <a:off x="1" y="6466899"/>
            <a:ext cx="91440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21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A773C32-7A74-2FC2-8407-9C6B4A9E9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58792"/>
              </p:ext>
            </p:extLst>
          </p:nvPr>
        </p:nvGraphicFramePr>
        <p:xfrm>
          <a:off x="0" y="804231"/>
          <a:ext cx="9143998" cy="6053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9966">
                  <a:extLst>
                    <a:ext uri="{9D8B030D-6E8A-4147-A177-3AD203B41FA5}">
                      <a16:colId xmlns:a16="http://schemas.microsoft.com/office/drawing/2014/main" val="1759348392"/>
                    </a:ext>
                  </a:extLst>
                </a:gridCol>
                <a:gridCol w="1831008">
                  <a:extLst>
                    <a:ext uri="{9D8B030D-6E8A-4147-A177-3AD203B41FA5}">
                      <a16:colId xmlns:a16="http://schemas.microsoft.com/office/drawing/2014/main" val="2624240324"/>
                    </a:ext>
                  </a:extLst>
                </a:gridCol>
                <a:gridCol w="1831008">
                  <a:extLst>
                    <a:ext uri="{9D8B030D-6E8A-4147-A177-3AD203B41FA5}">
                      <a16:colId xmlns:a16="http://schemas.microsoft.com/office/drawing/2014/main" val="1111184762"/>
                    </a:ext>
                  </a:extLst>
                </a:gridCol>
                <a:gridCol w="1831008">
                  <a:extLst>
                    <a:ext uri="{9D8B030D-6E8A-4147-A177-3AD203B41FA5}">
                      <a16:colId xmlns:a16="http://schemas.microsoft.com/office/drawing/2014/main" val="2005011496"/>
                    </a:ext>
                  </a:extLst>
                </a:gridCol>
                <a:gridCol w="1831008">
                  <a:extLst>
                    <a:ext uri="{9D8B030D-6E8A-4147-A177-3AD203B41FA5}">
                      <a16:colId xmlns:a16="http://schemas.microsoft.com/office/drawing/2014/main" val="1001309703"/>
                    </a:ext>
                  </a:extLst>
                </a:gridCol>
              </a:tblGrid>
              <a:tr h="271916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Algorithme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 Type de tâche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 Avantages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Inconvénients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Cas d’usage courant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extLst>
                  <a:ext uri="{0D108BD9-81ED-4DB2-BD59-A6C34878D82A}">
                    <a16:rowId xmlns:a16="http://schemas.microsoft.com/office/drawing/2014/main" val="4013360618"/>
                  </a:ext>
                </a:extLst>
              </a:tr>
              <a:tr h="787134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dirty="0">
                          <a:effectLst/>
                        </a:rPr>
                        <a:t>Régression linéaire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Régression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Simple, interprétable, rapide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Ne gère pas les relations non linéaires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Prédiction de prix, tendances économiques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extLst>
                  <a:ext uri="{0D108BD9-81ED-4DB2-BD59-A6C34878D82A}">
                    <a16:rowId xmlns:a16="http://schemas.microsoft.com/office/drawing/2014/main" val="279883132"/>
                  </a:ext>
                </a:extLst>
              </a:tr>
              <a:tr h="787134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Régression logistique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Classification binaire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dirty="0">
                          <a:effectLst/>
                        </a:rPr>
                        <a:t>Probabilités, efficace pour classes équilibrées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Moins performant avec données non linéaires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Détection de fraude, diagnostic médical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extLst>
                  <a:ext uri="{0D108BD9-81ED-4DB2-BD59-A6C34878D82A}">
                    <a16:rowId xmlns:a16="http://schemas.microsoft.com/office/drawing/2014/main" val="3185754162"/>
                  </a:ext>
                </a:extLst>
              </a:tr>
              <a:tr h="529525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Arbre de décision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Classification/Régression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Facile à comprendre, non linéaire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Sensible au surapprentissage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Analyse de crédit, segmentation client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extLst>
                  <a:ext uri="{0D108BD9-81ED-4DB2-BD59-A6C34878D82A}">
                    <a16:rowId xmlns:a16="http://schemas.microsoft.com/office/drawing/2014/main" val="3206294968"/>
                  </a:ext>
                </a:extLst>
              </a:tr>
              <a:tr h="529525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Random Forest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Classification/Régression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Robuste, réduit le surapprentissage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Moins interprétable, plus lent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Prédiction de churn, scoring bancaire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extLst>
                  <a:ext uri="{0D108BD9-81ED-4DB2-BD59-A6C34878D82A}">
                    <a16:rowId xmlns:a16="http://schemas.microsoft.com/office/drawing/2014/main" val="112856502"/>
                  </a:ext>
                </a:extLst>
              </a:tr>
              <a:tr h="787134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SVM (Support Vector Machine)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Classification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dirty="0">
                          <a:effectLst/>
                        </a:rPr>
                        <a:t>Performant sur petits jeux de données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Complexe à paramétrer, lent sur grands ensembles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Reconnaissance faciale, classification texte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extLst>
                  <a:ext uri="{0D108BD9-81ED-4DB2-BD59-A6C34878D82A}">
                    <a16:rowId xmlns:a16="http://schemas.microsoft.com/office/drawing/2014/main" val="1753091411"/>
                  </a:ext>
                </a:extLst>
              </a:tr>
              <a:tr h="787134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K plus proches voisins (KNN)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Classification/Régression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Simple, sans entraînement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Lent en prédiction, sensible au bruit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Recommandation, reconnaissance de formes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extLst>
                  <a:ext uri="{0D108BD9-81ED-4DB2-BD59-A6C34878D82A}">
                    <a16:rowId xmlns:a16="http://schemas.microsoft.com/office/drawing/2014/main" val="2567278899"/>
                  </a:ext>
                </a:extLst>
              </a:tr>
              <a:tr h="787134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Naïve Bayes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Classification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Rapide, efficace avec peu de données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Hypothèse d’indépendance souvent irréaliste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Filtrage de spam, classification de documents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extLst>
                  <a:ext uri="{0D108BD9-81ED-4DB2-BD59-A6C34878D82A}">
                    <a16:rowId xmlns:a16="http://schemas.microsoft.com/office/drawing/2014/main" val="1804735472"/>
                  </a:ext>
                </a:extLst>
              </a:tr>
              <a:tr h="787134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Réseaux de neurones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Classification/Régression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Très puissant, gère complexité et non-linéarité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>
                          <a:effectLst/>
                        </a:rPr>
                        <a:t>Long à entraîner, peu interprétable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200" dirty="0">
                          <a:effectLst/>
                        </a:rPr>
                        <a:t>Vision par ordinateur, NLP, prédiction complexe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79" marR="9479" marT="9479" marB="9479" anchor="ctr"/>
                </a:tc>
                <a:extLst>
                  <a:ext uri="{0D108BD9-81ED-4DB2-BD59-A6C34878D82A}">
                    <a16:rowId xmlns:a16="http://schemas.microsoft.com/office/drawing/2014/main" val="2654668547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49FFDE4D-6AED-7275-C683-6A2C68D40D29}"/>
              </a:ext>
            </a:extLst>
          </p:cNvPr>
          <p:cNvSpPr txBox="1"/>
          <p:nvPr/>
        </p:nvSpPr>
        <p:spPr>
          <a:xfrm>
            <a:off x="457199" y="14167"/>
            <a:ext cx="822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comparatif clair et synthétique des principaux types d’algorithmes d’apprentissage supervisé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8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F470D-CBA1-13C4-433F-69D3E00A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quoi Apprentissage non supervisé</a:t>
            </a:r>
            <a:b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B67684-F927-284D-CFF4-F2FBF0318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40198" cy="3192137"/>
          </a:xfrm>
        </p:spPr>
        <p:txBody>
          <a:bodyPr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apprentissage non supervisé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fr-F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anglais) est une catégorie d’algorithmes en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où le modèle apprend à partir de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données non étiquetées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c’est-à-dire sans que les exemples soient accompagnés de la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réponse attendue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(comme une classe ou une valeur).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3AA08B-C905-765E-001A-1233A9D33F75}"/>
              </a:ext>
            </a:extLst>
          </p:cNvPr>
          <p:cNvSpPr txBox="1"/>
          <p:nvPr/>
        </p:nvSpPr>
        <p:spPr>
          <a:xfrm>
            <a:off x="0" y="6455883"/>
            <a:ext cx="91440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92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E66122D-41FF-AFB4-4E25-55E947DACF5B}"/>
              </a:ext>
            </a:extLst>
          </p:cNvPr>
          <p:cNvSpPr txBox="1"/>
          <p:nvPr/>
        </p:nvSpPr>
        <p:spPr>
          <a:xfrm>
            <a:off x="0" y="53760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K-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Algorithme de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(regroupement) qui partitionne les données en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groupes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 "clusters") selon leur proximité.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Regrouper des données similaires (ex : segmentation de clients).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CE2905-4AD2-CA63-352D-DEAE3E4F26A6}"/>
              </a:ext>
            </a:extLst>
          </p:cNvPr>
          <p:cNvSpPr txBox="1"/>
          <p:nvPr/>
        </p:nvSpPr>
        <p:spPr>
          <a:xfrm>
            <a:off x="0" y="1336435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Clustering hiérarchique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Méthode de regroupement qui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crée une hiérarchie de clusters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fusionnant ou divisant progressivement les groupes.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Construire un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arbre de similarité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(dendrogramme), utile pour l’analyse exploratoire.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C6893B-8D79-66B6-3E4C-67D9EF896EE4}"/>
              </a:ext>
            </a:extLst>
          </p:cNvPr>
          <p:cNvSpPr txBox="1"/>
          <p:nvPr/>
        </p:nvSpPr>
        <p:spPr>
          <a:xfrm>
            <a:off x="66100" y="2631710"/>
            <a:ext cx="8857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DBSCAN (Density-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Spatial Clustering of Applications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Noise)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Algorithme de clustering basé sur la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densité locale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Identifier des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de forme irrégulière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détecter les anomalies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9A79CA-5D8C-0ADE-ACE4-03BB415C9BCA}"/>
              </a:ext>
            </a:extLst>
          </p:cNvPr>
          <p:cNvSpPr txBox="1"/>
          <p:nvPr/>
        </p:nvSpPr>
        <p:spPr>
          <a:xfrm>
            <a:off x="0" y="3560269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ACP (Analyse en Composantes Principales / PCA en anglais)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Méthode de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réduction de dimension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 transforme les données en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axes principaux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expliquant le plus de variance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 données tout en conservant l’essentiel de l’information (ex : visualisation en 2D).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9F0B2DE-5F7E-961D-6688-4978893AC264}"/>
              </a:ext>
            </a:extLst>
          </p:cNvPr>
          <p:cNvSpPr txBox="1"/>
          <p:nvPr/>
        </p:nvSpPr>
        <p:spPr>
          <a:xfrm>
            <a:off x="0" y="5124134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SVD (Décomposition en Valeurs Singulières)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 mathématique pour factoriser une matrice en 3 composantes (U, Σ, V).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Utilisée en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réduction de dimension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recommandation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 : système comme Netflix), et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traitement de texte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(LSA).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CD27A4B-B7C0-02AA-1E32-8BA4457F041D}"/>
              </a:ext>
            </a:extLst>
          </p:cNvPr>
          <p:cNvSpPr txBox="1"/>
          <p:nvPr/>
        </p:nvSpPr>
        <p:spPr>
          <a:xfrm>
            <a:off x="1" y="6466899"/>
            <a:ext cx="91440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725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9950AF3-BE97-7658-F582-8977FF306186}"/>
              </a:ext>
            </a:extLst>
          </p:cNvPr>
          <p:cNvSpPr txBox="1"/>
          <p:nvPr/>
        </p:nvSpPr>
        <p:spPr>
          <a:xfrm>
            <a:off x="0" y="17494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Règles d’association (Apriori, FP-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Méthodes pour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trouver des règles si/alors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dans les données (ex : "si on achète du pain, on achète aussi du beurre").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Utilisées dans le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panier d’achat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l’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 marché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33036C-8858-7BC5-EBDD-205EC891953D}"/>
              </a:ext>
            </a:extLst>
          </p:cNvPr>
          <p:cNvSpPr txBox="1"/>
          <p:nvPr/>
        </p:nvSpPr>
        <p:spPr>
          <a:xfrm>
            <a:off x="0" y="1479660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Autoencodeurs (Autoencoders)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Réseaux de neurones qui apprennent à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reconstruire leurs entrées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via un passage par une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représentation réduite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Utilisés pour la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réduction de dimension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détection d’anomalies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la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des données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D9243F-244A-C3C6-7218-5E0EBA850C77}"/>
              </a:ext>
            </a:extLst>
          </p:cNvPr>
          <p:cNvSpPr txBox="1"/>
          <p:nvPr/>
        </p:nvSpPr>
        <p:spPr>
          <a:xfrm>
            <a:off x="1" y="6455882"/>
            <a:ext cx="91440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99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B81CB1A-EFF6-4969-413C-4B7CECAAA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099952"/>
              </p:ext>
            </p:extLst>
          </p:nvPr>
        </p:nvGraphicFramePr>
        <p:xfrm>
          <a:off x="1" y="773973"/>
          <a:ext cx="9144000" cy="6084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072">
                  <a:extLst>
                    <a:ext uri="{9D8B030D-6E8A-4147-A177-3AD203B41FA5}">
                      <a16:colId xmlns:a16="http://schemas.microsoft.com/office/drawing/2014/main" val="3414912928"/>
                    </a:ext>
                  </a:extLst>
                </a:gridCol>
                <a:gridCol w="1595941">
                  <a:extLst>
                    <a:ext uri="{9D8B030D-6E8A-4147-A177-3AD203B41FA5}">
                      <a16:colId xmlns:a16="http://schemas.microsoft.com/office/drawing/2014/main" val="276966194"/>
                    </a:ext>
                  </a:extLst>
                </a:gridCol>
                <a:gridCol w="1446270">
                  <a:extLst>
                    <a:ext uri="{9D8B030D-6E8A-4147-A177-3AD203B41FA5}">
                      <a16:colId xmlns:a16="http://schemas.microsoft.com/office/drawing/2014/main" val="3198074607"/>
                    </a:ext>
                  </a:extLst>
                </a:gridCol>
                <a:gridCol w="1967225">
                  <a:extLst>
                    <a:ext uri="{9D8B030D-6E8A-4147-A177-3AD203B41FA5}">
                      <a16:colId xmlns:a16="http://schemas.microsoft.com/office/drawing/2014/main" val="3092423329"/>
                    </a:ext>
                  </a:extLst>
                </a:gridCol>
                <a:gridCol w="2190492">
                  <a:extLst>
                    <a:ext uri="{9D8B030D-6E8A-4147-A177-3AD203B41FA5}">
                      <a16:colId xmlns:a16="http://schemas.microsoft.com/office/drawing/2014/main" val="4201966311"/>
                    </a:ext>
                  </a:extLst>
                </a:gridCol>
              </a:tblGrid>
              <a:tr h="261994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Algorithme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Objectif principal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dirty="0">
                          <a:effectLst/>
                        </a:rPr>
                        <a:t>Avantages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Inconvénients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Cas d’usage courant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extLst>
                  <a:ext uri="{0D108BD9-81ED-4DB2-BD59-A6C34878D82A}">
                    <a16:rowId xmlns:a16="http://schemas.microsoft.com/office/drawing/2014/main" val="1637470861"/>
                  </a:ext>
                </a:extLst>
              </a:tr>
              <a:tr h="76050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K-means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Clustering (regroupement)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Simple, rapide, efficace sur grands datasets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Sensible aux valeurs initiales, nécessite k connu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Segmentation client, regroupement d’images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extLst>
                  <a:ext uri="{0D108BD9-81ED-4DB2-BD59-A6C34878D82A}">
                    <a16:rowId xmlns:a16="http://schemas.microsoft.com/office/drawing/2014/main" val="459373097"/>
                  </a:ext>
                </a:extLst>
              </a:tr>
              <a:tr h="100975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Clustering hiérarchique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Clustering (arborescent)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Ne nécessite pas de définir k, visualisation claire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Coûteux en calcul, difficile à adapter à grands jeux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Analyse génétique, classification de documents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extLst>
                  <a:ext uri="{0D108BD9-81ED-4DB2-BD59-A6C34878D82A}">
                    <a16:rowId xmlns:a16="http://schemas.microsoft.com/office/drawing/2014/main" val="1057002025"/>
                  </a:ext>
                </a:extLst>
              </a:tr>
              <a:tr h="1009757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DBSCAN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Clustering (densité)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Détecte les formes complexes, gère les anomalies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Sensible aux paramètres, moins efficace en haute dim.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Détection de fraude, regroupement spatial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extLst>
                  <a:ext uri="{0D108BD9-81ED-4DB2-BD59-A6C34878D82A}">
                    <a16:rowId xmlns:a16="http://schemas.microsoft.com/office/drawing/2014/main" val="916231075"/>
                  </a:ext>
                </a:extLst>
              </a:tr>
              <a:tr h="76050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ACP (Analyse en Composantes Principales)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Réduction de dimensionnalité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Visualisation, élimine redondance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Perte d’interprétabilité, linéaire uniquement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Prétraitement de données, compression d’images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extLst>
                  <a:ext uri="{0D108BD9-81ED-4DB2-BD59-A6C34878D82A}">
                    <a16:rowId xmlns:a16="http://schemas.microsoft.com/office/drawing/2014/main" val="3581611025"/>
                  </a:ext>
                </a:extLst>
              </a:tr>
              <a:tr h="76050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SVD (Décomposition en valeurs singulières)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Réduction de dimensionnalité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Utile pour données matricielles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Complexe à interpréter, coûteux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dirty="0">
                          <a:effectLst/>
                        </a:rPr>
                        <a:t>Recommandation (ex. Netflix), traitement du signal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extLst>
                  <a:ext uri="{0D108BD9-81ED-4DB2-BD59-A6C34878D82A}">
                    <a16:rowId xmlns:a16="http://schemas.microsoft.com/office/drawing/2014/main" val="2958174887"/>
                  </a:ext>
                </a:extLst>
              </a:tr>
              <a:tr h="76050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Règles d’association (Apriori, FP-Growth)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Découverte de relations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Interprétable, utile en marketing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Génère beaucoup de règles, sensible au bruit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Analyse panier d’achat, marketing ciblé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extLst>
                  <a:ext uri="{0D108BD9-81ED-4DB2-BD59-A6C34878D82A}">
                    <a16:rowId xmlns:a16="http://schemas.microsoft.com/office/drawing/2014/main" val="2383416756"/>
                  </a:ext>
                </a:extLst>
              </a:tr>
              <a:tr h="76050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dirty="0">
                          <a:effectLst/>
                        </a:rPr>
                        <a:t>Autoencodeurs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Compression / reconstruction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Puissant pour données complexes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>
                          <a:effectLst/>
                        </a:rPr>
                        <a:t>Nécessite entraînement, peu interprétable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dirty="0">
                          <a:effectLst/>
                        </a:rPr>
                        <a:t>Détection d’anomalies, prétraitement pour NLP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0" marR="9110" marT="9110" marB="9110" anchor="ctr"/>
                </a:tc>
                <a:extLst>
                  <a:ext uri="{0D108BD9-81ED-4DB2-BD59-A6C34878D82A}">
                    <a16:rowId xmlns:a16="http://schemas.microsoft.com/office/drawing/2014/main" val="40216243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EBAF6FC-DF93-73A5-9631-88FC827B40D4}"/>
              </a:ext>
            </a:extLst>
          </p:cNvPr>
          <p:cNvSpPr txBox="1"/>
          <p:nvPr/>
        </p:nvSpPr>
        <p:spPr>
          <a:xfrm>
            <a:off x="804231" y="66087"/>
            <a:ext cx="7799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comparatif clair et synthétique des principaux types d’algorithmes d’apprentissage non supervisé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3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B8B57-A767-7EA9-DDBE-260EC2CB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Apprentissage par renforcement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521BD-BD6D-E20D-6E19-C97CCC29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47222"/>
          </a:xfrm>
        </p:spPr>
        <p:txBody>
          <a:bodyPr>
            <a:norm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L'apprentissage par renforcement est une technique d'apprentissage automatique où un agent apprend à prendre des décisions optimales en interagissant avec un environnement. L'agent reçoit des récompenses ou des pénalités en fonction de ses actions, et cherche à maximiser les récompenses globales au fil du temps. Il s'agit d'un processus d'essais et erreurs, similaire à la façon dont les humains apprennent. </a:t>
            </a:r>
          </a:p>
          <a:p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778A344-78D7-7AC4-7889-38EA154E67FC}"/>
              </a:ext>
            </a:extLst>
          </p:cNvPr>
          <p:cNvSpPr txBox="1"/>
          <p:nvPr/>
        </p:nvSpPr>
        <p:spPr>
          <a:xfrm>
            <a:off x="0" y="6455884"/>
            <a:ext cx="914399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6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0A74B41-7518-CC1E-24A9-CB99C616F48E}"/>
              </a:ext>
            </a:extLst>
          </p:cNvPr>
          <p:cNvSpPr txBox="1"/>
          <p:nvPr/>
        </p:nvSpPr>
        <p:spPr>
          <a:xfrm>
            <a:off x="176270" y="60047"/>
            <a:ext cx="89677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On-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L’agent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apprend une politique en se basant sur les actions qu’il effectue réellement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L’apprentissage et la collecte de données suivent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même politique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SARSA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(State-Action-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-State-Action).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Avantage : cohérent entre ce qu’on fait et ce qu’on apprend.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Inconvénient : peut apprendre plus lentement si la politique explore mal.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86B1D5-54C8-DE4A-712C-6BAD6F998046}"/>
              </a:ext>
            </a:extLst>
          </p:cNvPr>
          <p:cNvSpPr txBox="1"/>
          <p:nvPr/>
        </p:nvSpPr>
        <p:spPr>
          <a:xfrm>
            <a:off x="176269" y="2137518"/>
            <a:ext cx="86262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Off-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L’agent apprend une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politique cible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mais les données peuvent être collectées en suivant une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autre politique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peut apprendre d’actions effectuées par une autre stratégie.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Avantage : permet de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réutiliser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données anciennes ou externes.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Inconvénient : plus complexe à stabiliser (besoin de techniques spécifiques).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71D5E7-6A20-4C86-31F1-2735313AB06B}"/>
              </a:ext>
            </a:extLst>
          </p:cNvPr>
          <p:cNvSpPr txBox="1"/>
          <p:nvPr/>
        </p:nvSpPr>
        <p:spPr>
          <a:xfrm>
            <a:off x="176269" y="4193753"/>
            <a:ext cx="8857561" cy="205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Basé sur modèle (Model-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L’agent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apprend ou utilise un modèle de l’environnement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(prédit les transitions et récompenses).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planifie ses actions en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l’environnement à l’avance.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Exemple : l’agent apprend une fonction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Transition(s, a) = s’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Avantage : efficace quand le modèle est précis.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Inconvénient : nécessite un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modèle fiable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difficile à apprendre.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9E2FBAB-483D-7FFB-1377-1061DF4AAEC9}"/>
              </a:ext>
            </a:extLst>
          </p:cNvPr>
          <p:cNvSpPr txBox="1"/>
          <p:nvPr/>
        </p:nvSpPr>
        <p:spPr>
          <a:xfrm>
            <a:off x="0" y="6533002"/>
            <a:ext cx="9221117" cy="31424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7155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84795B5-B539-6662-385D-937E00FFD73C}"/>
              </a:ext>
            </a:extLst>
          </p:cNvPr>
          <p:cNvSpPr txBox="1"/>
          <p:nvPr/>
        </p:nvSpPr>
        <p:spPr>
          <a:xfrm>
            <a:off x="-1" y="53753"/>
            <a:ext cx="91440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Politique directe (Policy-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Policy Gradient)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L’agent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apprend directement une politique π(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a|s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(probabilité de choisir une action a dans un état 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n’est pas obligé d’estimer une fonction de valeur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 Q(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s,a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Exemple :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 (Proximal Policy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Avantage : bien adapté aux actions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Inconvénient : plus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instable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sensible aux hyperparamètres.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6B6132-0235-F854-A85A-3856E70F7313}"/>
              </a:ext>
            </a:extLst>
          </p:cNvPr>
          <p:cNvSpPr txBox="1"/>
          <p:nvPr/>
        </p:nvSpPr>
        <p:spPr>
          <a:xfrm>
            <a:off x="-1" y="2043087"/>
            <a:ext cx="9144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Actor-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Combinaison des deux approches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apprend la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politique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(comme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évalue la politique via une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 de valeur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(comme Q ou V).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Exemple :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DDPG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Avantage : stabilise l’apprentissage en utilisant un signal de critique.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Inconvénient : nécessite deux réseaux et plus de calculs.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F55F28A-9BC5-535B-250D-823FE2A21A74}"/>
              </a:ext>
            </a:extLst>
          </p:cNvPr>
          <p:cNvSpPr txBox="1"/>
          <p:nvPr/>
        </p:nvSpPr>
        <p:spPr>
          <a:xfrm>
            <a:off x="-1" y="6444866"/>
            <a:ext cx="9144000" cy="47950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5763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3E09F9C-ED97-9AAC-58D1-D0067AC87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155648"/>
              </p:ext>
            </p:extLst>
          </p:nvPr>
        </p:nvGraphicFramePr>
        <p:xfrm>
          <a:off x="0" y="1"/>
          <a:ext cx="9144001" cy="6857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597">
                  <a:extLst>
                    <a:ext uri="{9D8B030D-6E8A-4147-A177-3AD203B41FA5}">
                      <a16:colId xmlns:a16="http://schemas.microsoft.com/office/drawing/2014/main" val="2084013299"/>
                    </a:ext>
                  </a:extLst>
                </a:gridCol>
                <a:gridCol w="1324405">
                  <a:extLst>
                    <a:ext uri="{9D8B030D-6E8A-4147-A177-3AD203B41FA5}">
                      <a16:colId xmlns:a16="http://schemas.microsoft.com/office/drawing/2014/main" val="1321163762"/>
                    </a:ext>
                  </a:extLst>
                </a:gridCol>
                <a:gridCol w="956931">
                  <a:extLst>
                    <a:ext uri="{9D8B030D-6E8A-4147-A177-3AD203B41FA5}">
                      <a16:colId xmlns:a16="http://schemas.microsoft.com/office/drawing/2014/main" val="1589975903"/>
                    </a:ext>
                  </a:extLst>
                </a:gridCol>
                <a:gridCol w="1938111">
                  <a:extLst>
                    <a:ext uri="{9D8B030D-6E8A-4147-A177-3AD203B41FA5}">
                      <a16:colId xmlns:a16="http://schemas.microsoft.com/office/drawing/2014/main" val="624851402"/>
                    </a:ext>
                  </a:extLst>
                </a:gridCol>
                <a:gridCol w="1078179">
                  <a:extLst>
                    <a:ext uri="{9D8B030D-6E8A-4147-A177-3AD203B41FA5}">
                      <a16:colId xmlns:a16="http://schemas.microsoft.com/office/drawing/2014/main" val="1274736269"/>
                    </a:ext>
                  </a:extLst>
                </a:gridCol>
                <a:gridCol w="2413778">
                  <a:extLst>
                    <a:ext uri="{9D8B030D-6E8A-4147-A177-3AD203B41FA5}">
                      <a16:colId xmlns:a16="http://schemas.microsoft.com/office/drawing/2014/main" val="1506628253"/>
                    </a:ext>
                  </a:extLst>
                </a:gridCol>
              </a:tblGrid>
              <a:tr h="1057102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Catégorie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Algorithme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Type de politique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Mise à jour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Utilisation de modèle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Particularité clé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extLst>
                  <a:ext uri="{0D108BD9-81ED-4DB2-BD59-A6C34878D82A}">
                    <a16:rowId xmlns:a16="http://schemas.microsoft.com/office/drawing/2014/main" val="1088548837"/>
                  </a:ext>
                </a:extLst>
              </a:tr>
              <a:tr h="1572486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On-policy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SARSA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Politique suivie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$$ Q(s,a) \leftarrow Q(s,a) + \alpha [r + \gamma Q(s', a') - Q(s, a)] $$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   Non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Apprend à partir de l’action réellement exécutée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extLst>
                  <a:ext uri="{0D108BD9-81ED-4DB2-BD59-A6C34878D82A}">
                    <a16:rowId xmlns:a16="http://schemas.microsoft.com/office/drawing/2014/main" val="4010587374"/>
                  </a:ext>
                </a:extLst>
              </a:tr>
              <a:tr h="1572486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Off-policy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Q-Learning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Politique optimale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$$ Q(s,a) \leftarrow Q(s,a) + \alpha [r + \gamma \max_{a'} Q(s', a') - Q(s,a)] $$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   Non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Apprend indépendamment de l’action exécutée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extLst>
                  <a:ext uri="{0D108BD9-81ED-4DB2-BD59-A6C34878D82A}">
                    <a16:rowId xmlns:a16="http://schemas.microsoft.com/office/drawing/2014/main" val="1498904642"/>
                  </a:ext>
                </a:extLst>
              </a:tr>
              <a:tr h="1057102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Basé sur modèle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Dyna-Q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Politique optimale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Q-Learning + simulation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   Oui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Combine apprentissage réel et simulé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extLst>
                  <a:ext uri="{0D108BD9-81ED-4DB2-BD59-A6C34878D82A}">
                    <a16:rowId xmlns:a16="http://schemas.microsoft.com/office/drawing/2014/main" val="623841158"/>
                  </a:ext>
                </a:extLst>
              </a:tr>
              <a:tr h="541720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Politique directe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REINFORCE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Politique suivie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Gradient de politique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   Non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N’utilise pas de fonction de valeur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extLst>
                  <a:ext uri="{0D108BD9-81ED-4DB2-BD59-A6C34878D82A}">
                    <a16:rowId xmlns:a16="http://schemas.microsoft.com/office/drawing/2014/main" val="1978001092"/>
                  </a:ext>
                </a:extLst>
              </a:tr>
              <a:tr h="1057102"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Actor-Critic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A2C, PPO, etc.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Politique suivie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Gradient + Critique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>
                          <a:effectLst/>
                        </a:rPr>
                        <a:t>   Non</a:t>
                      </a:r>
                      <a:endParaRPr lang="fr-FR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000" dirty="0">
                          <a:effectLst/>
                        </a:rPr>
                        <a:t>Combine estimation de politique et de valeur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2" marR="8012" marT="8012" marB="8012" anchor="ctr"/>
                </a:tc>
                <a:extLst>
                  <a:ext uri="{0D108BD9-81ED-4DB2-BD59-A6C34878D82A}">
                    <a16:rowId xmlns:a16="http://schemas.microsoft.com/office/drawing/2014/main" val="236105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77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AA8FA-C6C2-BC32-318B-8785D94E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7" y="195212"/>
            <a:ext cx="3008313" cy="73646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QUOI D’ABORD LA MACHINE LEARNING: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2B5BF9-636C-43CA-64DB-2DA1D07E7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2" y="1054960"/>
            <a:ext cx="3729160" cy="4071843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BB69D9D1-E52D-0518-73AA-38DC151AA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1589" y="1036701"/>
            <a:ext cx="5250220" cy="373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Machine Learning (ou apprentissage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automatique en français) est une branche de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l’intelligence artificielle (IA) qui permet aux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ordinateurs d’apprendre automatiquement à partir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données pour faire des prédictions, reconnaître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 motifs ou prendre des décisions, sans être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explicitement programmés.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8CDAEFB-6E09-837C-1B90-E480105C20C9}"/>
              </a:ext>
            </a:extLst>
          </p:cNvPr>
          <p:cNvSpPr txBox="1"/>
          <p:nvPr/>
        </p:nvSpPr>
        <p:spPr>
          <a:xfrm>
            <a:off x="20548" y="6503544"/>
            <a:ext cx="9061808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3563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64A37-AF98-948A-9A4E-82DC57C1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VOICI QUELQUES IMAGES DES EXERCICES RESOLUES AVEC DES  ALGORITHME QU’ON FERA ENSEMENT DANS LES PRATIQUE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30F3FE-14BF-E10D-7AD6-5D94F1A8836A}"/>
              </a:ext>
            </a:extLst>
          </p:cNvPr>
          <p:cNvSpPr txBox="1"/>
          <p:nvPr/>
        </p:nvSpPr>
        <p:spPr>
          <a:xfrm>
            <a:off x="61645" y="6513818"/>
            <a:ext cx="9051533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4472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Régression Linéaire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0332"/>
            <a:ext cx="8229600" cy="4525963"/>
          </a:xfrm>
        </p:spPr>
        <p:txBody>
          <a:bodyPr/>
          <a:lstStyle/>
          <a:p>
            <a:r>
              <a:rPr dirty="0" err="1"/>
              <a:t>Modélise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relation continue entre les variables.</a:t>
            </a:r>
          </a:p>
        </p:txBody>
      </p:sp>
      <p:pic>
        <p:nvPicPr>
          <p:cNvPr id="4" name="Picture 3" descr="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912" y="2526157"/>
            <a:ext cx="5568594" cy="41764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0097AF-C63C-4560-CAB8-78A4F64FA44E}"/>
              </a:ext>
            </a:extLst>
          </p:cNvPr>
          <p:cNvSpPr txBox="1"/>
          <p:nvPr/>
        </p:nvSpPr>
        <p:spPr>
          <a:xfrm>
            <a:off x="0" y="6527057"/>
            <a:ext cx="9144000" cy="35994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k-NN (k plus proches voisins)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Classifie un élève selon les k notes les plus proches.</a:t>
            </a:r>
          </a:p>
        </p:txBody>
      </p:sp>
      <p:pic>
        <p:nvPicPr>
          <p:cNvPr id="4" name="Picture 3" descr="kn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61" y="2856216"/>
            <a:ext cx="4114800" cy="25717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9DA96AA-07DC-508B-2F3E-BDCE1EBD1A2A}"/>
              </a:ext>
            </a:extLst>
          </p:cNvPr>
          <p:cNvSpPr txBox="1"/>
          <p:nvPr/>
        </p:nvSpPr>
        <p:spPr>
          <a:xfrm>
            <a:off x="0" y="6503545"/>
            <a:ext cx="91440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Regroupe</a:t>
            </a:r>
            <a:r>
              <a:rPr dirty="0"/>
              <a:t> les clients </a:t>
            </a:r>
            <a:r>
              <a:rPr dirty="0" err="1"/>
              <a:t>selon</a:t>
            </a:r>
            <a:r>
              <a:rPr dirty="0"/>
              <a:t> </a:t>
            </a:r>
            <a:r>
              <a:rPr dirty="0" err="1"/>
              <a:t>leurs</a:t>
            </a:r>
            <a:r>
              <a:rPr dirty="0"/>
              <a:t> </a:t>
            </a:r>
            <a:r>
              <a:rPr dirty="0" err="1"/>
              <a:t>similarités</a:t>
            </a:r>
            <a:r>
              <a:rPr dirty="0"/>
              <a:t> de </a:t>
            </a:r>
            <a:r>
              <a:rPr dirty="0" err="1"/>
              <a:t>dépenses</a:t>
            </a:r>
            <a:r>
              <a:rPr dirty="0"/>
              <a:t>.</a:t>
            </a:r>
          </a:p>
        </p:txBody>
      </p:sp>
      <p:pic>
        <p:nvPicPr>
          <p:cNvPr id="4" name="Picture 3" descr="kmea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238" y="3429000"/>
            <a:ext cx="4114800" cy="25717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C168B1F-10BF-7BFA-F5B2-B961E1F93C9A}"/>
              </a:ext>
            </a:extLst>
          </p:cNvPr>
          <p:cNvSpPr txBox="1"/>
          <p:nvPr/>
        </p:nvSpPr>
        <p:spPr>
          <a:xfrm>
            <a:off x="41097" y="6493270"/>
            <a:ext cx="9072081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ACP (Analyse en Composantes Principales)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dirty="0"/>
              <a:t>Réduction des dimensions pour simplifier les données.</a:t>
            </a:r>
          </a:p>
        </p:txBody>
      </p:sp>
      <p:pic>
        <p:nvPicPr>
          <p:cNvPr id="4" name="Picture 3" descr="ac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321" y="2979506"/>
            <a:ext cx="4114800" cy="30861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15EA414-15B0-20A3-7F67-344DD3F14359}"/>
              </a:ext>
            </a:extLst>
          </p:cNvPr>
          <p:cNvSpPr txBox="1"/>
          <p:nvPr/>
        </p:nvSpPr>
        <p:spPr>
          <a:xfrm>
            <a:off x="30822" y="6678204"/>
            <a:ext cx="9041258" cy="1643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Q-learning (Labyrinthe)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72888"/>
          </a:xfrm>
        </p:spPr>
        <p:txBody>
          <a:bodyPr/>
          <a:lstStyle/>
          <a:p>
            <a:r>
              <a:rPr dirty="0" err="1"/>
              <a:t>L'agent</a:t>
            </a:r>
            <a:r>
              <a:rPr dirty="0"/>
              <a:t> </a:t>
            </a:r>
            <a:r>
              <a:rPr dirty="0" err="1"/>
              <a:t>apprend</a:t>
            </a:r>
            <a:r>
              <a:rPr dirty="0"/>
              <a:t> à </a:t>
            </a:r>
            <a:r>
              <a:rPr dirty="0" err="1"/>
              <a:t>trouver</a:t>
            </a:r>
            <a:r>
              <a:rPr dirty="0"/>
              <a:t> la sortie via </a:t>
            </a:r>
            <a:r>
              <a:rPr dirty="0" err="1"/>
              <a:t>récompenses</a:t>
            </a:r>
            <a:r>
              <a:rPr dirty="0"/>
              <a:t> </a:t>
            </a:r>
            <a:r>
              <a:rPr dirty="0" err="1"/>
              <a:t>successives</a:t>
            </a:r>
            <a:r>
              <a:rPr dirty="0"/>
              <a:t>.</a:t>
            </a:r>
          </a:p>
        </p:txBody>
      </p:sp>
      <p:pic>
        <p:nvPicPr>
          <p:cNvPr id="4" name="Picture 3" descr="q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55" y="2560638"/>
            <a:ext cx="4114800" cy="41148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7324F35-D932-C768-D445-8C5355009069}"/>
              </a:ext>
            </a:extLst>
          </p:cNvPr>
          <p:cNvSpPr txBox="1"/>
          <p:nvPr/>
        </p:nvSpPr>
        <p:spPr>
          <a:xfrm>
            <a:off x="30823" y="6616560"/>
            <a:ext cx="9113177" cy="24144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3E1031B-55C9-A8DC-209D-6609FF49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quoi son objectif 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D918F4-5A37-FCA1-9677-8183E4A8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L'objectif principal du ML est de permettre aux systèmes informatiques d'apprendre de l'expérience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sans être explicitement programmés ou sans intervention humaine.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0A0E55-508A-FA4C-9D2E-23032884BA6A}"/>
              </a:ext>
            </a:extLst>
          </p:cNvPr>
          <p:cNvSpPr txBox="1"/>
          <p:nvPr/>
        </p:nvSpPr>
        <p:spPr>
          <a:xfrm>
            <a:off x="0" y="6441899"/>
            <a:ext cx="9144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32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F5370-017C-6F58-E227-FF44AB94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53236" cy="114300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 est l’approche de machine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E90E2-038D-7699-8756-3CDCA7D4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Analyser les données, 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Choisir un modèle, 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Les modèles sont entraînés avec des données (data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Estimer l’erreur du modèle, 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 Mettre à jour le modèle.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00F4117-CA54-C357-1BD2-B757C9C14E88}"/>
              </a:ext>
            </a:extLst>
          </p:cNvPr>
          <p:cNvSpPr txBox="1"/>
          <p:nvPr/>
        </p:nvSpPr>
        <p:spPr>
          <a:xfrm>
            <a:off x="0" y="6472718"/>
            <a:ext cx="9144000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39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0F9E9-63D2-2ED8-64FC-2D83B508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5055"/>
            <a:ext cx="8229600" cy="1143000"/>
          </a:xfrm>
        </p:spPr>
        <p:txBody>
          <a:bodyPr>
            <a:noAutofit/>
          </a:bodyPr>
          <a:lstStyle/>
          <a:p>
            <a:b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Qu’est-ce qu’un algorithme de Machine Learning ?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7518215-CB81-3480-1BD7-B937E2A97A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748550"/>
            <a:ext cx="8455905" cy="222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algorithme de Machine Learning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une méthode qui permet à un ordinateur 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d’apprendre automatiquement à partir de données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 utilisant les 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statistiques et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probabilités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pour 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prendre des décisions ou faire des prédictions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sans être programmé 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manière explicite.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2ACD42-9A4E-F5E6-E27B-20FEB5DACE55}"/>
              </a:ext>
            </a:extLst>
          </p:cNvPr>
          <p:cNvSpPr txBox="1"/>
          <p:nvPr/>
        </p:nvSpPr>
        <p:spPr>
          <a:xfrm>
            <a:off x="30823" y="6493269"/>
            <a:ext cx="9072081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520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18E2609-A912-DE62-357C-476F4A41D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347846"/>
            <a:ext cx="8460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Pourquoi apprendre aux machines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7C535F-3D9D-D748-998F-E1EA9FAF2C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09650"/>
            <a:ext cx="7900433" cy="419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▪Capacité d'apprentissage : Les machines peuvent détecter des modèles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des tendances</a:t>
            </a:r>
            <a:r>
              <a:rPr lang="fr-FR" alt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dans d'énormes quantités de données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▪Efficacité: L'IA excelle dans les tâches répétitives et intensives en calcul.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▪Traitement des données à grande échelle : L'IA analyse rapidement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d'énormes quantités de données.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▪Décisions basées sur des données: L'IA prend des décisions objectives,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minimisant les biais humains.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▪ Amélioration des technologies: L'IA rend les technologies existantes plus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Intelligentes et efficaces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1625B0-E318-E8D5-FFEE-D73DB5B2BBE1}"/>
              </a:ext>
            </a:extLst>
          </p:cNvPr>
          <p:cNvSpPr txBox="1"/>
          <p:nvPr/>
        </p:nvSpPr>
        <p:spPr>
          <a:xfrm>
            <a:off x="0" y="6488934"/>
            <a:ext cx="91440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737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4D509-972C-6303-E012-90449B30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Quels sont les différents types d’algorithmes Machine Learning ?</a:t>
            </a:r>
            <a:b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4C2927-B1A4-52AA-FC24-386BF746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556" y="1600201"/>
            <a:ext cx="6642243" cy="413278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algorithmes développés en Machine Learning peuvent être rangés en trois catégories :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l'apprentissage supervisé, 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l'apprentissage non supervisé 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l'apprentissage par renforcement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5D8414-86E4-099E-EE39-82B1B674E422}"/>
              </a:ext>
            </a:extLst>
          </p:cNvPr>
          <p:cNvSpPr txBox="1"/>
          <p:nvPr/>
        </p:nvSpPr>
        <p:spPr>
          <a:xfrm>
            <a:off x="1" y="6477918"/>
            <a:ext cx="914400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01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B8671-D2B2-EB23-28BA-8D6C33B5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1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C’est quoi apprentissage supervisée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3AB34E-E4D6-4675-1576-8D2C23474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7284" y="1189769"/>
            <a:ext cx="593995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L’apprentissage supervisée:</a:t>
            </a: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 une approche du machine Learning où un algorithme est entraîné sur un ensemble de données étiquetées. Ces étiquettes servent de guide pour que l'algorithme apprenne à associer des entrées à des sorties spécifiques et à faire des prédictions sur de nouvelles données non étiquetées. </a:t>
            </a: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est classée par rôle comme suit: Nom Algorithme, Type de tâche ,  Avantages,  Inconvénients , Cas d’usage courant</a:t>
            </a:r>
          </a:p>
          <a:p>
            <a:pPr marL="0" indent="0">
              <a:buNone/>
            </a:pP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FC6993B-099C-2A28-B11A-9B6CE51B9A46}"/>
              </a:ext>
            </a:extLst>
          </p:cNvPr>
          <p:cNvSpPr txBox="1"/>
          <p:nvPr/>
        </p:nvSpPr>
        <p:spPr>
          <a:xfrm>
            <a:off x="-44067" y="6564172"/>
            <a:ext cx="9221118" cy="32549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246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8C70487-3F5B-D7AD-EE99-0BE73B1FD362}"/>
              </a:ext>
            </a:extLst>
          </p:cNvPr>
          <p:cNvSpPr txBox="1"/>
          <p:nvPr/>
        </p:nvSpPr>
        <p:spPr>
          <a:xfrm>
            <a:off x="44067" y="36452"/>
            <a:ext cx="89236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Régression linéaire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Modèle statistique qui établit une relation linéaire entre une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cible continue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une ou plusieurs variables explicatives.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Prédire une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valeur numérique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(ex. prix d’une maison, score, salaire).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93B4DE-B59A-0910-CABC-F761B5773D12}"/>
              </a:ext>
            </a:extLst>
          </p:cNvPr>
          <p:cNvSpPr txBox="1"/>
          <p:nvPr/>
        </p:nvSpPr>
        <p:spPr>
          <a:xfrm>
            <a:off x="44067" y="1293948"/>
            <a:ext cx="90558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Régression logistique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Modèle qui prédit la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probabilité d’appartenance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à une classe (souvent binaire).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en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oui/non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malade/sain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D19A74D-4405-F721-A632-E6A71CA1992A}"/>
              </a:ext>
            </a:extLst>
          </p:cNvPr>
          <p:cNvSpPr txBox="1"/>
          <p:nvPr/>
        </p:nvSpPr>
        <p:spPr>
          <a:xfrm>
            <a:off x="44066" y="2301200"/>
            <a:ext cx="89236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Arbre de décision (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Arborescence de règles de décision basée sur les caractéristiques des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Faire des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prédictions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(classification ou régression) en suivant un chemin logique.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F80D26B-B88F-16D5-05A3-6B13DD0C238A}"/>
              </a:ext>
            </a:extLst>
          </p:cNvPr>
          <p:cNvSpPr txBox="1"/>
          <p:nvPr/>
        </p:nvSpPr>
        <p:spPr>
          <a:xfrm>
            <a:off x="44068" y="3308456"/>
            <a:ext cx="89236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Forêt aléatoire (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Ensemble d’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arbres de décision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entraînés sur des sous-échantillons aléatoires des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Améliorer la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précision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réduire le surapprentissage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grâce à l’agrégation.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9A884A-79CE-C5F2-961E-389AD448A8EA}"/>
              </a:ext>
            </a:extLst>
          </p:cNvPr>
          <p:cNvSpPr txBox="1"/>
          <p:nvPr/>
        </p:nvSpPr>
        <p:spPr>
          <a:xfrm>
            <a:off x="99151" y="4872858"/>
            <a:ext cx="89236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SVM (Support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Algorithme qui trouve la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meilleure frontière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(hyperplan) séparant les classes dans l’espace.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 :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des données, souvent efficace même dans des cas complexes avec peu d’exemples.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8074871-40FB-0058-A24F-F07018ED16D4}"/>
              </a:ext>
            </a:extLst>
          </p:cNvPr>
          <p:cNvSpPr txBox="1"/>
          <p:nvPr/>
        </p:nvSpPr>
        <p:spPr>
          <a:xfrm>
            <a:off x="11017" y="6455882"/>
            <a:ext cx="9110949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70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2180</Words>
  <Application>Microsoft Office PowerPoint</Application>
  <PresentationFormat>Affichage à l'écran (4:3)</PresentationFormat>
  <Paragraphs>265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Etude Comparative des algorithmes de la</vt:lpstr>
      <vt:lpstr>C’EST QUOI D’ABORD LA MACHINE LEARNING:</vt:lpstr>
      <vt:lpstr>C’est quoi son objectif ?</vt:lpstr>
      <vt:lpstr>Quelle est l’approche de machine learning ?</vt:lpstr>
      <vt:lpstr> Qu’est-ce qu’un algorithme de Machine Learning ? </vt:lpstr>
      <vt:lpstr>Pourquoi apprendre aux machines</vt:lpstr>
      <vt:lpstr> Quels sont les différents types d’algorithmes Machine Learning ? </vt:lpstr>
      <vt:lpstr>C’est quoi apprentissage supervisée</vt:lpstr>
      <vt:lpstr>Présentation PowerPoint</vt:lpstr>
      <vt:lpstr>Présentation PowerPoint</vt:lpstr>
      <vt:lpstr>Présentation PowerPoint</vt:lpstr>
      <vt:lpstr> C’est quoi Apprentissage non supervisé </vt:lpstr>
      <vt:lpstr>Présentation PowerPoint</vt:lpstr>
      <vt:lpstr>Présentation PowerPoint</vt:lpstr>
      <vt:lpstr>Présentation PowerPoint</vt:lpstr>
      <vt:lpstr> Apprentissage par renforcement </vt:lpstr>
      <vt:lpstr>Présentation PowerPoint</vt:lpstr>
      <vt:lpstr>Présentation PowerPoint</vt:lpstr>
      <vt:lpstr>Présentation PowerPoint</vt:lpstr>
      <vt:lpstr>Présentation PowerPoint</vt:lpstr>
      <vt:lpstr>Régression Linéaire</vt:lpstr>
      <vt:lpstr>k-NN (k plus proches voisins)</vt:lpstr>
      <vt:lpstr>K-means Clustering</vt:lpstr>
      <vt:lpstr>ACP (Analyse en Composantes Principales)</vt:lpstr>
      <vt:lpstr>Q-learning (Labyrinthe)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Alhassane</dc:creator>
  <cp:keywords/>
  <dc:description>generated using python-pptx</dc:description>
  <cp:lastModifiedBy>Alhassane</cp:lastModifiedBy>
  <cp:revision>5</cp:revision>
  <dcterms:created xsi:type="dcterms:W3CDTF">2013-01-27T09:14:16Z</dcterms:created>
  <dcterms:modified xsi:type="dcterms:W3CDTF">2025-07-19T14:32:35Z</dcterms:modified>
  <cp:category/>
</cp:coreProperties>
</file>