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8"/>
  </p:notesMasterIdLst>
  <p:handoutMasterIdLst>
    <p:handoutMasterId r:id="rId9"/>
  </p:handoutMasterIdLst>
  <p:sldIdLst>
    <p:sldId id="476" r:id="rId2"/>
    <p:sldId id="508" r:id="rId3"/>
    <p:sldId id="479" r:id="rId4"/>
    <p:sldId id="509" r:id="rId5"/>
    <p:sldId id="510" r:id="rId6"/>
    <p:sldId id="503" r:id="rId7"/>
  </p:sldIdLst>
  <p:sldSz cx="9144000" cy="5143500" type="screen16x9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6CC"/>
    <a:srgbClr val="0000DF"/>
    <a:srgbClr val="006600"/>
    <a:srgbClr val="0033CC"/>
    <a:srgbClr val="9900FF"/>
    <a:srgbClr val="160D8D"/>
    <a:srgbClr val="CCFFCC"/>
    <a:srgbClr val="37B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294" autoAdjust="0"/>
    <p:restoredTop sz="98628" autoAdjust="0"/>
  </p:normalViewPr>
  <p:slideViewPr>
    <p:cSldViewPr>
      <p:cViewPr varScale="1">
        <p:scale>
          <a:sx n="96" d="100"/>
          <a:sy n="96" d="100"/>
        </p:scale>
        <p:origin x="-40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spPr>
            <a:ln>
              <a:solidFill>
                <a:srgbClr val="39639D"/>
              </a:solidFill>
            </a:ln>
          </c:spPr>
          <c:dPt>
            <c:idx val="0"/>
            <c:bubble3D val="0"/>
            <c:spPr>
              <a:solidFill>
                <a:srgbClr val="0066FF"/>
              </a:solidFill>
              <a:ln>
                <a:solidFill>
                  <a:srgbClr val="39639D"/>
                </a:solidFill>
              </a:ln>
            </c:spPr>
          </c:dPt>
          <c:dPt>
            <c:idx val="1"/>
            <c:bubble3D val="0"/>
            <c:spPr>
              <a:solidFill>
                <a:srgbClr val="FF9900"/>
              </a:solidFill>
              <a:ln>
                <a:solidFill>
                  <a:srgbClr val="39639D"/>
                </a:solidFill>
              </a:ln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rgbClr val="39639D"/>
                </a:solidFill>
              </a:ln>
            </c:spPr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39639D"/>
                </a:solidFill>
              </a:ln>
            </c:spPr>
          </c:dPt>
          <c:cat>
            <c:strRef>
              <c:f>工作表1!$A$2:$A$4</c:f>
              <c:strCache>
                <c:ptCount val="3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78.7</c:v>
                </c:pt>
                <c:pt idx="1">
                  <c:v>11.7</c:v>
                </c:pt>
                <c:pt idx="2">
                  <c:v>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TW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CA6A7CA-2C2B-4EE7-9190-050292EE20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758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32B7A2A-8357-4D22-A6E7-9E6B2B60E6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8061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743D7-3557-4905-8548-124B409734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F6C61-42A2-4112-B5F0-388B0C803A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9552" y="249492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38480-63B4-4B49-A4DE-BBBAC05F8F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Confidential</a:t>
            </a:r>
            <a:endParaRPr lang="en-US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42140-8F86-4008-89BA-FD5FFADC076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8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18FFC-BA9E-4ED1-9B49-AC82F96118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67BC2-02E0-46D4-9697-599609E788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F55D7-4B63-4496-8484-C502135E89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B713A-8F36-4AE1-8E98-D398E27147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F9B9C-7786-4325-B2D9-DA6B178DA0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CA5F-A9C6-4575-BFC2-CA2A006F49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5F72-CAEE-4D97-8A69-02FDC6B661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AAE0E-F344-452B-8285-2B6AB4908F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Confidential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6D42140-8F86-4008-89BA-FD5FFADC07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30" descr="Avary-LOGO-2018020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3340"/>
            <a:ext cx="1468438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5" Type="http://schemas.openxmlformats.org/officeDocument/2006/relationships/image" Target="../media/image14.png"/><Relationship Id="rId10" Type="http://schemas.openxmlformats.org/officeDocument/2006/relationships/image" Target="../media/image11.emf"/><Relationship Id="rId4" Type="http://schemas.openxmlformats.org/officeDocument/2006/relationships/image" Target="../media/image13.png"/><Relationship Id="rId9" Type="http://schemas.openxmlformats.org/officeDocument/2006/relationships/package" Target="../embeddings/Microsoft_PowerPoint_Presentation2.ppt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/>
        </p:nvSpPr>
        <p:spPr>
          <a:xfrm>
            <a:off x="0" y="1203598"/>
            <a:ext cx="9144000" cy="1661945"/>
          </a:xfrm>
          <a:prstGeom prst="rect">
            <a:avLst/>
          </a:prstGeom>
          <a:ln>
            <a:noFill/>
          </a:ln>
        </p:spPr>
        <p:txBody>
          <a:bodyPr wrap="square" lIns="91392" tIns="45696" rIns="91392" bIns="45696">
            <a:spAutoFit/>
          </a:bodyPr>
          <a:lstStyle/>
          <a:p>
            <a:pPr algn="ctr">
              <a:defRPr/>
            </a:pPr>
            <a:r>
              <a:rPr lang="en-US" altLang="zh-CN" sz="6600" b="1" dirty="0" smtClean="0">
                <a:ea typeface="標楷體" pitchFamily="65" charset="-120"/>
              </a:rPr>
              <a:t>FIoT</a:t>
            </a:r>
            <a:r>
              <a:rPr lang="zh-CN" altLang="en-US" sz="6600" b="1" dirty="0" smtClean="0">
                <a:ea typeface="標楷體" pitchFamily="65" charset="-120"/>
              </a:rPr>
              <a:t>专案</a:t>
            </a:r>
            <a:endParaRPr lang="en-US" altLang="zh-CN" sz="6600" b="1" dirty="0" smtClean="0"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CN" sz="36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(Flex Internet of Things)</a:t>
            </a:r>
            <a:endParaRPr lang="en-US" altLang="zh-CN" sz="3600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C:\Users\F0786100\Desktop\4da0f91212cfd6a898bca7029696fd4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80" y="483841"/>
            <a:ext cx="1331170" cy="10797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rgbClr val="0070C0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FIoT</a:t>
            </a:r>
            <a:r>
              <a:rPr lang="zh-CN" altLang="en-US" sz="2800" dirty="0">
                <a:solidFill>
                  <a:schemeClr val="tx1"/>
                </a:solidFill>
              </a:rPr>
              <a:t>系统架构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041264" y="1712543"/>
            <a:ext cx="2772000" cy="1161000"/>
          </a:xfrm>
          <a:prstGeom prst="roundRect">
            <a:avLst>
              <a:gd name="adj" fmla="val 3856"/>
            </a:avLst>
          </a:prstGeom>
          <a:noFill/>
          <a:ln w="12700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2" tIns="45675" rIns="91352" bIns="45675" rtlCol="0" anchor="t"/>
          <a:lstStyle/>
          <a:p>
            <a:endParaRPr lang="zh-TW" altLang="en-US" sz="1400" dirty="0">
              <a:solidFill>
                <a:srgbClr val="C00000"/>
              </a:solidFill>
              <a:ea typeface="標楷體" panose="03000509000000000000" pitchFamily="65" charset="-12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67" y="1644197"/>
            <a:ext cx="2539317" cy="1071569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14300"/>
          </a:effectLst>
        </p:spPr>
      </p:pic>
      <p:cxnSp>
        <p:nvCxnSpPr>
          <p:cNvPr id="35" name="直線接點 34"/>
          <p:cNvCxnSpPr/>
          <p:nvPr/>
        </p:nvCxnSpPr>
        <p:spPr>
          <a:xfrm rot="16200000" flipH="1">
            <a:off x="5707793" y="1400238"/>
            <a:ext cx="313499" cy="299069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10800000" flipV="1">
            <a:off x="5095107" y="1041180"/>
            <a:ext cx="863999" cy="569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5400000">
            <a:off x="3232954" y="1356177"/>
            <a:ext cx="302069" cy="375763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3570021" y="1328590"/>
            <a:ext cx="583910" cy="63265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H="1">
            <a:off x="3089032" y="1031206"/>
            <a:ext cx="864000" cy="571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10910" y="1706071"/>
            <a:ext cx="864000" cy="24622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数</a:t>
            </a:r>
            <a:r>
              <a:rPr lang="zh-CN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据中心</a:t>
            </a:r>
            <a:endPara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3996064" y="3579958"/>
            <a:ext cx="1152000" cy="8640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60901" y="649118"/>
            <a:ext cx="1191212" cy="7232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endParaRPr lang="en-US" altLang="zh-CN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zh-CN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应用</a:t>
            </a:r>
            <a:endParaRPr lang="zh-TW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 flipV="1">
            <a:off x="5041004" y="1328590"/>
            <a:ext cx="672907" cy="63265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向上箭號 45"/>
          <p:cNvSpPr/>
          <p:nvPr/>
        </p:nvSpPr>
        <p:spPr>
          <a:xfrm>
            <a:off x="4406264" y="1410220"/>
            <a:ext cx="344742" cy="257678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357158" y="1707125"/>
            <a:ext cx="2772000" cy="1161000"/>
          </a:xfrm>
          <a:prstGeom prst="roundRect">
            <a:avLst>
              <a:gd name="adj" fmla="val 3856"/>
            </a:avLst>
          </a:prstGeom>
          <a:noFill/>
          <a:ln w="12700" cmpd="thickThin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2" tIns="45675" rIns="91352" bIns="45675" rtlCol="0" anchor="t"/>
          <a:lstStyle/>
          <a:p>
            <a:endParaRPr lang="en-US" altLang="zh-CN" b="1" dirty="0" smtClean="0">
              <a:solidFill>
                <a:srgbClr val="0066FF"/>
              </a:solidFill>
              <a:ea typeface="標楷體" panose="03000509000000000000" pitchFamily="65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5475" y="1707654"/>
            <a:ext cx="17944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b="1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品质</a:t>
            </a:r>
            <a:r>
              <a:rPr lang="zh-CN" altLang="en-US" sz="1200" b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系</a:t>
            </a:r>
            <a:r>
              <a:rPr lang="zh-CN" altLang="en-US" sz="1200" b="1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统化</a:t>
            </a:r>
            <a:endParaRPr lang="en-US" altLang="zh-CN" sz="1200" b="1" dirty="0">
              <a:solidFill>
                <a:srgbClr val="0000FF"/>
              </a:solidFill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1.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异常管理系统</a:t>
            </a:r>
            <a:endParaRPr lang="en-US" altLang="zh-CN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CN" sz="1200" b="1" dirty="0" smtClean="0">
                <a:latin typeface="+mn-lt"/>
                <a:ea typeface="標楷體" pitchFamily="65" charset="-120"/>
              </a:rPr>
              <a:t>2.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初件管理系统</a:t>
            </a:r>
            <a:endParaRPr lang="en-US" altLang="zh-CN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CN" sz="1200" b="1" dirty="0" smtClean="0">
                <a:latin typeface="+mn-lt"/>
                <a:ea typeface="標楷體" pitchFamily="65" charset="-120"/>
              </a:rPr>
              <a:t>3.LA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管理系统</a:t>
            </a:r>
            <a:endParaRPr lang="en-US" altLang="zh-CN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CN" sz="1200" b="1" dirty="0" smtClean="0">
                <a:latin typeface="+mn-lt"/>
                <a:ea typeface="標楷體" pitchFamily="65" charset="-120"/>
              </a:rPr>
              <a:t>4.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离群物料管理</a:t>
            </a:r>
            <a:endParaRPr lang="en-US" altLang="zh-CN" sz="1200" b="1" dirty="0">
              <a:latin typeface="+mn-lt"/>
              <a:ea typeface="標楷體" pitchFamily="65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6026256" y="482188"/>
            <a:ext cx="2772000" cy="1161000"/>
          </a:xfrm>
          <a:prstGeom prst="roundRect">
            <a:avLst>
              <a:gd name="adj" fmla="val 3856"/>
            </a:avLst>
          </a:prstGeom>
          <a:noFill/>
          <a:ln w="12700" cmpd="thickThin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2" tIns="45675" rIns="91352" bIns="45675" rtlCol="0" anchor="t"/>
          <a:lstStyle/>
          <a:p>
            <a:endParaRPr lang="en-US" altLang="zh-CN" sz="1400" dirty="0" smtClean="0">
              <a:solidFill>
                <a:srgbClr val="0000FF"/>
              </a:solidFill>
              <a:ea typeface="標楷體" panose="03000509000000000000" pitchFamily="65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357158" y="482188"/>
            <a:ext cx="2772000" cy="1161000"/>
          </a:xfrm>
          <a:prstGeom prst="roundRect">
            <a:avLst>
              <a:gd name="adj" fmla="val 3856"/>
            </a:avLst>
          </a:prstGeom>
          <a:noFill/>
          <a:ln w="12700" cmpd="thickThin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2" tIns="45675" rIns="91352" bIns="45675" rtlCol="0" anchor="t"/>
          <a:lstStyle/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ea typeface="標楷體" panose="03000509000000000000" pitchFamily="65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8596" y="411510"/>
            <a:ext cx="157158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b="1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参数</a:t>
            </a:r>
            <a:r>
              <a:rPr lang="zh-CN" altLang="en-US" sz="1200" b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智能</a:t>
            </a:r>
            <a:r>
              <a:rPr lang="zh-CN" altLang="en-US" sz="1200" b="1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化</a:t>
            </a:r>
            <a:endParaRPr lang="en-US" altLang="zh-CN" sz="1200" b="1" dirty="0" smtClean="0">
              <a:solidFill>
                <a:srgbClr val="0000FF"/>
              </a:solidFill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1.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云端参数</a:t>
            </a:r>
            <a:endParaRPr lang="en-US" altLang="zh-TW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2.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生产卡控</a:t>
            </a:r>
            <a:endParaRPr lang="en-US" altLang="zh-CN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3.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自动调参</a:t>
            </a:r>
            <a:endParaRPr lang="en-US" altLang="zh-CN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4.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自动比对</a:t>
            </a:r>
            <a:endParaRPr lang="en-US" altLang="zh-TW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CN" sz="1200" b="1" dirty="0" smtClean="0">
                <a:latin typeface="+mn-lt"/>
                <a:ea typeface="標楷體" pitchFamily="65" charset="-120"/>
              </a:rPr>
              <a:t>5.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自动记录</a:t>
            </a:r>
            <a:endParaRPr lang="en-US" altLang="zh-CN" sz="1200" b="1" dirty="0">
              <a:latin typeface="+mn-lt"/>
              <a:ea typeface="標楷體" pitchFamily="65" charset="-12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1568873" y="3119434"/>
            <a:ext cx="5958184" cy="1659485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cxnSp>
        <p:nvCxnSpPr>
          <p:cNvPr id="66" name="直線單箭頭接點 65"/>
          <p:cNvCxnSpPr>
            <a:stCxn id="118" idx="6"/>
            <a:endCxn id="42" idx="2"/>
          </p:cNvCxnSpPr>
          <p:nvPr/>
        </p:nvCxnSpPr>
        <p:spPr>
          <a:xfrm>
            <a:off x="2162601" y="4011958"/>
            <a:ext cx="183346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126" idx="2"/>
            <a:endCxn id="42" idx="6"/>
          </p:cNvCxnSpPr>
          <p:nvPr/>
        </p:nvCxnSpPr>
        <p:spPr>
          <a:xfrm flipH="1">
            <a:off x="5148064" y="4011958"/>
            <a:ext cx="18421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42" idx="7"/>
          </p:cNvCxnSpPr>
          <p:nvPr/>
        </p:nvCxnSpPr>
        <p:spPr>
          <a:xfrm flipH="1">
            <a:off x="4979358" y="3384065"/>
            <a:ext cx="890256" cy="3224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2" idx="5"/>
          </p:cNvCxnSpPr>
          <p:nvPr/>
        </p:nvCxnSpPr>
        <p:spPr>
          <a:xfrm flipH="1" flipV="1">
            <a:off x="4979358" y="4317428"/>
            <a:ext cx="979748" cy="2725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120" idx="5"/>
            <a:endCxn id="42" idx="1"/>
          </p:cNvCxnSpPr>
          <p:nvPr/>
        </p:nvCxnSpPr>
        <p:spPr>
          <a:xfrm>
            <a:off x="3054703" y="3384490"/>
            <a:ext cx="1110067" cy="3219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132" idx="7"/>
            <a:endCxn id="42" idx="3"/>
          </p:cNvCxnSpPr>
          <p:nvPr/>
        </p:nvCxnSpPr>
        <p:spPr>
          <a:xfrm flipV="1">
            <a:off x="3215513" y="4317428"/>
            <a:ext cx="949257" cy="1889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 rot="926051">
            <a:off x="5127728" y="4209705"/>
            <a:ext cx="928694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400" dirty="0">
                <a:ea typeface="標楷體" panose="03000509000000000000" pitchFamily="65" charset="-120"/>
                <a:cs typeface="Arial" panose="020B0604020202020204" pitchFamily="34" charset="0"/>
              </a:rPr>
              <a:t>自</a:t>
            </a:r>
            <a:r>
              <a:rPr lang="zh-CN" altLang="en-US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动</a:t>
            </a:r>
            <a:r>
              <a:rPr lang="en-US" altLang="zh-CN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&amp;</a:t>
            </a:r>
            <a:r>
              <a:rPr lang="zh-CN" altLang="en-US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手动</a:t>
            </a:r>
            <a:endParaRPr lang="zh-TW" altLang="en-US" sz="1400" dirty="0"/>
          </a:p>
        </p:txBody>
      </p:sp>
      <p:sp>
        <p:nvSpPr>
          <p:cNvPr id="76" name="矩形 75"/>
          <p:cNvSpPr/>
          <p:nvPr/>
        </p:nvSpPr>
        <p:spPr>
          <a:xfrm rot="20956525">
            <a:off x="3152287" y="4143368"/>
            <a:ext cx="928694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400" dirty="0">
                <a:ea typeface="標楷體" panose="03000509000000000000" pitchFamily="65" charset="-120"/>
                <a:cs typeface="Arial" panose="020B0604020202020204" pitchFamily="34" charset="0"/>
              </a:rPr>
              <a:t>自</a:t>
            </a:r>
            <a:r>
              <a:rPr lang="zh-CN" altLang="en-US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动</a:t>
            </a:r>
            <a:r>
              <a:rPr lang="en-US" altLang="zh-CN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&amp;</a:t>
            </a:r>
            <a:r>
              <a:rPr lang="zh-CN" altLang="en-US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手动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5864639" y="3744750"/>
            <a:ext cx="359073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400" dirty="0">
                <a:latin typeface="標楷體" pitchFamily="65" charset="-120"/>
                <a:ea typeface="標楷體" pitchFamily="65" charset="-120"/>
                <a:cs typeface="Arial" panose="020B0604020202020204" pitchFamily="34" charset="0"/>
              </a:rPr>
              <a:t>自动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786051" y="3755697"/>
            <a:ext cx="359073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400" dirty="0">
                <a:ea typeface="標楷體" panose="03000509000000000000" pitchFamily="65" charset="-120"/>
                <a:cs typeface="Arial" panose="020B0604020202020204" pitchFamily="34" charset="0"/>
              </a:rPr>
              <a:t>自动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 rot="851726">
            <a:off x="3209287" y="3328123"/>
            <a:ext cx="928694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400" dirty="0">
                <a:ea typeface="標楷體" panose="03000509000000000000" pitchFamily="65" charset="-120"/>
                <a:cs typeface="Arial" panose="020B0604020202020204" pitchFamily="34" charset="0"/>
              </a:rPr>
              <a:t>自</a:t>
            </a:r>
            <a:r>
              <a:rPr lang="zh-CN" altLang="en-US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动</a:t>
            </a:r>
            <a:r>
              <a:rPr lang="en-US" altLang="zh-CN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&amp;</a:t>
            </a:r>
            <a:r>
              <a:rPr lang="zh-CN" altLang="en-US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手动</a:t>
            </a:r>
            <a:endParaRPr lang="zh-TW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6072198" y="482189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数据</a:t>
            </a:r>
            <a:r>
              <a:rPr lang="zh-CN" altLang="en-US" sz="1200" b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连</a:t>
            </a:r>
            <a:r>
              <a:rPr lang="zh-CN" altLang="en-US" sz="1200" b="1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接化</a:t>
            </a:r>
            <a:endParaRPr lang="en-US" altLang="zh-CN" sz="1200" b="1" dirty="0" smtClean="0">
              <a:solidFill>
                <a:srgbClr val="0000FF"/>
              </a:solidFill>
              <a:latin typeface="+mn-lt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1.AOI</a:t>
            </a:r>
            <a:r>
              <a:rPr lang="en-US" altLang="zh-CN" sz="1200" b="1" dirty="0" smtClean="0">
                <a:latin typeface="+mn-lt"/>
                <a:ea typeface="標楷體" pitchFamily="65" charset="-120"/>
              </a:rPr>
              <a:t>&amp;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电测</a:t>
            </a:r>
            <a:r>
              <a:rPr lang="en-US" altLang="zh-CN" sz="1200" b="1" dirty="0" smtClean="0">
                <a:latin typeface="+mn-lt"/>
                <a:ea typeface="標楷體" pitchFamily="65" charset="-120"/>
              </a:rPr>
              <a:t>&amp;AVI</a:t>
            </a:r>
          </a:p>
          <a:p>
            <a:pPr>
              <a:lnSpc>
                <a:spcPct val="12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2.</a:t>
            </a:r>
            <a:r>
              <a:rPr lang="zh-CN" altLang="en-US" sz="1200" b="1" dirty="0">
                <a:latin typeface="+mn-lt"/>
                <a:ea typeface="標楷體" pitchFamily="65" charset="-120"/>
              </a:rPr>
              <a:t>自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动</a:t>
            </a:r>
            <a:r>
              <a:rPr lang="en-US" altLang="zh-TW" sz="1200" b="1" dirty="0" smtClean="0">
                <a:latin typeface="+mn-lt"/>
                <a:ea typeface="標楷體" pitchFamily="65" charset="-120"/>
              </a:rPr>
              <a:t>OK2S</a:t>
            </a:r>
            <a:r>
              <a:rPr lang="en-US" altLang="zh-CN" sz="1200" b="1" dirty="0" smtClean="0">
                <a:latin typeface="+mn-lt"/>
                <a:ea typeface="標楷體" pitchFamily="65" charset="-120"/>
              </a:rPr>
              <a:t>hip</a:t>
            </a:r>
          </a:p>
          <a:p>
            <a:pPr>
              <a:lnSpc>
                <a:spcPct val="12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3.EDA:SPI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涨缩数据</a:t>
            </a:r>
            <a:endParaRPr lang="en-US" altLang="zh-CN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lt"/>
                <a:ea typeface="標楷體" pitchFamily="65" charset="-120"/>
              </a:rPr>
              <a:t>4.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冲贴一体机</a:t>
            </a:r>
            <a:r>
              <a:rPr lang="en-US" altLang="zh-CN" sz="1200" b="1" dirty="0" smtClean="0">
                <a:latin typeface="+mn-lt"/>
                <a:ea typeface="標楷體" pitchFamily="65" charset="-120"/>
              </a:rPr>
              <a:t>&amp;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电测</a:t>
            </a:r>
            <a:endParaRPr lang="en-US" altLang="zh-CN" sz="1200" b="1" dirty="0" smtClean="0">
              <a:latin typeface="+mn-lt"/>
              <a:ea typeface="標楷體" pitchFamily="65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84168" y="1739948"/>
            <a:ext cx="18573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b="1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追溯全面化</a:t>
            </a:r>
            <a:endParaRPr lang="en-US" altLang="zh-CN" sz="1200" b="1" dirty="0" smtClean="0">
              <a:solidFill>
                <a:srgbClr val="0000FF"/>
              </a:solidFill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1.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头尾扫码</a:t>
            </a:r>
            <a:endParaRPr lang="en-US" altLang="zh-TW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CN" sz="1200" b="1" dirty="0" smtClean="0">
                <a:latin typeface="+mn-lt"/>
                <a:ea typeface="標楷體" pitchFamily="65" charset="-120"/>
              </a:rPr>
              <a:t>2.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混料管控</a:t>
            </a:r>
            <a:endParaRPr lang="en-US" altLang="zh-CN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1200" b="1" dirty="0" smtClean="0">
                <a:latin typeface="+mn-lt"/>
                <a:ea typeface="標楷體" pitchFamily="65" charset="-120"/>
              </a:rPr>
              <a:t>3.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面次管控</a:t>
            </a:r>
            <a:endParaRPr lang="en-US" altLang="zh-TW" sz="1200" b="1" dirty="0" smtClean="0">
              <a:latin typeface="+mn-lt"/>
              <a:ea typeface="標楷體" pitchFamily="65" charset="-120"/>
            </a:endParaRPr>
          </a:p>
          <a:p>
            <a:pPr>
              <a:lnSpc>
                <a:spcPct val="110000"/>
              </a:lnSpc>
            </a:pPr>
            <a:r>
              <a:rPr lang="en-US" altLang="zh-CN" sz="1200" b="1" dirty="0" smtClean="0">
                <a:latin typeface="+mn-lt"/>
                <a:ea typeface="標楷體" pitchFamily="65" charset="-120"/>
              </a:rPr>
              <a:t>4.</a:t>
            </a:r>
            <a:r>
              <a:rPr lang="zh-CN" altLang="en-US" sz="1200" b="1" dirty="0" smtClean="0">
                <a:latin typeface="+mn-lt"/>
                <a:ea typeface="標楷體" pitchFamily="65" charset="-120"/>
              </a:rPr>
              <a:t>卡板追溯</a:t>
            </a:r>
            <a:endParaRPr lang="zh-TW" altLang="en-US" sz="1200" b="1" dirty="0">
              <a:latin typeface="+mn-lt"/>
              <a:ea typeface="標楷體" pitchFamily="65" charset="-120"/>
            </a:endParaRPr>
          </a:p>
        </p:txBody>
      </p:sp>
      <p:sp>
        <p:nvSpPr>
          <p:cNvPr id="92" name="橢圓 91"/>
          <p:cNvSpPr/>
          <p:nvPr/>
        </p:nvSpPr>
        <p:spPr>
          <a:xfrm rot="16200000" flipH="1">
            <a:off x="3101603" y="978502"/>
            <a:ext cx="81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 rot="16200000" flipV="1">
            <a:off x="5981872" y="990418"/>
            <a:ext cx="81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 rot="16200000">
            <a:off x="3101603" y="1669667"/>
            <a:ext cx="81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 rot="16200000" flipV="1">
            <a:off x="6012337" y="1669668"/>
            <a:ext cx="81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上箭號 95"/>
          <p:cNvSpPr/>
          <p:nvPr/>
        </p:nvSpPr>
        <p:spPr>
          <a:xfrm>
            <a:off x="4393881" y="2643757"/>
            <a:ext cx="344742" cy="431367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112310" y="3167198"/>
            <a:ext cx="92869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数</a:t>
            </a:r>
            <a:r>
              <a:rPr lang="zh-CN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据上传</a:t>
            </a:r>
            <a:endParaRPr lang="en-US" altLang="zh-CN" sz="1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4" name="橢圓 113"/>
          <p:cNvSpPr>
            <a:spLocks noChangeAspect="1"/>
          </p:cNvSpPr>
          <p:nvPr/>
        </p:nvSpPr>
        <p:spPr>
          <a:xfrm>
            <a:off x="323528" y="4159803"/>
            <a:ext cx="900000" cy="90000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115" name="橢圓 114"/>
          <p:cNvSpPr>
            <a:spLocks noChangeAspect="1"/>
          </p:cNvSpPr>
          <p:nvPr/>
        </p:nvSpPr>
        <p:spPr>
          <a:xfrm>
            <a:off x="7941556" y="4159803"/>
            <a:ext cx="900000" cy="9000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116" name="椭圆 19"/>
          <p:cNvSpPr>
            <a:spLocks noChangeAspect="1"/>
          </p:cNvSpPr>
          <p:nvPr/>
        </p:nvSpPr>
        <p:spPr>
          <a:xfrm>
            <a:off x="343695" y="2998398"/>
            <a:ext cx="900000" cy="900000"/>
          </a:xfrm>
          <a:prstGeom prst="ellipse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橢圓 116"/>
          <p:cNvSpPr/>
          <p:nvPr/>
        </p:nvSpPr>
        <p:spPr>
          <a:xfrm>
            <a:off x="7941556" y="2998398"/>
            <a:ext cx="900000" cy="900000"/>
          </a:xfrm>
          <a:prstGeom prst="ellipse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118" name="橢圓 117"/>
          <p:cNvSpPr/>
          <p:nvPr/>
        </p:nvSpPr>
        <p:spPr>
          <a:xfrm>
            <a:off x="1190601" y="3798722"/>
            <a:ext cx="972000" cy="4264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Barcode</a:t>
            </a:r>
            <a:r>
              <a:rPr lang="zh-CN" altLang="en-US" sz="14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endParaRPr lang="zh-TW" altLang="en-US" sz="1400" dirty="0" smtClean="0">
              <a:solidFill>
                <a:schemeClr val="bg1"/>
              </a:solidFill>
            </a:endParaRPr>
          </a:p>
        </p:txBody>
      </p:sp>
      <p:grpSp>
        <p:nvGrpSpPr>
          <p:cNvPr id="119" name="群組 118"/>
          <p:cNvGrpSpPr/>
          <p:nvPr/>
        </p:nvGrpSpPr>
        <p:grpSpPr>
          <a:xfrm>
            <a:off x="2225049" y="3020473"/>
            <a:ext cx="972000" cy="426472"/>
            <a:chOff x="7448570" y="4395794"/>
            <a:chExt cx="972000" cy="375193"/>
          </a:xfrm>
        </p:grpSpPr>
        <p:sp>
          <p:nvSpPr>
            <p:cNvPr id="120" name="橢圓 119"/>
            <p:cNvSpPr/>
            <p:nvPr/>
          </p:nvSpPr>
          <p:spPr>
            <a:xfrm>
              <a:off x="7448570" y="4395794"/>
              <a:ext cx="972000" cy="37519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7505719" y="4455961"/>
              <a:ext cx="878447" cy="21661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itchFamily="34" charset="0"/>
                  <a:ea typeface="標楷體" pitchFamily="65" charset="-120"/>
                  <a:cs typeface="Arial" pitchFamily="34" charset="0"/>
                </a:rPr>
                <a:t>设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itchFamily="34" charset="0"/>
                  <a:ea typeface="標楷體" pitchFamily="65" charset="-120"/>
                  <a:cs typeface="Arial" pitchFamily="34" charset="0"/>
                </a:rPr>
                <a:t>备参数 </a:t>
              </a:r>
              <a:endParaRPr lang="zh-TW" alt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18"/>
          <p:cNvGrpSpPr/>
          <p:nvPr/>
        </p:nvGrpSpPr>
        <p:grpSpPr>
          <a:xfrm>
            <a:off x="5757232" y="3009373"/>
            <a:ext cx="972000" cy="426473"/>
            <a:chOff x="7448570" y="4395794"/>
            <a:chExt cx="972000" cy="375193"/>
          </a:xfrm>
        </p:grpSpPr>
        <p:sp>
          <p:nvSpPr>
            <p:cNvPr id="123" name="橢圓 122"/>
            <p:cNvSpPr/>
            <p:nvPr/>
          </p:nvSpPr>
          <p:spPr>
            <a:xfrm>
              <a:off x="7448570" y="4395794"/>
              <a:ext cx="972000" cy="37519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557015" y="4467178"/>
              <a:ext cx="820738" cy="21661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Arial" pitchFamily="34" charset="0"/>
                  <a:ea typeface="標楷體" pitchFamily="65" charset="-120"/>
                  <a:cs typeface="Arial" pitchFamily="34" charset="0"/>
                </a:rPr>
                <a:t>品质数据</a:t>
              </a:r>
              <a:endParaRPr lang="en-US" altLang="zh-CN" sz="16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endParaRPr>
            </a:p>
          </p:txBody>
        </p:sp>
      </p:grpSp>
      <p:grpSp>
        <p:nvGrpSpPr>
          <p:cNvPr id="125" name="群組 118"/>
          <p:cNvGrpSpPr/>
          <p:nvPr/>
        </p:nvGrpSpPr>
        <p:grpSpPr>
          <a:xfrm>
            <a:off x="6990249" y="3798722"/>
            <a:ext cx="1051011" cy="426472"/>
            <a:chOff x="7448570" y="4395794"/>
            <a:chExt cx="1051011" cy="375193"/>
          </a:xfrm>
        </p:grpSpPr>
        <p:sp>
          <p:nvSpPr>
            <p:cNvPr id="126" name="橢圓 125"/>
            <p:cNvSpPr/>
            <p:nvPr/>
          </p:nvSpPr>
          <p:spPr>
            <a:xfrm>
              <a:off x="7448570" y="4395794"/>
              <a:ext cx="972000" cy="37519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563427" y="4469499"/>
              <a:ext cx="936154" cy="21661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Arial" pitchFamily="34" charset="0"/>
                  <a:ea typeface="標楷體" pitchFamily="65" charset="-120"/>
                  <a:cs typeface="Arial" pitchFamily="34" charset="0"/>
                </a:rPr>
                <a:t>条件参数  </a:t>
              </a:r>
              <a:endParaRPr lang="zh-TW" alt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群組 118"/>
          <p:cNvGrpSpPr/>
          <p:nvPr/>
        </p:nvGrpSpPr>
        <p:grpSpPr>
          <a:xfrm>
            <a:off x="5745701" y="4521542"/>
            <a:ext cx="972000" cy="426472"/>
            <a:chOff x="7448570" y="4395794"/>
            <a:chExt cx="972000" cy="375193"/>
          </a:xfrm>
        </p:grpSpPr>
        <p:sp>
          <p:nvSpPr>
            <p:cNvPr id="129" name="橢圓 128"/>
            <p:cNvSpPr/>
            <p:nvPr/>
          </p:nvSpPr>
          <p:spPr>
            <a:xfrm>
              <a:off x="7448570" y="4395794"/>
              <a:ext cx="972000" cy="37519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505719" y="4455961"/>
              <a:ext cx="878447" cy="21661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itchFamily="34" charset="0"/>
                  <a:ea typeface="標楷體" pitchFamily="65" charset="-120"/>
                  <a:cs typeface="Arial" pitchFamily="34" charset="0"/>
                </a:rPr>
                <a:t>制程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itchFamily="34" charset="0"/>
                  <a:ea typeface="標楷體" pitchFamily="65" charset="-120"/>
                  <a:cs typeface="Arial" pitchFamily="34" charset="0"/>
                </a:rPr>
                <a:t>数据 </a:t>
              </a:r>
              <a:endParaRPr lang="zh-TW" alt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群組 118"/>
          <p:cNvGrpSpPr/>
          <p:nvPr/>
        </p:nvGrpSpPr>
        <p:grpSpPr>
          <a:xfrm>
            <a:off x="2385859" y="4443958"/>
            <a:ext cx="972000" cy="426472"/>
            <a:chOff x="7448570" y="4395794"/>
            <a:chExt cx="972000" cy="375193"/>
          </a:xfrm>
        </p:grpSpPr>
        <p:sp>
          <p:nvSpPr>
            <p:cNvPr id="132" name="橢圓 131"/>
            <p:cNvSpPr/>
            <p:nvPr/>
          </p:nvSpPr>
          <p:spPr>
            <a:xfrm>
              <a:off x="7448570" y="4395794"/>
              <a:ext cx="972000" cy="37519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7505719" y="4455961"/>
              <a:ext cx="878447" cy="21661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itchFamily="34" charset="0"/>
                  <a:ea typeface="標楷體" pitchFamily="65" charset="-120"/>
                  <a:cs typeface="Arial" pitchFamily="34" charset="0"/>
                </a:rPr>
                <a:t>环境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itchFamily="34" charset="0"/>
                  <a:ea typeface="標楷體" pitchFamily="65" charset="-120"/>
                  <a:cs typeface="Arial" pitchFamily="34" charset="0"/>
                </a:rPr>
                <a:t>数据 </a:t>
              </a:r>
              <a:endParaRPr lang="zh-TW" altLang="en-US" sz="16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34" name="矩形 133"/>
          <p:cNvSpPr/>
          <p:nvPr/>
        </p:nvSpPr>
        <p:spPr>
          <a:xfrm rot="20382429">
            <a:off x="4932381" y="3305697"/>
            <a:ext cx="928694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400" dirty="0">
                <a:ea typeface="標楷體" panose="03000509000000000000" pitchFamily="65" charset="-120"/>
                <a:cs typeface="Arial" panose="020B0604020202020204" pitchFamily="34" charset="0"/>
              </a:rPr>
              <a:t>自</a:t>
            </a:r>
            <a:r>
              <a:rPr lang="zh-CN" altLang="en-US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动</a:t>
            </a:r>
            <a:r>
              <a:rPr lang="en-US" altLang="zh-CN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&amp;</a:t>
            </a:r>
            <a:r>
              <a:rPr lang="zh-CN" altLang="en-US" sz="1400" dirty="0" smtClean="0">
                <a:ea typeface="標楷體" panose="03000509000000000000" pitchFamily="65" charset="-120"/>
                <a:cs typeface="Arial" panose="020B0604020202020204" pitchFamily="34" charset="0"/>
              </a:rPr>
              <a:t>手动</a:t>
            </a:r>
            <a:endParaRPr lang="zh-TW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3938644" y="3612961"/>
            <a:ext cx="1266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Arial" pitchFamily="34" charset="0"/>
              </a:rPr>
              <a:t>自动化率</a:t>
            </a:r>
            <a:endParaRPr lang="en-US" altLang="zh-TW" sz="1600" b="1" dirty="0" smtClean="0">
              <a:solidFill>
                <a:schemeClr val="bg1"/>
              </a:solidFill>
              <a:latin typeface="+mn-lt"/>
              <a:ea typeface="標楷體" panose="03000509000000000000" pitchFamily="65" charset="-120"/>
              <a:cs typeface="Arial" pitchFamily="34" charset="0"/>
            </a:endParaRPr>
          </a:p>
          <a:p>
            <a:pPr algn="ctr" fontAlgn="ctr"/>
            <a:r>
              <a:rPr lang="zh-CN" altLang="en-US" sz="1600" b="1" dirty="0">
                <a:solidFill>
                  <a:srgbClr val="FFFF00"/>
                </a:solidFill>
                <a:latin typeface="+mn-lt"/>
                <a:ea typeface="標楷體" panose="03000509000000000000" pitchFamily="65" charset="-120"/>
                <a:cs typeface="Arial" pitchFamily="34" charset="0"/>
              </a:rPr>
              <a:t>达</a:t>
            </a:r>
            <a:r>
              <a:rPr lang="zh-CN" altLang="en-US" sz="1600" b="1" dirty="0" smtClean="0">
                <a:solidFill>
                  <a:srgbClr val="FFFF00"/>
                </a:solidFill>
                <a:latin typeface="+mn-lt"/>
                <a:ea typeface="標楷體" panose="03000509000000000000" pitchFamily="65" charset="-120"/>
                <a:cs typeface="Arial" pitchFamily="34" charset="0"/>
              </a:rPr>
              <a:t>成</a:t>
            </a:r>
            <a:r>
              <a:rPr lang="en-US" altLang="zh-CN" sz="1600" b="1" dirty="0" smtClean="0">
                <a:solidFill>
                  <a:srgbClr val="FFFF00"/>
                </a:solidFill>
                <a:latin typeface="+mn-lt"/>
                <a:ea typeface="標楷體" panose="03000509000000000000" pitchFamily="65" charset="-120"/>
                <a:cs typeface="Arial" pitchFamily="34" charset="0"/>
              </a:rPr>
              <a:t>:</a:t>
            </a:r>
            <a:r>
              <a:rPr lang="en-US" altLang="zh-TW" sz="1600" b="1" dirty="0" smtClean="0">
                <a:solidFill>
                  <a:srgbClr val="FFFF00"/>
                </a:solidFill>
                <a:latin typeface="+mn-lt"/>
                <a:ea typeface="標楷體" panose="03000509000000000000" pitchFamily="65" charset="-120"/>
                <a:cs typeface="Arial" pitchFamily="34" charset="0"/>
              </a:rPr>
              <a:t>81.09</a:t>
            </a:r>
            <a:r>
              <a:rPr lang="en-US" altLang="zh-CN" sz="1600" b="1" dirty="0" smtClean="0">
                <a:solidFill>
                  <a:srgbClr val="FFFF00"/>
                </a:solidFill>
                <a:latin typeface="+mn-lt"/>
                <a:ea typeface="標楷體" panose="03000509000000000000" pitchFamily="65" charset="-120"/>
                <a:cs typeface="Arial" pitchFamily="34" charset="0"/>
              </a:rPr>
              <a:t>%</a:t>
            </a:r>
          </a:p>
          <a:p>
            <a:pPr algn="ctr" fontAlgn="ctr"/>
            <a:r>
              <a:rPr lang="zh-CN" altLang="en-US" sz="1600" b="1" dirty="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Arial" pitchFamily="34" charset="0"/>
              </a:rPr>
              <a:t>目</a:t>
            </a: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Arial" pitchFamily="34" charset="0"/>
              </a:rPr>
              <a:t>标</a:t>
            </a:r>
            <a:r>
              <a:rPr lang="en-US" altLang="zh-CN" sz="1600" b="1" dirty="0" smtClean="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Arial" pitchFamily="34" charset="0"/>
              </a:rPr>
              <a:t>:90%</a:t>
            </a:r>
            <a:endParaRPr lang="en-US" altLang="zh-TW" sz="1600" b="1" dirty="0">
              <a:solidFill>
                <a:schemeClr val="bg1"/>
              </a:solidFill>
              <a:latin typeface="+mn-lt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162601" y="565970"/>
            <a:ext cx="8002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完成率</a:t>
            </a:r>
            <a:endParaRPr lang="en-US" altLang="zh-CN" sz="1600" b="1" dirty="0" smtClean="0">
              <a:latin typeface="+mn-lt"/>
              <a:ea typeface="標楷體" panose="03000509000000000000" pitchFamily="65" charset="-120"/>
              <a:cs typeface="Arial" pitchFamily="34" charset="0"/>
            </a:endParaRPr>
          </a:p>
          <a:p>
            <a:pPr algn="ctr" fontAlgn="ctr"/>
            <a:r>
              <a:rPr lang="en-US" altLang="zh-TW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99.3</a:t>
            </a:r>
            <a:r>
              <a:rPr lang="en-US" altLang="zh-CN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%</a:t>
            </a:r>
          </a:p>
          <a:p>
            <a:pPr algn="ctr" fontAlgn="ctr"/>
            <a:r>
              <a:rPr lang="zh-CN" altLang="en-US" sz="1600" b="1" dirty="0">
                <a:latin typeface="細明體" panose="02020509000000000000" pitchFamily="49" charset="-120"/>
                <a:ea typeface="細明體" panose="02020509000000000000" pitchFamily="49" charset="-120"/>
                <a:cs typeface="Arial" pitchFamily="34" charset="0"/>
              </a:rPr>
              <a:t>↑</a:t>
            </a:r>
            <a:endParaRPr lang="en-US" altLang="zh-TW" sz="1600" b="1" dirty="0" smtClean="0">
              <a:latin typeface="細明體" panose="02020509000000000000" pitchFamily="49" charset="-120"/>
              <a:ea typeface="細明體" panose="02020509000000000000" pitchFamily="49" charset="-120"/>
              <a:cs typeface="Arial" pitchFamily="34" charset="0"/>
            </a:endParaRPr>
          </a:p>
          <a:p>
            <a:pPr algn="ctr" fontAlgn="ctr"/>
            <a:r>
              <a:rPr lang="en-US" altLang="zh-TW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65.0</a:t>
            </a:r>
            <a:r>
              <a:rPr lang="en-US" altLang="zh-CN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%</a:t>
            </a:r>
          </a:p>
        </p:txBody>
      </p:sp>
      <p:sp>
        <p:nvSpPr>
          <p:cNvPr id="137" name="矩形 136"/>
          <p:cNvSpPr/>
          <p:nvPr/>
        </p:nvSpPr>
        <p:spPr>
          <a:xfrm>
            <a:off x="2035390" y="19955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600" b="1" dirty="0">
                <a:latin typeface="+mn-lt"/>
                <a:ea typeface="標楷體" panose="03000509000000000000" pitchFamily="65" charset="-120"/>
                <a:cs typeface="Arial" pitchFamily="34" charset="0"/>
              </a:rPr>
              <a:t>导入</a:t>
            </a:r>
            <a:r>
              <a:rPr lang="zh-CN" altLang="en-US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工站</a:t>
            </a:r>
            <a:endParaRPr lang="en-US" altLang="zh-CN" sz="1600" b="1" dirty="0" smtClean="0">
              <a:latin typeface="+mn-lt"/>
              <a:ea typeface="標楷體" panose="03000509000000000000" pitchFamily="65" charset="-120"/>
              <a:cs typeface="Arial" pitchFamily="34" charset="0"/>
            </a:endParaRPr>
          </a:p>
          <a:p>
            <a:pPr algn="ctr" fontAlgn="ctr"/>
            <a:r>
              <a:rPr lang="en-US" altLang="zh-TW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0</a:t>
            </a:r>
            <a:r>
              <a:rPr lang="zh-CN" altLang="en-US" sz="1600" b="1" dirty="0" smtClean="0">
                <a:latin typeface="細明體-ExtB" panose="02020500000000000000" pitchFamily="18" charset="-120"/>
                <a:ea typeface="標楷體" panose="03000509000000000000" pitchFamily="65" charset="-120"/>
                <a:cs typeface="Arial" pitchFamily="34" charset="0"/>
              </a:rPr>
              <a:t>→</a:t>
            </a:r>
            <a:r>
              <a:rPr lang="en-US" altLang="zh-TW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20</a:t>
            </a:r>
            <a:r>
              <a:rPr lang="zh-CN" altLang="en-US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个</a:t>
            </a:r>
            <a:endParaRPr lang="zh-TW" altLang="en-US" sz="1600" b="1" dirty="0">
              <a:latin typeface="+mn-lt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752980" y="78761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600" b="1" dirty="0">
                <a:latin typeface="+mn-lt"/>
                <a:ea typeface="標楷體" panose="03000509000000000000" pitchFamily="65" charset="-120"/>
                <a:cs typeface="Arial" pitchFamily="34" charset="0"/>
              </a:rPr>
              <a:t>导入</a:t>
            </a:r>
            <a:r>
              <a:rPr lang="zh-CN" altLang="en-US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工站</a:t>
            </a:r>
            <a:endParaRPr lang="en-US" altLang="zh-CN" sz="1600" b="1" dirty="0" smtClean="0">
              <a:latin typeface="+mn-lt"/>
              <a:ea typeface="標楷體" panose="03000509000000000000" pitchFamily="65" charset="-120"/>
              <a:cs typeface="Arial" pitchFamily="34" charset="0"/>
            </a:endParaRPr>
          </a:p>
          <a:p>
            <a:pPr algn="ctr" fontAlgn="ctr"/>
            <a:r>
              <a:rPr lang="en-US" altLang="zh-TW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0</a:t>
            </a:r>
            <a:r>
              <a:rPr lang="zh-CN" altLang="en-US" sz="16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Arial" pitchFamily="34" charset="0"/>
              </a:rPr>
              <a:t>→</a:t>
            </a:r>
            <a:r>
              <a:rPr lang="en-US" altLang="zh-TW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2</a:t>
            </a:r>
            <a:r>
              <a:rPr lang="zh-CN" altLang="en-US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个</a:t>
            </a:r>
            <a:endParaRPr lang="zh-TW" altLang="en-US" sz="1600" b="1" dirty="0">
              <a:latin typeface="+mn-lt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853167" y="1754434"/>
            <a:ext cx="80502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读码率</a:t>
            </a:r>
            <a:endParaRPr lang="en-US" altLang="zh-CN" sz="1600" b="1" dirty="0" smtClean="0">
              <a:latin typeface="+mn-lt"/>
              <a:ea typeface="標楷體" panose="03000509000000000000" pitchFamily="65" charset="-120"/>
              <a:cs typeface="Arial" pitchFamily="34" charset="0"/>
            </a:endParaRPr>
          </a:p>
          <a:p>
            <a:pPr algn="ctr" fontAlgn="ctr"/>
            <a:r>
              <a:rPr lang="en-US" altLang="zh-CN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99.92%</a:t>
            </a:r>
          </a:p>
          <a:p>
            <a:pPr algn="ctr" fontAlgn="ctr"/>
            <a:r>
              <a:rPr lang="zh-CN" altLang="en-US" sz="1600" b="1" dirty="0">
                <a:latin typeface="新細明體" panose="02020500000000000000" pitchFamily="18" charset="-120"/>
                <a:cs typeface="Arial" pitchFamily="34" charset="0"/>
              </a:rPr>
              <a:t>↑</a:t>
            </a:r>
            <a:endParaRPr lang="en-US" altLang="zh-CN" sz="1600" b="1" dirty="0" smtClean="0">
              <a:latin typeface="新細明體" panose="02020500000000000000" pitchFamily="18" charset="-120"/>
              <a:cs typeface="Arial" pitchFamily="34" charset="0"/>
            </a:endParaRPr>
          </a:p>
          <a:p>
            <a:pPr algn="ctr" fontAlgn="ctr"/>
            <a:r>
              <a:rPr lang="en-US" altLang="zh-CN" sz="1600" b="1" dirty="0" smtClean="0">
                <a:latin typeface="+mn-lt"/>
                <a:ea typeface="標楷體" panose="03000509000000000000" pitchFamily="65" charset="-120"/>
                <a:cs typeface="Arial" pitchFamily="34" charset="0"/>
              </a:rPr>
              <a:t>99.00%</a:t>
            </a:r>
            <a:endParaRPr lang="en-US" altLang="zh-CN" sz="1600" b="1" dirty="0">
              <a:latin typeface="+mn-lt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29647"/>
              </p:ext>
            </p:extLst>
          </p:nvPr>
        </p:nvGraphicFramePr>
        <p:xfrm>
          <a:off x="179516" y="519506"/>
          <a:ext cx="8784001" cy="828108"/>
        </p:xfrm>
        <a:graphic>
          <a:graphicData uri="http://schemas.openxmlformats.org/drawingml/2006/table">
            <a:tbl>
              <a:tblPr/>
              <a:tblGrid>
                <a:gridCol w="1484028"/>
                <a:gridCol w="1453986"/>
                <a:gridCol w="1453986"/>
                <a:gridCol w="1453986"/>
                <a:gridCol w="1453986"/>
                <a:gridCol w="1484029"/>
              </a:tblGrid>
              <a:tr h="414054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900" b="0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截止时间</a:t>
                      </a:r>
                      <a:endParaRPr lang="zh-TW" altLang="en-US" sz="1900" b="0" i="0" u="none" strike="noStrike" dirty="0">
                        <a:solidFill>
                          <a:srgbClr val="FFFFFF"/>
                        </a:solidFill>
                        <a:latin typeface="新細明體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900" b="0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总数</a:t>
                      </a:r>
                      <a:r>
                        <a:rPr lang="en-US" altLang="zh-CN" sz="1900" b="0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(</a:t>
                      </a:r>
                      <a:r>
                        <a:rPr lang="zh-CN" altLang="en-US" sz="1900" b="0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项</a:t>
                      </a:r>
                      <a:r>
                        <a:rPr lang="en-US" altLang="zh-CN" sz="1900" b="0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)</a:t>
                      </a:r>
                      <a:endParaRPr lang="zh-TW" altLang="en-US" sz="1900" b="0" i="0" u="none" strike="noStrike" dirty="0">
                        <a:solidFill>
                          <a:srgbClr val="FFFFFF"/>
                        </a:solidFill>
                        <a:latin typeface="新細明體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900" b="0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可优化</a:t>
                      </a:r>
                      <a:endParaRPr lang="zh-TW" altLang="en-US" sz="1900" b="0" i="0" u="none" strike="noStrike" dirty="0">
                        <a:solidFill>
                          <a:srgbClr val="FFFFFF"/>
                        </a:solidFill>
                        <a:latin typeface="新細明體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900" b="0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已完成</a:t>
                      </a:r>
                      <a:endParaRPr lang="zh-TW" altLang="en-US" sz="1900" b="0" i="0" u="none" strike="noStrike" dirty="0">
                        <a:solidFill>
                          <a:srgbClr val="FFFFFF"/>
                        </a:solidFill>
                        <a:latin typeface="新細明體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0" i="0" u="none" strike="noStrike" dirty="0" smtClean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待自动化</a:t>
                      </a:r>
                      <a:endParaRPr lang="zh-TW" altLang="en-US" sz="1900" b="0" i="0" u="none" strike="noStrike" dirty="0">
                        <a:solidFill>
                          <a:srgbClr val="FFFFFF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900" b="0" i="0" u="none" strike="noStrike" dirty="0" smtClean="0">
                          <a:solidFill>
                            <a:srgbClr val="FFFFFF"/>
                          </a:solidFill>
                          <a:latin typeface="新細明體"/>
                        </a:rPr>
                        <a:t>完成率</a:t>
                      </a:r>
                      <a:endParaRPr lang="zh-TW" altLang="en-US" sz="1900" b="0" i="0" u="none" strike="noStrike" dirty="0">
                        <a:solidFill>
                          <a:srgbClr val="FFFFFF"/>
                        </a:solidFill>
                        <a:latin typeface="新細明體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414054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W48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1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44,811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1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40,675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1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36,336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4,339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sz="1900" b="1" i="0" u="sng" strike="noStrike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81.09</a:t>
                      </a:r>
                      <a:r>
                        <a:rPr lang="en-US" altLang="zh-CN" sz="1900" b="1" i="0" u="sng" strike="noStrike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en-US" sz="1900" b="1" i="0" u="sng" strike="noStrik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40239" y="4731992"/>
            <a:ext cx="388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200" dirty="0" smtClean="0">
                <a:solidFill>
                  <a:prstClr val="black"/>
                </a:solidFill>
                <a:latin typeface="Arial"/>
                <a:ea typeface="標楷體"/>
              </a:rPr>
              <a:t>(</a:t>
            </a:r>
            <a:r>
              <a:rPr kumimoji="0" lang="zh-CN" altLang="en-US" sz="1200" dirty="0" smtClean="0">
                <a:solidFill>
                  <a:prstClr val="black"/>
                </a:solidFill>
                <a:latin typeface="Arial"/>
                <a:ea typeface="標楷體"/>
              </a:rPr>
              <a:t>包括</a:t>
            </a:r>
            <a:r>
              <a:rPr kumimoji="0" lang="en-US" altLang="zh-CN" sz="1200" dirty="0" smtClean="0">
                <a:solidFill>
                  <a:prstClr val="black"/>
                </a:solidFill>
                <a:latin typeface="Arial"/>
                <a:ea typeface="標楷體"/>
              </a:rPr>
              <a:t>:</a:t>
            </a:r>
            <a:r>
              <a:rPr kumimoji="0" lang="zh-CN" altLang="en-US" sz="1200" dirty="0" smtClean="0">
                <a:solidFill>
                  <a:prstClr val="black"/>
                </a:solidFill>
                <a:latin typeface="Arial"/>
                <a:ea typeface="標楷體"/>
              </a:rPr>
              <a:t>进行中的参</a:t>
            </a:r>
            <a:r>
              <a:rPr kumimoji="0" lang="zh-CN" altLang="en-US" sz="1200" dirty="0">
                <a:solidFill>
                  <a:prstClr val="black"/>
                </a:solidFill>
                <a:latin typeface="Arial"/>
                <a:ea typeface="標楷體"/>
              </a:rPr>
              <a:t>数一体</a:t>
            </a:r>
            <a:r>
              <a:rPr kumimoji="0" lang="zh-CN" altLang="en-US" sz="1200" dirty="0" smtClean="0">
                <a:solidFill>
                  <a:prstClr val="black"/>
                </a:solidFill>
                <a:latin typeface="Arial"/>
                <a:ea typeface="標楷體"/>
              </a:rPr>
              <a:t>化</a:t>
            </a:r>
            <a:r>
              <a:rPr kumimoji="0" lang="en-US" altLang="zh-CN" sz="1200" dirty="0" smtClean="0">
                <a:solidFill>
                  <a:prstClr val="black"/>
                </a:solidFill>
                <a:latin typeface="Arial"/>
                <a:ea typeface="標楷體"/>
              </a:rPr>
              <a:t>+</a:t>
            </a:r>
            <a:r>
              <a:rPr kumimoji="0" lang="zh-CN" altLang="en-US" sz="1200" dirty="0" smtClean="0">
                <a:solidFill>
                  <a:prstClr val="black"/>
                </a:solidFill>
                <a:latin typeface="Arial"/>
                <a:ea typeface="標楷體"/>
              </a:rPr>
              <a:t>压</a:t>
            </a:r>
            <a:r>
              <a:rPr kumimoji="0" lang="zh-CN" altLang="en-US" sz="1200" dirty="0" smtClean="0">
                <a:solidFill>
                  <a:prstClr val="black"/>
                </a:solidFill>
                <a:latin typeface="Arial"/>
                <a:ea typeface="標楷體"/>
              </a:rPr>
              <a:t>力表</a:t>
            </a:r>
            <a:r>
              <a:rPr kumimoji="0" lang="en-US" altLang="zh-CN" sz="1200" dirty="0" smtClean="0">
                <a:solidFill>
                  <a:prstClr val="black"/>
                </a:solidFill>
                <a:latin typeface="Arial"/>
                <a:ea typeface="標楷體"/>
              </a:rPr>
              <a:t>/</a:t>
            </a:r>
            <a:r>
              <a:rPr kumimoji="0" lang="zh-CN" altLang="en-US" sz="1200" dirty="0">
                <a:solidFill>
                  <a:prstClr val="black"/>
                </a:solidFill>
                <a:latin typeface="Arial"/>
                <a:ea typeface="標楷體"/>
              </a:rPr>
              <a:t>流量</a:t>
            </a:r>
            <a:r>
              <a:rPr kumimoji="0" lang="zh-CN" altLang="en-US" sz="1200" dirty="0" smtClean="0">
                <a:solidFill>
                  <a:prstClr val="black"/>
                </a:solidFill>
                <a:latin typeface="Arial"/>
                <a:ea typeface="標楷體"/>
              </a:rPr>
              <a:t>计数据</a:t>
            </a:r>
            <a:r>
              <a:rPr kumimoji="0" lang="en-US" altLang="zh-CN" sz="1200" dirty="0" smtClean="0">
                <a:solidFill>
                  <a:prstClr val="black"/>
                </a:solidFill>
                <a:latin typeface="Arial"/>
                <a:ea typeface="標楷體"/>
              </a:rPr>
              <a:t>)</a:t>
            </a:r>
            <a:endParaRPr kumimoji="0" lang="zh-TW" altLang="en-US" sz="1200" dirty="0">
              <a:solidFill>
                <a:prstClr val="black"/>
              </a:solidFill>
              <a:latin typeface="Arial"/>
              <a:ea typeface="標楷體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-252536" y="1347614"/>
            <a:ext cx="4249147" cy="3434898"/>
            <a:chOff x="-468180" y="2807345"/>
            <a:chExt cx="4657145" cy="3694137"/>
          </a:xfrm>
        </p:grpSpPr>
        <p:graphicFrame>
          <p:nvGraphicFramePr>
            <p:cNvPr id="36" name="圖表 35"/>
            <p:cNvGraphicFramePr/>
            <p:nvPr>
              <p:extLst>
                <p:ext uri="{D42A27DB-BD31-4B8C-83A1-F6EECF244321}">
                  <p14:modId xmlns:p14="http://schemas.microsoft.com/office/powerpoint/2010/main" val="325660096"/>
                </p:ext>
              </p:extLst>
            </p:nvPr>
          </p:nvGraphicFramePr>
          <p:xfrm>
            <a:off x="-468180" y="3194558"/>
            <a:ext cx="4657145" cy="32525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7" name="矩形 36"/>
            <p:cNvSpPr/>
            <p:nvPr/>
          </p:nvSpPr>
          <p:spPr>
            <a:xfrm>
              <a:off x="1894432" y="4528868"/>
              <a:ext cx="1298718" cy="695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標楷體"/>
                </a:rPr>
                <a:t>已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標楷體"/>
                </a:rPr>
                <a:t>完成</a:t>
              </a:r>
              <a:endPara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標楷體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標楷體"/>
                </a:rPr>
                <a:t>36,336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標楷體"/>
                </a:rPr>
                <a:t>项</a:t>
              </a: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標楷體"/>
                </a:rPr>
                <a:t> 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8915" y="2807345"/>
              <a:ext cx="2188746" cy="364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標楷體"/>
                </a:rPr>
                <a:t>保留项目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標楷體"/>
                </a:rPr>
                <a:t>4,136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標楷體"/>
                </a:rPr>
                <a:t>项</a:t>
              </a:r>
              <a:endParaRPr kumimoji="0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標楷體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-389258" y="6137377"/>
              <a:ext cx="2212426" cy="364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標楷體"/>
                </a:rPr>
                <a:t>待完成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標楷體"/>
                </a:rPr>
                <a:t>4,339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標楷體"/>
                </a:rPr>
                <a:t>项</a:t>
              </a:r>
              <a:endParaRPr kumimoji="0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23532" y="1601833"/>
            <a:ext cx="27164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200" dirty="0" smtClean="0">
                <a:solidFill>
                  <a:prstClr val="black"/>
                </a:solidFill>
                <a:latin typeface="Arial"/>
                <a:ea typeface="標楷體"/>
              </a:rPr>
              <a:t>(</a:t>
            </a:r>
            <a:r>
              <a:rPr kumimoji="0" lang="zh-CN" altLang="en-US" sz="1200" dirty="0" smtClean="0">
                <a:solidFill>
                  <a:prstClr val="black"/>
                </a:solidFill>
                <a:latin typeface="Arial"/>
                <a:ea typeface="標楷體"/>
              </a:rPr>
              <a:t>包括</a:t>
            </a:r>
            <a:r>
              <a:rPr kumimoji="0" lang="en-US" altLang="zh-CN" sz="1200" dirty="0" smtClean="0">
                <a:solidFill>
                  <a:prstClr val="black"/>
                </a:solidFill>
                <a:latin typeface="Arial"/>
                <a:ea typeface="標楷體"/>
              </a:rPr>
              <a:t>:</a:t>
            </a:r>
            <a:r>
              <a:rPr kumimoji="0" lang="en-US" altLang="zh-TW" sz="1200" dirty="0" smtClean="0">
                <a:solidFill>
                  <a:prstClr val="black"/>
                </a:solidFill>
                <a:latin typeface="Arial"/>
                <a:ea typeface="標楷體"/>
              </a:rPr>
              <a:t>Station monitor</a:t>
            </a:r>
            <a:r>
              <a:rPr kumimoji="0" lang="zh-CN" altLang="en-US" sz="1200" dirty="0" smtClean="0">
                <a:solidFill>
                  <a:prstClr val="black"/>
                </a:solidFill>
                <a:latin typeface="Arial"/>
                <a:ea typeface="標楷體"/>
              </a:rPr>
              <a:t>项目等</a:t>
            </a:r>
            <a:r>
              <a:rPr kumimoji="0" lang="en-US" altLang="zh-CN" sz="1200" dirty="0" smtClean="0">
                <a:solidFill>
                  <a:prstClr val="black"/>
                </a:solidFill>
                <a:latin typeface="Arial"/>
                <a:ea typeface="標楷體"/>
              </a:rPr>
              <a:t>)</a:t>
            </a:r>
            <a:endParaRPr kumimoji="0" lang="zh-TW" altLang="en-US" sz="1200" dirty="0">
              <a:solidFill>
                <a:prstClr val="black"/>
              </a:solidFill>
              <a:latin typeface="Arial"/>
              <a:ea typeface="標楷體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942186" y="366209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b="1" dirty="0" smtClean="0">
                <a:solidFill>
                  <a:srgbClr val="FFFFFF"/>
                </a:solidFill>
                <a:latin typeface="Arial"/>
                <a:ea typeface="標楷體"/>
              </a:rPr>
              <a:t>81.09%</a:t>
            </a:r>
            <a:endParaRPr kumimoji="0" lang="zh-TW" altLang="en-US" sz="2000" b="1" dirty="0">
              <a:solidFill>
                <a:srgbClr val="FFFFFF"/>
              </a:solidFill>
              <a:latin typeface="Arial"/>
              <a:ea typeface="標楷體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87628" y="206769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b="1" dirty="0" smtClean="0">
                <a:solidFill>
                  <a:srgbClr val="000000"/>
                </a:solidFill>
                <a:latin typeface="Arial"/>
                <a:ea typeface="標楷體"/>
              </a:rPr>
              <a:t>9.2%</a:t>
            </a:r>
            <a:endParaRPr kumimoji="0" lang="zh-TW" altLang="en-US" sz="2000" b="1" dirty="0">
              <a:solidFill>
                <a:srgbClr val="000000"/>
              </a:solidFill>
              <a:latin typeface="Arial"/>
              <a:ea typeface="標楷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55576" y="242773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b="1" dirty="0" smtClean="0">
                <a:solidFill>
                  <a:srgbClr val="000000"/>
                </a:solidFill>
                <a:latin typeface="Arial"/>
                <a:ea typeface="標楷體"/>
              </a:rPr>
              <a:t>9.7%</a:t>
            </a:r>
            <a:endParaRPr kumimoji="0" lang="zh-TW" altLang="en-US" sz="2000" b="1" dirty="0">
              <a:solidFill>
                <a:srgbClr val="000000"/>
              </a:solidFill>
              <a:latin typeface="Arial"/>
              <a:ea typeface="標楷體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683568" y="2931793"/>
            <a:ext cx="504056" cy="1512167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02107"/>
              </p:ext>
            </p:extLst>
          </p:nvPr>
        </p:nvGraphicFramePr>
        <p:xfrm>
          <a:off x="3347864" y="1491630"/>
          <a:ext cx="5616624" cy="3373549"/>
        </p:xfrm>
        <a:graphic>
          <a:graphicData uri="http://schemas.openxmlformats.org/drawingml/2006/table">
            <a:tbl>
              <a:tblPr/>
              <a:tblGrid>
                <a:gridCol w="432048"/>
                <a:gridCol w="1509167"/>
                <a:gridCol w="2091233"/>
                <a:gridCol w="648072"/>
                <a:gridCol w="936104"/>
              </a:tblGrid>
              <a:tr h="432048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序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项目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目前进度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负责人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预计</a:t>
                      </a:r>
                      <a:endParaRPr lang="en-US" altLang="zh-CN" sz="1400" b="1" i="0" u="none" strike="noStrike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完成时间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383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標楷體"/>
                        </a:defRPr>
                      </a:lvl9pPr>
                    </a:lstStyle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</a:t>
                      </a:r>
                      <a:endParaRPr lang="zh-TW" alt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裁切机生产日报表自动上传</a:t>
                      </a:r>
                      <a:endParaRPr lang="en-US" altLang="zh-CN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通过读二维码码自动上传</a:t>
                      </a:r>
                      <a:endParaRPr lang="zh-TW" altLang="en-US" sz="14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周小龙</a:t>
                      </a:r>
                      <a:endParaRPr lang="zh-TW" altLang="en-US" sz="14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已完成</a:t>
                      </a:r>
                      <a:endParaRPr kumimoji="0" lang="en-US" altLang="zh-TW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36000" marT="12001" marB="3600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2</a:t>
                      </a:r>
                      <a:endParaRPr lang="zh-TW" alt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镭射车间温湿度自动上传</a:t>
                      </a:r>
                      <a:endParaRPr lang="en-US" altLang="zh-TW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已实现从机房抓取数据上传</a:t>
                      </a:r>
                      <a:endParaRPr lang="en-US" altLang="zh-TW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宋嘉祺</a:t>
                      </a:r>
                      <a:endParaRPr lang="en-US" altLang="zh-TW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已完成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36000" marT="12001" marB="3600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3</a:t>
                      </a:r>
                      <a:endParaRPr lang="zh-TW" alt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RTR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酸洗日报表自动上传优化</a:t>
                      </a:r>
                      <a:endParaRPr lang="zh-TW" altLang="en-US" sz="14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已优化，节省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1.04H/D</a:t>
                      </a:r>
                      <a:endParaRPr lang="zh-TW" altLang="en-US" sz="14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周小龙</a:t>
                      </a:r>
                      <a:endParaRPr lang="zh-TW" altLang="en-US" sz="14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已完成</a:t>
                      </a:r>
                      <a:endParaRPr kumimoji="0" lang="en-US" altLang="zh-TW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36000" marT="12001" marB="3600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4</a:t>
                      </a:r>
                      <a:endParaRPr lang="zh-TW" alt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自动上传</a:t>
                      </a:r>
                      <a:endParaRPr lang="en-US" altLang="zh-CN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取消点检</a:t>
                      </a:r>
                      <a:endParaRPr lang="en-US" altLang="zh-CN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黑影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3#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压力表、流量取消点检</a:t>
                      </a:r>
                      <a:endParaRPr lang="en-US" altLang="zh-TW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巫东梁</a:t>
                      </a:r>
                      <a:endParaRPr lang="en-US" altLang="zh-TW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11/27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36000" marT="12001" marB="3600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3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5</a:t>
                      </a:r>
                      <a:endParaRPr lang="zh-TW" alt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FF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喷砂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6#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压力表、流量取消点检</a:t>
                      </a:r>
                      <a:endParaRPr lang="en-US" altLang="zh-TW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徐伟</a:t>
                      </a:r>
                      <a:endParaRPr lang="en-US" altLang="zh-TW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11/27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36000" marT="12001" marB="3600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8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6</a:t>
                      </a:r>
                      <a:endParaRPr lang="zh-TW" alt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无尘室落尘量测数据自动上传</a:t>
                      </a:r>
                      <a:endParaRPr lang="en-US" altLang="zh-CN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共用曝光的上传程式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确认可以使用，测点分开设置避免重复</a:t>
                      </a:r>
                      <a:endParaRPr lang="en-US" altLang="zh-TW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宋嘉祺</a:t>
                      </a:r>
                      <a:endParaRPr lang="en-US" altLang="zh-CN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叶俊</a:t>
                      </a:r>
                      <a:endParaRPr lang="en-US" altLang="zh-CN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向鹏</a:t>
                      </a:r>
                      <a:endParaRPr lang="en-US" altLang="zh-TW" sz="14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12001" marT="12001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11/30</a:t>
                      </a:r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12001" marR="36000" marT="12001" marB="3600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0" y="-2738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dirty="0" err="1" smtClean="0">
                <a:solidFill>
                  <a:prstClr val="black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FIoT</a:t>
            </a:r>
            <a:r>
              <a:rPr kumimoji="0" lang="en-US" altLang="zh-CN" sz="2800" b="1" dirty="0" smtClean="0">
                <a:solidFill>
                  <a:prstClr val="black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-</a:t>
            </a:r>
            <a:r>
              <a:rPr kumimoji="0" lang="zh-CN" altLang="en-US" sz="2800" b="1" dirty="0" smtClean="0">
                <a:solidFill>
                  <a:prstClr val="black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数据上传自</a:t>
            </a:r>
            <a:r>
              <a:rPr kumimoji="0" lang="zh-CN" altLang="en-US" sz="2800" b="1" dirty="0">
                <a:solidFill>
                  <a:prstClr val="black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动化</a:t>
            </a:r>
            <a:endParaRPr kumimoji="0" lang="en-US" altLang="zh-CN" sz="2800" b="1" dirty="0" smtClean="0">
              <a:solidFill>
                <a:prstClr val="black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graphicFrame>
        <p:nvGraphicFramePr>
          <p:cNvPr id="5" name="物件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9377"/>
              </p:ext>
            </p:extLst>
          </p:nvPr>
        </p:nvGraphicFramePr>
        <p:xfrm>
          <a:off x="2411760" y="149306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760" y="149306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9"/>
          <p:cNvSpPr txBox="1">
            <a:spLocks/>
          </p:cNvSpPr>
          <p:nvPr/>
        </p:nvSpPr>
        <p:spPr bwMode="auto">
          <a:xfrm>
            <a:off x="0" y="-20536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zh-CN" altLang="en-US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表单点检</a:t>
            </a:r>
            <a:r>
              <a:rPr lang="zh-CN" altLang="en-US" sz="2800" b="1" dirty="0">
                <a:latin typeface="Arial" pitchFamily="34" charset="0"/>
                <a:ea typeface="標楷體" pitchFamily="65" charset="-120"/>
                <a:cs typeface="Arial" pitchFamily="34" charset="0"/>
              </a:rPr>
              <a:t>方案</a:t>
            </a:r>
            <a:r>
              <a:rPr lang="zh-CN" altLang="en-US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对比</a:t>
            </a:r>
            <a:endParaRPr lang="zh-TW" altLang="en-US" sz="2800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7" name="文字方塊 20"/>
          <p:cNvSpPr txBox="1">
            <a:spLocks noChangeArrowheads="1"/>
          </p:cNvSpPr>
          <p:nvPr/>
        </p:nvSpPr>
        <p:spPr bwMode="auto">
          <a:xfrm>
            <a:off x="395536" y="483518"/>
            <a:ext cx="82809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1400" dirty="0" smtClean="0">
                <a:solidFill>
                  <a:prstClr val="black"/>
                </a:solidFill>
                <a:latin typeface="Arial"/>
                <a:ea typeface="標楷體"/>
              </a:rPr>
              <a:t>Summary</a:t>
            </a:r>
            <a:r>
              <a:rPr kumimoji="0" lang="zh-CN" altLang="en-US" sz="1400" dirty="0" smtClean="0">
                <a:solidFill>
                  <a:prstClr val="black"/>
                </a:solidFill>
                <a:latin typeface="Arial"/>
                <a:ea typeface="標楷體"/>
              </a:rPr>
              <a:t>：</a:t>
            </a:r>
            <a:endParaRPr kumimoji="0" lang="en-US" altLang="zh-CN" sz="1400" dirty="0" smtClean="0">
              <a:solidFill>
                <a:prstClr val="black"/>
              </a:solidFill>
              <a:latin typeface="Arial"/>
              <a:ea typeface="標楷體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en-US" sz="1400" dirty="0" smtClean="0">
                <a:solidFill>
                  <a:prstClr val="black"/>
                </a:solidFill>
                <a:latin typeface="Arial"/>
                <a:ea typeface="標楷體"/>
              </a:rPr>
              <a:t>目前厂内采用方案一的点检方式，对比其它两个新方案如下</a:t>
            </a:r>
            <a:endParaRPr kumimoji="0" lang="en-US" altLang="zh-CN" sz="1400" dirty="0" smtClean="0">
              <a:solidFill>
                <a:prstClr val="black"/>
              </a:solidFill>
              <a:latin typeface="Arial"/>
              <a:ea typeface="標楷體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42797"/>
              </p:ext>
            </p:extLst>
          </p:nvPr>
        </p:nvGraphicFramePr>
        <p:xfrm>
          <a:off x="498130" y="1081029"/>
          <a:ext cx="8178327" cy="3938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235"/>
                <a:gridCol w="1043203"/>
                <a:gridCol w="2198963"/>
                <a:gridCol w="2198963"/>
                <a:gridCol w="2198963"/>
              </a:tblGrid>
              <a:tr h="24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No.</a:t>
                      </a:r>
                      <a:endParaRPr lang="zh-TW" altLang="en-US" sz="1100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项目</a:t>
                      </a:r>
                      <a:endParaRPr lang="zh-TW" altLang="en-US" sz="1100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方案一</a:t>
                      </a:r>
                      <a:endParaRPr lang="zh-TW" altLang="en-US" sz="1100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方案二</a:t>
                      </a:r>
                      <a:endParaRPr lang="zh-TW" altLang="en-US" sz="1100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方案三</a:t>
                      </a:r>
                      <a:endParaRPr lang="zh-TW" altLang="en-US" sz="1100" dirty="0" smtClean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</a:tr>
              <a:tr h="2423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方案简介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按项目顺序点检</a:t>
                      </a:r>
                      <a:r>
                        <a:rPr lang="en-US" altLang="zh-CN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,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手动</a:t>
                      </a:r>
                      <a:r>
                        <a:rPr lang="en-US" altLang="zh-CN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key in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数据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15576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按项目顺序点检，目视判定指针是否在管控范围内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并用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pad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拍照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上传佐证，不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key in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具体数值</a:t>
                      </a:r>
                      <a:endParaRPr lang="zh-TW" altLang="en-US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15576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按项目顺序进行拍照，系统自动识别出表盘数值并判定是否在范围内</a:t>
                      </a:r>
                      <a:endParaRPr lang="zh-TW" altLang="en-US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4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2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图片说明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8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3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优点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无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15576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取消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key in,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仅拍照上传</a:t>
                      </a:r>
                      <a:endParaRPr lang="zh-TW" altLang="en-US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1.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操作方便，取消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key in</a:t>
                      </a:r>
                    </a:p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2.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系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统识别、判定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结果可信度高</a:t>
                      </a:r>
                      <a:endParaRPr lang="zh-TW" altLang="en-US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4</a:t>
                      </a:r>
                      <a:endParaRPr lang="zh-TW" altLang="en-US" sz="11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缺点</a:t>
                      </a:r>
                      <a:endParaRPr lang="zh-TW" altLang="en-US" sz="11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1.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手动</a:t>
                      </a:r>
                      <a:r>
                        <a:rPr lang="en-US" altLang="zh-CN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key in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结果</a:t>
                      </a:r>
                      <a:r>
                        <a:rPr lang="zh-CN" altLang="en-US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不能保证准确性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且有可能</a:t>
                      </a:r>
                      <a:r>
                        <a:rPr lang="zh-CN" altLang="en-US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数据造假</a:t>
                      </a:r>
                      <a:endParaRPr lang="en-US" altLang="zh-CN" sz="1100" b="1" dirty="0" smtClean="0">
                        <a:solidFill>
                          <a:srgbClr val="FF0000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2.</a:t>
                      </a:r>
                      <a:r>
                        <a:rPr lang="zh-CN" altLang="en-US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费时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：需要人为识别并填入</a:t>
                      </a:r>
                      <a:endParaRPr lang="zh-TW" altLang="en-US" sz="11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15576" rtl="0" eaLnBrk="1" latinLnBrk="0" hangingPunct="1"/>
                      <a:r>
                        <a:rPr lang="en-US" altLang="zh-TW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1.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需人为判定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,</a:t>
                      </a:r>
                      <a:r>
                        <a:rPr lang="zh-CN" altLang="en-US" sz="11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没有记录具体数据</a:t>
                      </a:r>
                      <a:endParaRPr lang="en-US" altLang="zh-CN" sz="1100" b="1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2.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由于存储照片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,</a:t>
                      </a:r>
                      <a:r>
                        <a:rPr lang="zh-CN" altLang="en-US" sz="11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系统容量要求更大</a:t>
                      </a:r>
                      <a:endParaRPr lang="zh-TW" altLang="en-US" sz="1100" b="1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1.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要实现系统</a:t>
                      </a:r>
                      <a:r>
                        <a:rPr lang="zh-CN" altLang="en-US" sz="11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自动判定有难度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，程式待优化与照片清晰度要求高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2.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由于存储照片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,</a:t>
                      </a:r>
                      <a:r>
                        <a:rPr lang="zh-CN" altLang="en-US" sz="1100" b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系统容量要求更大</a:t>
                      </a:r>
                      <a:endParaRPr lang="zh-TW" altLang="en-US" sz="1100" b="1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5</a:t>
                      </a:r>
                      <a:endParaRPr lang="zh-TW" altLang="en-US" sz="11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流程</a:t>
                      </a:r>
                      <a:endParaRPr lang="zh-TW" altLang="en-US" sz="11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定位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itchFamily="34" charset="0"/>
                        </a:rPr>
                        <a:t>→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判定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itchFamily="34" charset="0"/>
                        </a:rPr>
                        <a:t>→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读数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itchFamily="34" charset="0"/>
                        </a:rPr>
                        <a:t>→</a:t>
                      </a:r>
                      <a:r>
                        <a:rPr lang="en-US" altLang="zh-CN" sz="1100" b="1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key in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itchFamily="34" charset="0"/>
                        </a:rPr>
                        <a:t>→上传</a:t>
                      </a:r>
                      <a:endParaRPr lang="zh-TW" altLang="en-US" sz="11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15576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定位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itchFamily="34" charset="0"/>
                        </a:rPr>
                        <a:t>→</a:t>
                      </a:r>
                      <a:r>
                        <a:rPr lang="zh-CN" altLang="en-US" sz="11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判定</a:t>
                      </a:r>
                      <a:r>
                        <a:rPr lang="zh-CN" altLang="en-US" sz="1100" b="1" dirty="0" smtClean="0">
                          <a:solidFill>
                            <a:srgbClr val="0000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itchFamily="34" charset="0"/>
                        </a:rPr>
                        <a:t>→</a:t>
                      </a:r>
                      <a:r>
                        <a:rPr lang="zh-CN" altLang="en-US" sz="11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拍照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itchFamily="34" charset="0"/>
                        </a:rPr>
                        <a:t>→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上传</a:t>
                      </a:r>
                      <a:endParaRPr lang="zh-TW" altLang="en-US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定位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itchFamily="34" charset="0"/>
                        </a:rPr>
                        <a:t>→</a:t>
                      </a:r>
                      <a:r>
                        <a:rPr lang="zh-CN" altLang="en-US" sz="11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拍照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 pitchFamily="34" charset="0"/>
                        </a:rPr>
                        <a:t>→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上传</a:t>
                      </a:r>
                      <a:endParaRPr lang="zh-TW" altLang="en-US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6</a:t>
                      </a:r>
                      <a:endParaRPr lang="zh-TW" altLang="en-US" sz="11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目前进度</a:t>
                      </a:r>
                      <a:endParaRPr lang="zh-TW" altLang="en-US" sz="11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目前点检做法</a:t>
                      </a:r>
                      <a:endParaRPr lang="zh-TW" altLang="en-US" sz="1100" b="1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表单拍照上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传此功能已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实现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155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图像识别正在研究中</a:t>
                      </a:r>
                      <a:endParaRPr lang="zh-TW" altLang="en-US" sz="1100" b="1" kern="1200" dirty="0" smtClean="0">
                        <a:solidFill>
                          <a:srgbClr val="0000FF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橢圓 7"/>
          <p:cNvSpPr/>
          <p:nvPr/>
        </p:nvSpPr>
        <p:spPr>
          <a:xfrm>
            <a:off x="2663888" y="2012740"/>
            <a:ext cx="900000" cy="9000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7164288" y="201274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3" name="直線圖說文字 2 2"/>
          <p:cNvSpPr/>
          <p:nvPr/>
        </p:nvSpPr>
        <p:spPr>
          <a:xfrm>
            <a:off x="8172400" y="2264668"/>
            <a:ext cx="504056" cy="19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340"/>
              <a:gd name="adj6" fmla="val -107136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00FF"/>
                </a:solidFill>
              </a:rPr>
              <a:t>0.09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326256" y="212065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直線圖說文字 2 11"/>
          <p:cNvSpPr/>
          <p:nvPr/>
        </p:nvSpPr>
        <p:spPr>
          <a:xfrm>
            <a:off x="3588271" y="2211710"/>
            <a:ext cx="648072" cy="34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175"/>
              <a:gd name="adj6" fmla="val -56115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人工</a:t>
            </a:r>
            <a:r>
              <a:rPr lang="en-US" altLang="zh-CN" sz="1200" dirty="0" smtClean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key in</a:t>
            </a:r>
            <a:endParaRPr lang="zh-TW" altLang="en-US" sz="1200" dirty="0">
              <a:solidFill>
                <a:srgbClr val="0000F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24736" y="2012740"/>
            <a:ext cx="900000" cy="90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316066" y="224752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直線圖說文字 2 16"/>
          <p:cNvSpPr/>
          <p:nvPr/>
        </p:nvSpPr>
        <p:spPr>
          <a:xfrm>
            <a:off x="5868144" y="2292508"/>
            <a:ext cx="504056" cy="19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175"/>
              <a:gd name="adj6" fmla="val -56115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TW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6458" y="1069108"/>
            <a:ext cx="2196000" cy="396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21282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90240" y="627534"/>
            <a:ext cx="1512000" cy="353302"/>
          </a:xfrm>
          <a:prstGeom prst="rect">
            <a:avLst/>
          </a:prstGeom>
          <a:solidFill>
            <a:srgbClr val="0066CC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Pad</a:t>
            </a: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打开表单</a:t>
            </a:r>
            <a:endParaRPr kumimoji="0" lang="en-US" altLang="zh-CN" sz="1600" kern="0" dirty="0">
              <a:solidFill>
                <a:prstClr val="white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3" name="標題 19"/>
          <p:cNvSpPr txBox="1">
            <a:spLocks/>
          </p:cNvSpPr>
          <p:nvPr/>
        </p:nvSpPr>
        <p:spPr bwMode="auto">
          <a:xfrm>
            <a:off x="-16465" y="-14809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zh-CN" altLang="en-US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表</a:t>
            </a:r>
            <a:r>
              <a:rPr lang="zh-CN" altLang="en-US" sz="2800" b="1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单拍照点检流程图</a:t>
            </a:r>
            <a:endParaRPr lang="zh-TW" altLang="en-US" sz="2800" b="1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4" name="直線單箭頭接點 3"/>
          <p:cNvCxnSpPr>
            <a:stCxn id="2" idx="2"/>
            <a:endCxn id="5" idx="0"/>
          </p:cNvCxnSpPr>
          <p:nvPr/>
        </p:nvCxnSpPr>
        <p:spPr>
          <a:xfrm>
            <a:off x="4146240" y="980836"/>
            <a:ext cx="0" cy="294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390240" y="1274883"/>
            <a:ext cx="1512000" cy="353302"/>
          </a:xfrm>
          <a:prstGeom prst="rect">
            <a:avLst/>
          </a:prstGeom>
          <a:solidFill>
            <a:srgbClr val="0066CC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按序点检项目</a:t>
            </a:r>
            <a:endParaRPr kumimoji="0" lang="en-US" altLang="zh-CN" sz="1600" kern="0" dirty="0" smtClean="0">
              <a:solidFill>
                <a:prstClr val="white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0240" y="1922232"/>
            <a:ext cx="1512000" cy="351378"/>
          </a:xfrm>
          <a:prstGeom prst="rect">
            <a:avLst/>
          </a:prstGeom>
          <a:solidFill>
            <a:srgbClr val="0066CC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kern="0" dirty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点</a:t>
            </a: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击拍照</a:t>
            </a:r>
            <a:endParaRPr kumimoji="0" lang="en-US" altLang="zh-CN" sz="1600" kern="0" dirty="0">
              <a:solidFill>
                <a:prstClr val="white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0240" y="2567657"/>
            <a:ext cx="1512000" cy="351378"/>
          </a:xfrm>
          <a:prstGeom prst="rect">
            <a:avLst/>
          </a:prstGeom>
          <a:solidFill>
            <a:srgbClr val="0066CC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系统识别图片</a:t>
            </a:r>
            <a:endParaRPr kumimoji="0" lang="en-US" altLang="zh-CN" sz="1600" kern="0" dirty="0">
              <a:solidFill>
                <a:prstClr val="white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90240" y="3213084"/>
            <a:ext cx="1512000" cy="353302"/>
          </a:xfrm>
          <a:prstGeom prst="rect">
            <a:avLst/>
          </a:prstGeom>
          <a:solidFill>
            <a:srgbClr val="0066CC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自动填入数值</a:t>
            </a:r>
            <a:endParaRPr kumimoji="0" lang="en-US" altLang="zh-CN" sz="1600" kern="0" dirty="0">
              <a:solidFill>
                <a:prstClr val="white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12" name="直線單箭頭接點 11"/>
          <p:cNvCxnSpPr>
            <a:stCxn id="5" idx="2"/>
            <a:endCxn id="6" idx="0"/>
          </p:cNvCxnSpPr>
          <p:nvPr/>
        </p:nvCxnSpPr>
        <p:spPr>
          <a:xfrm>
            <a:off x="4146240" y="1628185"/>
            <a:ext cx="0" cy="294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4146240" y="2273610"/>
            <a:ext cx="0" cy="294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  <a:endCxn id="8" idx="0"/>
          </p:cNvCxnSpPr>
          <p:nvPr/>
        </p:nvCxnSpPr>
        <p:spPr>
          <a:xfrm>
            <a:off x="4146240" y="2919035"/>
            <a:ext cx="0" cy="2940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2"/>
            <a:endCxn id="25" idx="0"/>
          </p:cNvCxnSpPr>
          <p:nvPr/>
        </p:nvCxnSpPr>
        <p:spPr>
          <a:xfrm>
            <a:off x="4146240" y="3566386"/>
            <a:ext cx="6795" cy="1574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3469035" y="3723878"/>
            <a:ext cx="1368000" cy="1152000"/>
          </a:xfrm>
          <a:prstGeom prst="diamond">
            <a:avLst/>
          </a:prstGeom>
          <a:solidFill>
            <a:srgbClr val="0066CC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自动判定</a:t>
            </a:r>
            <a:endParaRPr kumimoji="0" lang="zh-TW" altLang="en-US" sz="1600" kern="0" dirty="0">
              <a:solidFill>
                <a:prstClr val="white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cxnSp>
        <p:nvCxnSpPr>
          <p:cNvPr id="30" name="肘形接點 29"/>
          <p:cNvCxnSpPr>
            <a:stCxn id="25" idx="3"/>
            <a:endCxn id="34" idx="1"/>
          </p:cNvCxnSpPr>
          <p:nvPr/>
        </p:nvCxnSpPr>
        <p:spPr>
          <a:xfrm>
            <a:off x="4837035" y="4299878"/>
            <a:ext cx="729963" cy="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/>
          <p:nvPr/>
        </p:nvCxnSpPr>
        <p:spPr>
          <a:xfrm rot="10800000" flipV="1">
            <a:off x="2680175" y="4300842"/>
            <a:ext cx="788860" cy="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566998" y="3981650"/>
            <a:ext cx="1512000" cy="636456"/>
          </a:xfrm>
          <a:prstGeom prst="rect">
            <a:avLst/>
          </a:prstGeom>
          <a:solidFill>
            <a:srgbClr val="0066CC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点检</a:t>
            </a:r>
            <a:endParaRPr kumimoji="0" lang="en-US" altLang="zh-CN" sz="1600" kern="0" dirty="0" smtClean="0">
              <a:solidFill>
                <a:prstClr val="white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ctr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下一项</a:t>
            </a:r>
            <a:endParaRPr kumimoji="0" lang="en-US" altLang="zh-CN" sz="1600" kern="0" dirty="0">
              <a:solidFill>
                <a:prstClr val="white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68175" y="4001340"/>
            <a:ext cx="1512000" cy="658642"/>
          </a:xfrm>
          <a:prstGeom prst="rect">
            <a:avLst/>
          </a:prstGeom>
          <a:solidFill>
            <a:srgbClr val="0066CC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提醒</a:t>
            </a:r>
            <a:r>
              <a:rPr kumimoji="0" lang="zh-CN" altLang="en-US" sz="1600" kern="0" dirty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确认调整后再</a:t>
            </a:r>
            <a:r>
              <a:rPr kumimoji="0" lang="zh-CN" altLang="en-US" sz="1600" kern="0" dirty="0" smtClean="0">
                <a:solidFill>
                  <a:prstClr val="white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重新拍照</a:t>
            </a:r>
            <a:endParaRPr kumimoji="0" lang="en-US" altLang="zh-CN" sz="1600" kern="0" dirty="0">
              <a:solidFill>
                <a:prstClr val="white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02240" y="38902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OK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879680" y="389733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30375"/>
              </p:ext>
            </p:extLst>
          </p:nvPr>
        </p:nvGraphicFramePr>
        <p:xfrm>
          <a:off x="5292080" y="1613333"/>
          <a:ext cx="3384375" cy="67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080120"/>
                <a:gridCol w="792087"/>
              </a:tblGrid>
              <a:tr h="3366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项目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拍照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数值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617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水洗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1#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上喷压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98" y="1954756"/>
            <a:ext cx="468000" cy="3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09" y="2288130"/>
            <a:ext cx="1149039" cy="92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肘形接點 43"/>
          <p:cNvCxnSpPr>
            <a:stCxn id="35" idx="0"/>
            <a:endCxn id="6" idx="1"/>
          </p:cNvCxnSpPr>
          <p:nvPr/>
        </p:nvCxnSpPr>
        <p:spPr>
          <a:xfrm rot="5400000" flipH="1" flipV="1">
            <a:off x="1705498" y="2316599"/>
            <a:ext cx="1903419" cy="146606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6" idx="3"/>
          </p:cNvCxnSpPr>
          <p:nvPr/>
        </p:nvCxnSpPr>
        <p:spPr>
          <a:xfrm>
            <a:off x="4902240" y="2097921"/>
            <a:ext cx="3898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1"/>
            <a:endCxn id="26627" idx="3"/>
          </p:cNvCxnSpPr>
          <p:nvPr/>
        </p:nvCxnSpPr>
        <p:spPr>
          <a:xfrm flipH="1">
            <a:off x="3211848" y="2743346"/>
            <a:ext cx="17839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89676"/>
              </p:ext>
            </p:extLst>
          </p:nvPr>
        </p:nvGraphicFramePr>
        <p:xfrm>
          <a:off x="5292081" y="2892386"/>
          <a:ext cx="3384375" cy="67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  <a:gridCol w="1080120"/>
                <a:gridCol w="792088"/>
              </a:tblGrid>
              <a:tr h="3366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项目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拍照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数值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617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水洗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1#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上喷压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1.0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72058"/>
            <a:ext cx="323122" cy="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直線單箭頭接點 54"/>
          <p:cNvCxnSpPr/>
          <p:nvPr/>
        </p:nvCxnSpPr>
        <p:spPr>
          <a:xfrm>
            <a:off x="4902240" y="3403752"/>
            <a:ext cx="3898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1522809" y="587859"/>
            <a:ext cx="1080000" cy="1080000"/>
          </a:xfrm>
          <a:prstGeom prst="ellipse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087354" y="1922232"/>
            <a:ext cx="451287" cy="37909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048262" y="3198630"/>
            <a:ext cx="451287" cy="37909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2300482" y="3003798"/>
            <a:ext cx="6046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水洗</a:t>
            </a:r>
            <a:r>
              <a:rPr lang="en-US" altLang="zh-CN" sz="10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en-US" altLang="zh-CN" sz="105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#</a:t>
            </a:r>
            <a:endParaRPr lang="zh-TW" altLang="en-US" sz="105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26628" name="Picture 4" descr="C:\Users\F0786100\Desktop\拍照研究\1#u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34" y="278779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 descr="C:\Users\F0786100\Desktop\拍照研究\1#d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80" y="277930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物件 5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47742"/>
              </p:ext>
            </p:extLst>
          </p:nvPr>
        </p:nvGraphicFramePr>
        <p:xfrm>
          <a:off x="7546998" y="627534"/>
          <a:ext cx="11763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簡報" r:id="rId9" imgW="4570501" imgH="3427618" progId="PowerPoint.Show.12">
                  <p:embed/>
                </p:oleObj>
              </mc:Choice>
              <mc:Fallback>
                <p:oleObj name="簡報" r:id="rId9" imgW="4570501" imgH="3427618" progId="PowerPoint.Show.12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98" y="627534"/>
                        <a:ext cx="1176337" cy="882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 58"/>
          <p:cNvSpPr/>
          <p:nvPr/>
        </p:nvSpPr>
        <p:spPr>
          <a:xfrm>
            <a:off x="2195736" y="3229761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每</a:t>
            </a:r>
            <a:r>
              <a:rPr lang="zh-CN" altLang="en-US" sz="1200" b="1" dirty="0" smtClean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个表头会</a:t>
            </a:r>
            <a:endParaRPr lang="en-US" altLang="zh-CN" sz="1200" b="1" dirty="0" smtClean="0">
              <a:solidFill>
                <a:srgbClr val="0000F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CN" altLang="en-US" sz="1200" b="1" dirty="0" smtClean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张贴二维码</a:t>
            </a:r>
            <a:endParaRPr lang="zh-TW" altLang="en-US" sz="1200" b="1" dirty="0">
              <a:solidFill>
                <a:srgbClr val="0000F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48795" y="356638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图片要留存</a:t>
            </a:r>
            <a:endParaRPr lang="zh-TW" altLang="en-US" sz="1200" b="1" dirty="0">
              <a:solidFill>
                <a:srgbClr val="0000FF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7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>
            <a:spLocks noChangeArrowheads="1"/>
          </p:cNvSpPr>
          <p:nvPr/>
        </p:nvSpPr>
        <p:spPr bwMode="auto">
          <a:xfrm>
            <a:off x="3449656" y="1707654"/>
            <a:ext cx="236635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8800" dirty="0" smtClean="0">
                <a:latin typeface="+mj-lt"/>
                <a:ea typeface="华康俪金黑W8(P)"/>
                <a:cs typeface="华康俪金黑W8(P)"/>
              </a:rPr>
              <a:t>Q&amp;A</a:t>
            </a:r>
            <a:endParaRPr kumimoji="0" lang="zh-CN" altLang="en-US" sz="8800" dirty="0">
              <a:latin typeface="+mj-lt"/>
              <a:ea typeface="华康俪金黑W8(P)"/>
              <a:cs typeface="华康俪金黑W8(P)"/>
            </a:endParaRPr>
          </a:p>
        </p:txBody>
      </p:sp>
    </p:spTree>
    <p:extLst>
      <p:ext uri="{BB962C8B-B14F-4D97-AF65-F5344CB8AC3E}">
        <p14:creationId xmlns:p14="http://schemas.microsoft.com/office/powerpoint/2010/main" val="41674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1">
    <a:dk1>
      <a:srgbClr val="000000"/>
    </a:dk1>
    <a:lt1>
      <a:srgbClr val="FFFFFF"/>
    </a:lt1>
    <a:dk2>
      <a:srgbClr val="000099"/>
    </a:dk2>
    <a:lt2>
      <a:srgbClr val="A4E5FF"/>
    </a:lt2>
    <a:accent1>
      <a:srgbClr val="0071CE"/>
    </a:accent1>
    <a:accent2>
      <a:srgbClr val="D1453A"/>
    </a:accent2>
    <a:accent3>
      <a:srgbClr val="F50613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  <a:fontScheme name="自訂 1">
    <a:majorFont>
      <a:latin typeface="Arial"/>
      <a:ea typeface="微軟正黑體"/>
      <a:cs typeface=""/>
    </a:majorFont>
    <a:minorFont>
      <a:latin typeface="Arial"/>
      <a:ea typeface="微軟正黑體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79974</TotalTime>
  <Words>898</Words>
  <Application>Microsoft Office PowerPoint</Application>
  <PresentationFormat>如螢幕大小 (16:9)</PresentationFormat>
  <Paragraphs>183</Paragraphs>
  <Slides>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Office 佈景主題</vt:lpstr>
      <vt:lpstr>Microsoft PowerPoint Presentation</vt:lpstr>
      <vt:lpstr>Adobe Acrobat Document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ZDT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F0786100-吳友樂</dc:creator>
  <cp:lastModifiedBy>F0786100-吳友樂</cp:lastModifiedBy>
  <cp:revision>8708</cp:revision>
  <dcterms:created xsi:type="dcterms:W3CDTF">2013-08-15T02:55:01Z</dcterms:created>
  <dcterms:modified xsi:type="dcterms:W3CDTF">2020-12-03T03:09:18Z</dcterms:modified>
</cp:coreProperties>
</file>