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0"/>
  </p:notesMasterIdLst>
  <p:sldIdLst>
    <p:sldId id="256" r:id="rId2"/>
    <p:sldId id="274" r:id="rId3"/>
    <p:sldId id="275" r:id="rId4"/>
    <p:sldId id="276" r:id="rId5"/>
    <p:sldId id="277" r:id="rId6"/>
    <p:sldId id="261" r:id="rId7"/>
    <p:sldId id="262" r:id="rId8"/>
    <p:sldId id="269" r:id="rId9"/>
    <p:sldId id="271" r:id="rId10"/>
    <p:sldId id="264" r:id="rId11"/>
    <p:sldId id="273" r:id="rId12"/>
    <p:sldId id="272" r:id="rId13"/>
    <p:sldId id="270" r:id="rId14"/>
    <p:sldId id="265" r:id="rId15"/>
    <p:sldId id="266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A803875-2746-AD45-9CA1-0A1E96BB7A36}">
          <p14:sldIdLst>
            <p14:sldId id="256"/>
            <p14:sldId id="274"/>
          </p14:sldIdLst>
        </p14:section>
        <p14:section name="Datasets" id="{DD5AF4BF-4F42-F541-A9FC-8CFA6D01BB81}">
          <p14:sldIdLst>
            <p14:sldId id="275"/>
            <p14:sldId id="276"/>
            <p14:sldId id="277"/>
          </p14:sldIdLst>
        </p14:section>
        <p14:section name="Conncetion of Datasets" id="{C1523A47-916E-354F-884F-DD644D344E27}">
          <p14:sldIdLst>
            <p14:sldId id="261"/>
            <p14:sldId id="262"/>
            <p14:sldId id="269"/>
          </p14:sldIdLst>
        </p14:section>
        <p14:section name="Analyse" id="{FBF936A9-6891-8C4F-8561-59226630ACBE}">
          <p14:sldIdLst>
            <p14:sldId id="271"/>
            <p14:sldId id="264"/>
            <p14:sldId id="273"/>
            <p14:sldId id="272"/>
            <p14:sldId id="270"/>
            <p14:sldId id="265"/>
            <p14:sldId id="26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79835"/>
  </p:normalViewPr>
  <p:slideViewPr>
    <p:cSldViewPr snapToGrid="0">
      <p:cViewPr varScale="1">
        <p:scale>
          <a:sx n="100" d="100"/>
          <a:sy n="100" d="100"/>
        </p:scale>
        <p:origin x="1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D-DD46-93A1-AB94EDA0FC74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72D-DD46-93A1-AB94EDA0FC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Dur</c:v>
                </c:pt>
                <c:pt idx="1">
                  <c:v>Moll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1905292</c:v>
                </c:pt>
                <c:pt idx="1">
                  <c:v>821054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DD46-93A1-AB94EDA0FC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Explicit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A6-C34D-8477-ED0113224BC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A6-C34D-8477-ED0113224BCE}"/>
              </c:ext>
            </c:extLst>
          </c:dPt>
          <c:dLbls>
            <c:dLbl>
              <c:idx val="0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05268548748478"/>
                      <c:h val="0.34692629520173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A6-C34D-8477-ED0113224BCE}"/>
                </c:ext>
              </c:extLst>
            </c:dLbl>
            <c:dLbl>
              <c:idx val="1"/>
              <c:layout>
                <c:manualLayout>
                  <c:x val="8.130081300813009E-3"/>
                  <c:y val="-2.13835241125332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07707573138722"/>
                      <c:h val="0.26340225001818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A6-C34D-8477-ED0113224B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nicht explicit</c:v>
                </c:pt>
                <c:pt idx="1">
                  <c:v>explicit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2594936</c:v>
                </c:pt>
                <c:pt idx="1">
                  <c:v>131410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A6-C34D-8477-ED0113224B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91598034500937"/>
          <c:y val="2.8529429423664682E-2"/>
          <c:w val="0.68914923438978593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Bruce Springsteen</c:v>
                </c:pt>
                <c:pt idx="1">
                  <c:v>The Strokes</c:v>
                </c:pt>
                <c:pt idx="2">
                  <c:v>Foo Fighters</c:v>
                </c:pt>
                <c:pt idx="3">
                  <c:v>Bob Dylan</c:v>
                </c:pt>
                <c:pt idx="4">
                  <c:v>MGMT</c:v>
                </c:pt>
                <c:pt idx="5">
                  <c:v>Michael Jackson</c:v>
                </c:pt>
                <c:pt idx="6">
                  <c:v>Coldplay</c:v>
                </c:pt>
                <c:pt idx="7">
                  <c:v>Arcitc Monkeys</c:v>
                </c:pt>
                <c:pt idx="8">
                  <c:v>Radiohead</c:v>
                </c:pt>
                <c:pt idx="9">
                  <c:v>Beyoncé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2131</c:v>
                </c:pt>
                <c:pt idx="1">
                  <c:v>2189</c:v>
                </c:pt>
                <c:pt idx="2">
                  <c:v>2212</c:v>
                </c:pt>
                <c:pt idx="3">
                  <c:v>2307</c:v>
                </c:pt>
                <c:pt idx="4">
                  <c:v>2516</c:v>
                </c:pt>
                <c:pt idx="5">
                  <c:v>2593</c:v>
                </c:pt>
                <c:pt idx="6">
                  <c:v>2855</c:v>
                </c:pt>
                <c:pt idx="7">
                  <c:v>3038</c:v>
                </c:pt>
                <c:pt idx="8">
                  <c:v>3406</c:v>
                </c:pt>
                <c:pt idx="9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68893869003553"/>
          <c:y val="2.8529429423664682E-2"/>
          <c:w val="0.56837627604475982"/>
          <c:h val="0.89703020280196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Robert Pollard</c:v>
                </c:pt>
                <c:pt idx="1">
                  <c:v>Aretha Franclin</c:v>
                </c:pt>
                <c:pt idx="2">
                  <c:v>Claude Debussy</c:v>
                </c:pt>
                <c:pt idx="3">
                  <c:v>Bob Dylan</c:v>
                </c:pt>
                <c:pt idx="4">
                  <c:v>Rockabye Baby!</c:v>
                </c:pt>
                <c:pt idx="5">
                  <c:v>Ludwig van Beethoven</c:v>
                </c:pt>
                <c:pt idx="6">
                  <c:v>Guided By Voices</c:v>
                </c:pt>
                <c:pt idx="7">
                  <c:v>Wolfgang Amadeus Mozart</c:v>
                </c:pt>
                <c:pt idx="8">
                  <c:v>Vitamin String Quartet</c:v>
                </c:pt>
                <c:pt idx="9">
                  <c:v>Johann Sebastian Bach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277</c:v>
                </c:pt>
                <c:pt idx="1">
                  <c:v>298</c:v>
                </c:pt>
                <c:pt idx="2">
                  <c:v>321</c:v>
                </c:pt>
                <c:pt idx="3">
                  <c:v>325</c:v>
                </c:pt>
                <c:pt idx="4">
                  <c:v>333</c:v>
                </c:pt>
                <c:pt idx="5">
                  <c:v>333</c:v>
                </c:pt>
                <c:pt idx="6">
                  <c:v>393</c:v>
                </c:pt>
                <c:pt idx="7">
                  <c:v>411</c:v>
                </c:pt>
                <c:pt idx="8">
                  <c:v>1128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Happy (Pharrell Williams)</c:v>
                </c:pt>
                <c:pt idx="1">
                  <c:v>Don't Stop Believin' (Journey)</c:v>
                </c:pt>
                <c:pt idx="2">
                  <c:v>Magic (Coldplay)</c:v>
                </c:pt>
                <c:pt idx="3">
                  <c:v>Sail (AWOLNATION)</c:v>
                </c:pt>
                <c:pt idx="4">
                  <c:v>Chandelier (Sia)</c:v>
                </c:pt>
                <c:pt idx="5">
                  <c:v>Do I Wanna Know? (Arctic Monkeys)</c:v>
                </c:pt>
                <c:pt idx="6">
                  <c:v>Rather Be (Clean Bandit)</c:v>
                </c:pt>
                <c:pt idx="7">
                  <c:v>Kids (MGMT)</c:v>
                </c:pt>
                <c:pt idx="8">
                  <c:v>Ho Hey (The Lumineers)</c:v>
                </c:pt>
                <c:pt idx="9">
                  <c:v>Creep (Radiohead)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1120</c:v>
                </c:pt>
                <c:pt idx="1">
                  <c:v>1121</c:v>
                </c:pt>
                <c:pt idx="2">
                  <c:v>1121</c:v>
                </c:pt>
                <c:pt idx="3">
                  <c:v>1144</c:v>
                </c:pt>
                <c:pt idx="4">
                  <c:v>1195</c:v>
                </c:pt>
                <c:pt idx="5">
                  <c:v>1204</c:v>
                </c:pt>
                <c:pt idx="6">
                  <c:v>1279</c:v>
                </c:pt>
                <c:pt idx="7">
                  <c:v>1343</c:v>
                </c:pt>
                <c:pt idx="8">
                  <c:v>1551</c:v>
                </c:pt>
                <c:pt idx="9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8-6A41-931C-F3673733E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axId val="1824288880"/>
        <c:axId val="1824020960"/>
      </c:barChart>
      <c:catAx>
        <c:axId val="182428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020960"/>
        <c:crosses val="autoZero"/>
        <c:auto val="1"/>
        <c:lblAlgn val="ctr"/>
        <c:lblOffset val="100"/>
        <c:noMultiLvlLbl val="0"/>
      </c:catAx>
      <c:valAx>
        <c:axId val="1824020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2428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PowerPoint]Sheet1'!$C$2:$C$13</cx:f>
        <cx:lvl ptCount="12">
          <cx:pt idx="0">C-Dur/a-Moll</cx:pt>
          <cx:pt idx="1">G-Dur/e-Moll</cx:pt>
          <cx:pt idx="2">D-Dur/h-Moll</cx:pt>
          <cx:pt idx="3">A-Dur/fis-Moll</cx:pt>
          <cx:pt idx="4">E-Dur/cis-Moll</cx:pt>
          <cx:pt idx="5">H-Dur/gis-Moll</cx:pt>
          <cx:pt idx="6">Fis/Ges-Dur/dis/es-Moll</cx:pt>
          <cx:pt idx="7">Des-Dur/b-Moll</cx:pt>
          <cx:pt idx="8">As-Dur/f-Moll</cx:pt>
          <cx:pt idx="9">Es-Dur/c-Moll</cx:pt>
          <cx:pt idx="10">B-Dur/g-Moll</cx:pt>
          <cx:pt idx="11">F-Dur/d-Moll</cx:pt>
        </cx:lvl>
      </cx:strDim>
      <cx:numDim type="val">
        <cx:f>'[Chart in Microsoft PowerPoint]Sheet1'!$D$2:$D$13</cx:f>
        <cx:lvl ptCount="12" formatCode="Standard">
          <cx:pt idx="0">361396</cx:pt>
          <cx:pt idx="1">206227</cx:pt>
          <cx:pt idx="2">297276</cx:pt>
          <cx:pt idx="3">72837</cx:pt>
          <cx:pt idx="4">254970</cx:pt>
          <cx:pt idx="5">218901</cx:pt>
          <cx:pt idx="6">190787</cx:pt>
          <cx:pt idx="7">319640</cx:pt>
          <cx:pt idx="8">145228</cx:pt>
          <cx:pt idx="9">296657</cx:pt>
          <cx:pt idx="10">159977</cx:pt>
          <cx:pt idx="11">202450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title>
    <cx:plotArea>
      <cx:plotAreaRegion>
        <cx:series layoutId="funnel" uniqueId="{C32A609E-7B75-6A4E-954F-4E6614DA2D42}">
          <cx:tx>
            <cx:txData>
              <cx:f>'[Chart in Microsoft PowerPoint]Sheet1'!$D$1</cx:f>
              <cx:v>count</cx:v>
            </cx:txData>
          </cx:tx>
          <cx:spPr>
            <a:solidFill>
              <a:srgbClr val="92D05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GB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1"/>
            </a:pPr>
            <a:endParaRPr lang="en-GB" sz="18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DD01-3A3A-364A-B25C-93C97B36822F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B6B676CA-3173-F84A-B5B7-321AD471F943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DE" sz="2000" b="1" i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2.009.677</a:t>
          </a:r>
          <a:endParaRPr lang="en-GB" sz="2400" b="1" i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39045A-0D1E-724E-A9D1-088D05158CFB}" type="parTrans" cxnId="{5A16D8A4-2E91-2442-8892-5A0BC4EDFB60}">
      <dgm:prSet/>
      <dgm:spPr/>
      <dgm:t>
        <a:bodyPr/>
        <a:lstStyle/>
        <a:p>
          <a:endParaRPr lang="en-GB"/>
        </a:p>
      </dgm:t>
    </dgm:pt>
    <dgm:pt modelId="{F4EC1083-30B0-1742-95C8-12FDCD644C50}" type="sibTrans" cxnId="{5A16D8A4-2E91-2442-8892-5A0BC4EDFB60}">
      <dgm:prSet/>
      <dgm:spPr/>
      <dgm:t>
        <a:bodyPr/>
        <a:lstStyle/>
        <a:p>
          <a:endParaRPr lang="en-GB"/>
        </a:p>
      </dgm:t>
    </dgm:pt>
    <dgm:pt modelId="{7E4FFF5B-83A4-574B-8B53-B67E63DF91FA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DE" sz="2000" b="1" i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842.686</a:t>
          </a:r>
          <a:endParaRPr lang="en-GB" sz="2000" b="1" i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8AF71C-6CBC-CB4D-ADC4-3F33B65FDCCC}" type="parTrans" cxnId="{57A43F4E-4BBF-0C47-BCB2-B48C0C37CB78}">
      <dgm:prSet/>
      <dgm:spPr/>
      <dgm:t>
        <a:bodyPr/>
        <a:lstStyle/>
        <a:p>
          <a:endParaRPr lang="en-GB"/>
        </a:p>
      </dgm:t>
    </dgm:pt>
    <dgm:pt modelId="{BAA1DA63-09CF-EF45-831B-1974F45EADBA}" type="sibTrans" cxnId="{57A43F4E-4BBF-0C47-BCB2-B48C0C37CB78}">
      <dgm:prSet/>
      <dgm:spPr/>
      <dgm:t>
        <a:bodyPr/>
        <a:lstStyle/>
        <a:p>
          <a:endParaRPr lang="en-GB"/>
        </a:p>
      </dgm:t>
    </dgm:pt>
    <dgm:pt modelId="{E82D838E-DFA3-E643-8C99-62FDB6714999}" type="pres">
      <dgm:prSet presAssocID="{9EEDDD01-3A3A-364A-B25C-93C97B36822F}" presName="compositeShape" presStyleCnt="0">
        <dgm:presLayoutVars>
          <dgm:chMax val="7"/>
          <dgm:dir/>
          <dgm:resizeHandles val="exact"/>
        </dgm:presLayoutVars>
      </dgm:prSet>
      <dgm:spPr/>
    </dgm:pt>
    <dgm:pt modelId="{9E1FBEDD-CF24-B848-BF2F-C108BF5188A2}" type="pres">
      <dgm:prSet presAssocID="{B6B676CA-3173-F84A-B5B7-321AD471F943}" presName="circ1" presStyleLbl="vennNode1" presStyleIdx="0" presStyleCnt="2" custScaleX="91989" custScaleY="91989" custLinFactNeighborX="-487" custLinFactNeighborY="-3568"/>
      <dgm:spPr/>
    </dgm:pt>
    <dgm:pt modelId="{B99DB8B9-B512-9B4D-A823-02A1C757A3A2}" type="pres">
      <dgm:prSet presAssocID="{B6B676CA-3173-F84A-B5B7-321AD471F94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10D8C-DC9A-F646-9143-86FD5BD0F9CE}" type="pres">
      <dgm:prSet presAssocID="{7E4FFF5B-83A4-574B-8B53-B67E63DF91FA}" presName="circ2" presStyleLbl="vennNode1" presStyleIdx="1" presStyleCnt="2" custScaleX="68992" custScaleY="68992" custLinFactNeighborX="-7139" custLinFactNeighborY="-3686"/>
      <dgm:spPr/>
    </dgm:pt>
    <dgm:pt modelId="{9D6172E9-974B-1842-8840-99FFD6749ABA}" type="pres">
      <dgm:prSet presAssocID="{7E4FFF5B-83A4-574B-8B53-B67E63DF91F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D3F347-71B0-8B4F-BC0B-5855C6CF49E6}" type="presOf" srcId="{9EEDDD01-3A3A-364A-B25C-93C97B36822F}" destId="{E82D838E-DFA3-E643-8C99-62FDB6714999}" srcOrd="0" destOrd="0" presId="urn:microsoft.com/office/officeart/2005/8/layout/venn1"/>
    <dgm:cxn modelId="{57A43F4E-4BBF-0C47-BCB2-B48C0C37CB78}" srcId="{9EEDDD01-3A3A-364A-B25C-93C97B36822F}" destId="{7E4FFF5B-83A4-574B-8B53-B67E63DF91FA}" srcOrd="1" destOrd="0" parTransId="{368AF71C-6CBC-CB4D-ADC4-3F33B65FDCCC}" sibTransId="{BAA1DA63-09CF-EF45-831B-1974F45EADBA}"/>
    <dgm:cxn modelId="{1B7B0C56-5E43-CA48-AF08-6C9AE357347F}" type="presOf" srcId="{B6B676CA-3173-F84A-B5B7-321AD471F943}" destId="{9E1FBEDD-CF24-B848-BF2F-C108BF5188A2}" srcOrd="0" destOrd="0" presId="urn:microsoft.com/office/officeart/2005/8/layout/venn1"/>
    <dgm:cxn modelId="{3426668A-8D16-7C4E-91F6-E33CA3438184}" type="presOf" srcId="{7E4FFF5B-83A4-574B-8B53-B67E63DF91FA}" destId="{D8C10D8C-DC9A-F646-9143-86FD5BD0F9CE}" srcOrd="0" destOrd="0" presId="urn:microsoft.com/office/officeart/2005/8/layout/venn1"/>
    <dgm:cxn modelId="{5A16D8A4-2E91-2442-8892-5A0BC4EDFB60}" srcId="{9EEDDD01-3A3A-364A-B25C-93C97B36822F}" destId="{B6B676CA-3173-F84A-B5B7-321AD471F943}" srcOrd="0" destOrd="0" parTransId="{9D39045A-0D1E-724E-A9D1-088D05158CFB}" sibTransId="{F4EC1083-30B0-1742-95C8-12FDCD644C50}"/>
    <dgm:cxn modelId="{D8712CBF-4A3B-4C46-8D0D-3FE5645C9D0C}" type="presOf" srcId="{7E4FFF5B-83A4-574B-8B53-B67E63DF91FA}" destId="{9D6172E9-974B-1842-8840-99FFD6749ABA}" srcOrd="1" destOrd="0" presId="urn:microsoft.com/office/officeart/2005/8/layout/venn1"/>
    <dgm:cxn modelId="{A6069CC9-FBC0-F344-AD99-8854623870E5}" type="presOf" srcId="{B6B676CA-3173-F84A-B5B7-321AD471F943}" destId="{B99DB8B9-B512-9B4D-A823-02A1C757A3A2}" srcOrd="1" destOrd="0" presId="urn:microsoft.com/office/officeart/2005/8/layout/venn1"/>
    <dgm:cxn modelId="{91E9FFF6-B2D6-FE40-9BE8-F07975CAE479}" type="presParOf" srcId="{E82D838E-DFA3-E643-8C99-62FDB6714999}" destId="{9E1FBEDD-CF24-B848-BF2F-C108BF5188A2}" srcOrd="0" destOrd="0" presId="urn:microsoft.com/office/officeart/2005/8/layout/venn1"/>
    <dgm:cxn modelId="{DE544817-D770-584C-ACE8-59E31CD3648F}" type="presParOf" srcId="{E82D838E-DFA3-E643-8C99-62FDB6714999}" destId="{B99DB8B9-B512-9B4D-A823-02A1C757A3A2}" srcOrd="1" destOrd="0" presId="urn:microsoft.com/office/officeart/2005/8/layout/venn1"/>
    <dgm:cxn modelId="{64E25A75-69DD-9B4F-8D55-992EEABB918F}" type="presParOf" srcId="{E82D838E-DFA3-E643-8C99-62FDB6714999}" destId="{D8C10D8C-DC9A-F646-9143-86FD5BD0F9CE}" srcOrd="2" destOrd="0" presId="urn:microsoft.com/office/officeart/2005/8/layout/venn1"/>
    <dgm:cxn modelId="{B9A63F89-25C4-3C47-9BBD-2EC6B5091E7A}" type="presParOf" srcId="{E82D838E-DFA3-E643-8C99-62FDB6714999}" destId="{9D6172E9-974B-1842-8840-99FFD6749AB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FBEDD-CF24-B848-BF2F-C108BF5188A2}">
      <dsp:nvSpPr>
        <dsp:cNvPr id="0" name=""/>
        <dsp:cNvSpPr/>
      </dsp:nvSpPr>
      <dsp:spPr>
        <a:xfrm>
          <a:off x="417081" y="302874"/>
          <a:ext cx="2880005" cy="2880005"/>
        </a:xfrm>
        <a:prstGeom prst="ellipse">
          <a:avLst/>
        </a:prstGeom>
        <a:solidFill>
          <a:srgbClr val="92D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i="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2.009.677</a:t>
          </a:r>
          <a:endParaRPr lang="en-GB" sz="2400" b="1" i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19244" y="642488"/>
        <a:ext cx="1660543" cy="2200776"/>
      </dsp:txXfrm>
    </dsp:sp>
    <dsp:sp modelId="{D8C10D8C-DC9A-F646-9143-86FD5BD0F9CE}">
      <dsp:nvSpPr>
        <dsp:cNvPr id="0" name=""/>
        <dsp:cNvSpPr/>
      </dsp:nvSpPr>
      <dsp:spPr>
        <a:xfrm>
          <a:off x="2825259" y="659176"/>
          <a:ext cx="2160012" cy="2160012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i="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842.686</a:t>
          </a:r>
          <a:endParaRPr lang="en-GB" sz="2000" b="1" i="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438236" y="913888"/>
        <a:ext cx="1245412" cy="165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9EB8-1933-A947-A883-ACA4B1F2EC1B}" type="datetimeFigureOut">
              <a:rPr lang="de-DE" smtClean="0"/>
              <a:t>15.01.23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A15D-2D23-BE48-9C2A-D0FCD03DE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Ziel: Verbindung Song-Eigenschaften mit Playlists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www.kaggle.com</a:t>
            </a:r>
            <a:r>
              <a:rPr lang="de-DE" dirty="0"/>
              <a:t>/</a:t>
            </a:r>
            <a:r>
              <a:rPr lang="de-DE" dirty="0" err="1"/>
              <a:t>datasets</a:t>
            </a:r>
            <a:r>
              <a:rPr lang="de-DE" dirty="0"/>
              <a:t>/</a:t>
            </a:r>
            <a:r>
              <a:rPr lang="de-DE" dirty="0" err="1"/>
              <a:t>rodolfofigueroa</a:t>
            </a:r>
            <a:r>
              <a:rPr lang="de-DE" dirty="0"/>
              <a:t>/spotify-12m-songs</a:t>
            </a:r>
          </a:p>
          <a:p>
            <a:r>
              <a:rPr lang="de-DE" dirty="0"/>
              <a:t>https://</a:t>
            </a:r>
            <a:r>
              <a:rPr lang="de-DE" dirty="0" err="1"/>
              <a:t>www.kaggle.com</a:t>
            </a:r>
            <a:r>
              <a:rPr lang="de-DE" dirty="0"/>
              <a:t>/</a:t>
            </a:r>
            <a:r>
              <a:rPr lang="de-DE" dirty="0" err="1"/>
              <a:t>datasets</a:t>
            </a:r>
            <a:r>
              <a:rPr lang="de-DE" dirty="0"/>
              <a:t>/</a:t>
            </a:r>
            <a:r>
              <a:rPr lang="de-DE" dirty="0" err="1"/>
              <a:t>andrewmvd</a:t>
            </a:r>
            <a:r>
              <a:rPr lang="de-DE" dirty="0"/>
              <a:t>/</a:t>
            </a:r>
            <a:r>
              <a:rPr lang="de-DE" dirty="0" err="1"/>
              <a:t>spotify-playlists?select</a:t>
            </a:r>
            <a:r>
              <a:rPr lang="de-DE" dirty="0"/>
              <a:t>=</a:t>
            </a:r>
            <a:r>
              <a:rPr lang="de-DE" dirty="0" err="1"/>
              <a:t>spotify_dataset.csv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6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beliebt?</a:t>
            </a:r>
          </a:p>
          <a:p>
            <a:endParaRPr lang="de-DE" dirty="0"/>
          </a:p>
          <a:p>
            <a:r>
              <a:rPr lang="de-DE" dirty="0"/>
              <a:t>Beyoncé in jeder 6. Playlist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94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statistiken</a:t>
            </a:r>
            <a:r>
              <a:rPr lang="de-DE" dirty="0"/>
              <a:t> </a:t>
            </a:r>
            <a:r>
              <a:rPr lang="de-DE" dirty="0" err="1"/>
              <a:t>durchschnittssong</a:t>
            </a:r>
            <a:r>
              <a:rPr lang="de-DE" dirty="0"/>
              <a:t> der top 100 beliebtesten </a:t>
            </a:r>
            <a:r>
              <a:rPr lang="de-DE" dirty="0" err="1"/>
              <a:t>künstler</a:t>
            </a:r>
            <a:r>
              <a:rPr lang="de-DE" dirty="0"/>
              <a:t> verglichen mit den </a:t>
            </a:r>
            <a:r>
              <a:rPr lang="de-DE" dirty="0" err="1"/>
              <a:t>durchschnittssong</a:t>
            </a:r>
            <a:r>
              <a:rPr lang="de-DE" dirty="0"/>
              <a:t> des </a:t>
            </a:r>
            <a:r>
              <a:rPr lang="de-DE" dirty="0" err="1"/>
              <a:t>durchschnittsartisten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 und </a:t>
            </a:r>
            <a:r>
              <a:rPr lang="de-DE" dirty="0" err="1"/>
              <a:t>stdev</a:t>
            </a:r>
            <a:r>
              <a:rPr lang="de-DE" dirty="0"/>
              <a:t> skaliert min/</a:t>
            </a:r>
            <a:r>
              <a:rPr lang="de-DE" dirty="0" err="1"/>
              <a:t>max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attribute</a:t>
            </a:r>
            <a:r>
              <a:rPr lang="de-DE" dirty="0"/>
              <a:t> niedrigere werte, geringere </a:t>
            </a:r>
            <a:r>
              <a:rPr lang="de-DE" dirty="0" err="1"/>
              <a:t>standardabweichung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2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Creep in jeder 12 Playlist zu finden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A15D-2D23-BE48-9C2A-D0FCD03DEB3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595-7FF2-5EB6-27B3-C284489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13E5-70D6-4578-E0CD-93163BD2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AAF6-5DF5-3DAA-0F9A-7DCFAED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C1A7-2126-5B98-A8FF-2540623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E40-AED1-C173-C7D3-B55E699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F85A-4505-4C91-E278-E85D25B3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6F678-FDA9-3649-E97D-5490AC0F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26C4-92FE-6F92-AB03-8AA546D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05C1-B667-E730-56D0-D850FC1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C965-6FD7-5965-9F86-AFDC3AE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3ADDD-60E2-0D15-D6F7-3BA3BD81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1095-7FC9-5767-903E-8DFB193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123C-DEB2-FC12-E910-A00B7F6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AF10-A4D9-D00C-EFC5-4843D323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60FA-9282-5403-14B9-88E0753A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2D1-12CC-5582-6A45-24479C0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3AA-C276-E45C-5FF9-E3DD5F2A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31A-DE52-41B8-E658-B33EEA5F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578-E5F1-7042-2A26-0D9E35E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4F0A-E51A-6AE5-B677-EE40BBD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96EF-AD4E-BA40-9C2A-EAAF557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5E50-1C76-2B66-4CBA-63CC194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2109-E6BB-3DE2-C33C-41FE50E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E949-4909-B47A-BD88-3AD59E3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AA2F-7947-5B13-E514-48B0A619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FA90-49D7-120D-91DE-6E108EF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2340-0A2E-8995-06F7-3D2E5CDE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A065-268B-D3D1-DB96-05463AEC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574-0E3C-10C4-F08C-143B37A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BE18-6289-BFF7-2EE4-6CAF8E6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7B3A-25D3-4FDC-9D9A-3DB923B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905-D850-F461-A01C-54C066F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98C1-27A1-242C-0509-E6192C3A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3B64-D420-55EE-C676-B9E0545A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B47A-AE72-A207-580F-C62A6891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D945-CE0D-91B2-01C5-0D588FC5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915AB-6843-0BBE-9DA2-6B07B3DA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30D0-34AE-B024-F180-85053A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541F-F83A-D7CD-8A9F-5F30918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978-E47D-0345-DAAE-4D6E0CF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A26D-52C5-C0AD-D1C9-BF2AF8C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2C1A-7BED-4421-ABFC-0D3C8AC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5C3F-F69B-1BE0-285B-1006603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3C93-6C9A-F2AE-5F27-4E90B98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BAE3-A9F0-2733-0B6F-BF64883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01C-72FF-BAE0-2EC8-53EFAB2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F59-4657-4843-699C-D85AA7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A091-B012-0FC4-CB7E-019563D5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D2EB-522F-B005-8AA1-4C0E3DC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9EF-4541-A40C-75DE-D3B3AED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04B-7496-0811-84AB-1DEA073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B2BC-1C95-4B6B-DD7D-C250F273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78B-F44B-45C4-D77A-2DE41BF6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FA205-8B0B-36EE-1A20-DB57484F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DF00-CE20-F88A-DB78-B3D9CAC1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E427-E674-4152-5797-223E2CA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274C-0FC6-0D6E-D97D-272C1F1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7955-11C3-2EFF-D978-65DAED3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FCFC-63B2-800E-730D-4569034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EFF2-D4D3-3AA2-AB47-18FEAA35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25F-AD6A-632A-79D7-618DBF0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E109-722F-0B7D-450A-94C9FCB3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FB65-6360-87D2-A677-291D12A9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14/relationships/chartEx" Target="../charts/chart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</a:t>
            </a:r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27416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182D1-D980-2471-4CA9-4FA971F48FDF}"/>
              </a:ext>
            </a:extLst>
          </p:cNvPr>
          <p:cNvSpPr txBox="1"/>
          <p:nvPr/>
        </p:nvSpPr>
        <p:spPr>
          <a:xfrm>
            <a:off x="10241280" y="62075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total = 19732</a:t>
            </a:r>
          </a:p>
        </p:txBody>
      </p:sp>
    </p:spTree>
    <p:extLst>
      <p:ext uri="{BB962C8B-B14F-4D97-AF65-F5344CB8AC3E}">
        <p14:creationId xmlns:p14="http://schemas.microsoft.com/office/powerpoint/2010/main" val="376002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A25C-831B-2218-D8AA-3772CF0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beliebter Artisten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9BD64AD6-BCF8-DA60-3A97-F852DF038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889" y="2112882"/>
            <a:ext cx="11564221" cy="2632236"/>
          </a:xfrm>
        </p:spPr>
      </p:pic>
    </p:spTree>
    <p:extLst>
      <p:ext uri="{BB962C8B-B14F-4D97-AF65-F5344CB8AC3E}">
        <p14:creationId xmlns:p14="http://schemas.microsoft.com/office/powerpoint/2010/main" val="249986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den </a:t>
            </a:r>
            <a:r>
              <a:rPr lang="en-US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meisten</a:t>
            </a:r>
            <a:r>
              <a:rPr 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Songs</a:t>
            </a:r>
            <a:endParaRPr lang="en-US" b="1" kern="1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429670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412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297-4A59-5C27-376B-01802D31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Beliebtheit</a:t>
            </a:r>
            <a:r>
              <a:rPr lang="en-US" b="1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von Songs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3BCA-A3D4-F8AD-6F0F-1CB1C9B58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047522"/>
              </p:ext>
            </p:extLst>
          </p:nvPr>
        </p:nvGraphicFramePr>
        <p:xfrm>
          <a:off x="838201" y="1399032"/>
          <a:ext cx="10515599" cy="48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02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5D57-47E6-0651-5161-9A184E2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Eigenschaften beliebter Songs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BBCE9-FB72-798C-D362-70273F50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1" t="5637" r="8529"/>
          <a:stretch/>
        </p:blipFill>
        <p:spPr>
          <a:xfrm>
            <a:off x="189889" y="2396835"/>
            <a:ext cx="11812222" cy="27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62F-B474-0DE2-B272-8C140169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210" y="2766218"/>
            <a:ext cx="2881532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Songs im Laufe der Zeit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DC6D8-BD63-1F4D-86B2-9B72535F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" y="189808"/>
            <a:ext cx="8957981" cy="64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D7EEC-6AFE-3F5E-7339-DEA14821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6" r="2653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275D-083C-18C3-F51A-FAF29791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id</a:t>
            </a:r>
            <a:r>
              <a:rPr lang="de-DE" dirty="0"/>
              <a:t> - Spotify track ID</a:t>
            </a:r>
          </a:p>
          <a:p>
            <a:r>
              <a:rPr lang="de-DE" dirty="0" err="1"/>
              <a:t>name</a:t>
            </a:r>
            <a:r>
              <a:rPr lang="de-DE" dirty="0"/>
              <a:t> - Track title</a:t>
            </a:r>
          </a:p>
          <a:p>
            <a:r>
              <a:rPr lang="de-DE" dirty="0" err="1"/>
              <a:t>album</a:t>
            </a:r>
            <a:r>
              <a:rPr lang="de-DE" dirty="0"/>
              <a:t> - Album title</a:t>
            </a:r>
          </a:p>
          <a:p>
            <a:r>
              <a:rPr lang="de-DE" dirty="0" err="1"/>
              <a:t>album_id</a:t>
            </a:r>
            <a:r>
              <a:rPr lang="de-DE" dirty="0"/>
              <a:t> - Spotify </a:t>
            </a:r>
            <a:r>
              <a:rPr lang="de-DE" dirty="0" err="1"/>
              <a:t>album</a:t>
            </a:r>
            <a:r>
              <a:rPr lang="de-DE" dirty="0"/>
              <a:t> ID</a:t>
            </a:r>
          </a:p>
          <a:p>
            <a:r>
              <a:rPr lang="de-DE" dirty="0" err="1"/>
              <a:t>artists</a:t>
            </a:r>
            <a:r>
              <a:rPr lang="de-DE" dirty="0"/>
              <a:t> -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artist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 err="1"/>
              <a:t>artist_ids</a:t>
            </a:r>
            <a:r>
              <a:rPr lang="de-DE" dirty="0"/>
              <a:t> - List </a:t>
            </a:r>
            <a:r>
              <a:rPr lang="de-DE" dirty="0" err="1"/>
              <a:t>of</a:t>
            </a:r>
            <a:r>
              <a:rPr lang="de-DE" dirty="0"/>
              <a:t> Spotify </a:t>
            </a:r>
            <a:r>
              <a:rPr lang="de-DE" dirty="0" err="1"/>
              <a:t>artist</a:t>
            </a:r>
            <a:r>
              <a:rPr lang="de-DE" dirty="0"/>
              <a:t> IDs</a:t>
            </a:r>
          </a:p>
          <a:p>
            <a:r>
              <a:rPr lang="de-DE" dirty="0" err="1"/>
              <a:t>track_number</a:t>
            </a:r>
            <a:r>
              <a:rPr lang="de-DE" dirty="0"/>
              <a:t> - Track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 err="1"/>
              <a:t>disc_number</a:t>
            </a:r>
            <a:r>
              <a:rPr lang="de-DE" dirty="0"/>
              <a:t> - Disc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explicit -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explicit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r>
              <a:rPr lang="de-DE" dirty="0" err="1"/>
              <a:t>danceability</a:t>
            </a:r>
            <a:r>
              <a:rPr lang="de-DE" dirty="0"/>
              <a:t> -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a track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dancing</a:t>
            </a:r>
            <a:endParaRPr lang="de-DE" dirty="0"/>
          </a:p>
          <a:p>
            <a:r>
              <a:rPr lang="de-DE" dirty="0" err="1"/>
              <a:t>energy</a:t>
            </a:r>
            <a:r>
              <a:rPr lang="de-DE" dirty="0"/>
              <a:t> -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intense</a:t>
            </a:r>
            <a:r>
              <a:rPr lang="de-DE" dirty="0"/>
              <a:t> and </a:t>
            </a:r>
            <a:r>
              <a:rPr lang="de-DE" dirty="0" err="1"/>
              <a:t>active</a:t>
            </a:r>
            <a:r>
              <a:rPr lang="de-DE" dirty="0"/>
              <a:t> a track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key</a:t>
            </a:r>
            <a:r>
              <a:rPr lang="de-DE" dirty="0"/>
              <a:t> - Overall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track</a:t>
            </a:r>
          </a:p>
        </p:txBody>
      </p:sp>
    </p:spTree>
    <p:extLst>
      <p:ext uri="{BB962C8B-B14F-4D97-AF65-F5344CB8AC3E}">
        <p14:creationId xmlns:p14="http://schemas.microsoft.com/office/powerpoint/2010/main" val="208328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69E9-B138-C7E3-50DA-678DD4A5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loudness</a:t>
            </a:r>
            <a:r>
              <a:rPr lang="de-DE" dirty="0"/>
              <a:t> - Overall </a:t>
            </a:r>
            <a:r>
              <a:rPr lang="de-DE" dirty="0" err="1"/>
              <a:t>loudness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track, in </a:t>
            </a:r>
            <a:r>
              <a:rPr lang="de-DE" dirty="0" err="1"/>
              <a:t>decibels</a:t>
            </a:r>
            <a:r>
              <a:rPr lang="de-DE" dirty="0"/>
              <a:t> (dB)</a:t>
            </a:r>
          </a:p>
          <a:p>
            <a:r>
              <a:rPr lang="de-DE" dirty="0" err="1"/>
              <a:t>mode</a:t>
            </a:r>
            <a:r>
              <a:rPr lang="de-DE" dirty="0"/>
              <a:t> -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track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(1) </a:t>
            </a:r>
            <a:r>
              <a:rPr lang="de-DE" dirty="0" err="1"/>
              <a:t>or</a:t>
            </a:r>
            <a:r>
              <a:rPr lang="de-DE" dirty="0"/>
              <a:t> minor (0)</a:t>
            </a:r>
          </a:p>
          <a:p>
            <a:r>
              <a:rPr lang="de-DE" dirty="0" err="1"/>
              <a:t>speechiness</a:t>
            </a:r>
            <a:r>
              <a:rPr lang="de-DE" dirty="0"/>
              <a:t> - Proportion </a:t>
            </a:r>
            <a:r>
              <a:rPr lang="de-DE" dirty="0" err="1"/>
              <a:t>of</a:t>
            </a:r>
            <a:r>
              <a:rPr lang="de-DE" dirty="0"/>
              <a:t> spoken </a:t>
            </a:r>
            <a:r>
              <a:rPr lang="de-DE" dirty="0" err="1"/>
              <a:t>words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track</a:t>
            </a:r>
          </a:p>
          <a:p>
            <a:r>
              <a:rPr lang="de-DE" dirty="0" err="1"/>
              <a:t>acousticness</a:t>
            </a:r>
            <a:r>
              <a:rPr lang="de-DE" dirty="0"/>
              <a:t> - Confidence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 track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acoustic</a:t>
            </a:r>
            <a:endParaRPr lang="de-DE" dirty="0"/>
          </a:p>
          <a:p>
            <a:r>
              <a:rPr lang="de-DE" dirty="0" err="1"/>
              <a:t>instrumentalness</a:t>
            </a:r>
            <a:r>
              <a:rPr lang="de-DE" dirty="0"/>
              <a:t> - Proportion </a:t>
            </a:r>
            <a:r>
              <a:rPr lang="de-DE" dirty="0" err="1"/>
              <a:t>of</a:t>
            </a:r>
            <a:r>
              <a:rPr lang="de-DE" dirty="0"/>
              <a:t> instrumental </a:t>
            </a:r>
            <a:r>
              <a:rPr lang="de-DE" dirty="0" err="1"/>
              <a:t>parts</a:t>
            </a:r>
            <a:r>
              <a:rPr lang="de-DE" dirty="0"/>
              <a:t> in a track</a:t>
            </a:r>
          </a:p>
          <a:p>
            <a:r>
              <a:rPr lang="de-DE" dirty="0" err="1"/>
              <a:t>liveness</a:t>
            </a:r>
            <a:r>
              <a:rPr lang="de-DE" dirty="0"/>
              <a:t> - </a:t>
            </a:r>
            <a:r>
              <a:rPr lang="de-DE" dirty="0" err="1"/>
              <a:t>Detects</a:t>
            </a:r>
            <a:r>
              <a:rPr lang="de-DE" dirty="0"/>
              <a:t> live </a:t>
            </a:r>
            <a:r>
              <a:rPr lang="de-DE" dirty="0" err="1"/>
              <a:t>audience</a:t>
            </a:r>
            <a:r>
              <a:rPr lang="de-DE" dirty="0"/>
              <a:t> in a track.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track was </a:t>
            </a:r>
            <a:r>
              <a:rPr lang="de-DE" dirty="0" err="1"/>
              <a:t>performed</a:t>
            </a:r>
            <a:r>
              <a:rPr lang="de-DE" dirty="0"/>
              <a:t> live</a:t>
            </a:r>
          </a:p>
          <a:p>
            <a:r>
              <a:rPr lang="de-DE" dirty="0" err="1"/>
              <a:t>valence</a:t>
            </a:r>
            <a:r>
              <a:rPr lang="de-DE" dirty="0"/>
              <a:t> -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positive a track </a:t>
            </a:r>
            <a:r>
              <a:rPr lang="de-DE" dirty="0" err="1"/>
              <a:t>sounds</a:t>
            </a:r>
            <a:r>
              <a:rPr lang="de-DE" dirty="0"/>
              <a:t>, </a:t>
            </a:r>
            <a:r>
              <a:rPr lang="de-DE" dirty="0" err="1"/>
              <a:t>from</a:t>
            </a:r>
            <a:r>
              <a:rPr lang="de-DE" dirty="0"/>
              <a:t> 1 (</a:t>
            </a:r>
            <a:r>
              <a:rPr lang="de-DE" dirty="0" err="1"/>
              <a:t>extremely</a:t>
            </a:r>
            <a:r>
              <a:rPr lang="de-DE" dirty="0"/>
              <a:t> positive) </a:t>
            </a:r>
            <a:r>
              <a:rPr lang="de-DE" dirty="0" err="1"/>
              <a:t>to</a:t>
            </a:r>
            <a:r>
              <a:rPr lang="de-DE" dirty="0"/>
              <a:t> 0 (</a:t>
            </a:r>
            <a:r>
              <a:rPr lang="de-DE" dirty="0" err="1"/>
              <a:t>extremely</a:t>
            </a:r>
            <a:r>
              <a:rPr lang="de-DE" dirty="0"/>
              <a:t> negative)</a:t>
            </a:r>
          </a:p>
          <a:p>
            <a:r>
              <a:rPr lang="de-DE" dirty="0"/>
              <a:t>tempo - Overall tempo </a:t>
            </a:r>
            <a:r>
              <a:rPr lang="de-DE" dirty="0" err="1"/>
              <a:t>of</a:t>
            </a:r>
            <a:r>
              <a:rPr lang="de-DE" dirty="0"/>
              <a:t> a track, in </a:t>
            </a:r>
            <a:r>
              <a:rPr lang="de-DE" dirty="0" err="1"/>
              <a:t>beats</a:t>
            </a:r>
            <a:r>
              <a:rPr lang="de-DE" dirty="0"/>
              <a:t> per </a:t>
            </a:r>
            <a:r>
              <a:rPr lang="de-DE" dirty="0" err="1"/>
              <a:t>minute</a:t>
            </a:r>
            <a:r>
              <a:rPr lang="de-DE" dirty="0"/>
              <a:t> (BPM)</a:t>
            </a:r>
          </a:p>
          <a:p>
            <a:r>
              <a:rPr lang="de-DE" dirty="0" err="1"/>
              <a:t>duration_ms</a:t>
            </a:r>
            <a:r>
              <a:rPr lang="de-DE" dirty="0"/>
              <a:t> - Duration </a:t>
            </a:r>
            <a:r>
              <a:rPr lang="de-DE" dirty="0" err="1"/>
              <a:t>of</a:t>
            </a:r>
            <a:r>
              <a:rPr lang="de-DE" dirty="0"/>
              <a:t> a track, in </a:t>
            </a:r>
            <a:r>
              <a:rPr lang="de-DE" dirty="0" err="1"/>
              <a:t>milliseconds</a:t>
            </a:r>
            <a:r>
              <a:rPr lang="de-DE" dirty="0"/>
              <a:t> (</a:t>
            </a:r>
            <a:r>
              <a:rPr lang="de-DE" dirty="0" err="1"/>
              <a:t>ms</a:t>
            </a:r>
            <a:r>
              <a:rPr lang="de-DE" dirty="0"/>
              <a:t>)</a:t>
            </a:r>
          </a:p>
          <a:p>
            <a:r>
              <a:rPr lang="de-DE" dirty="0" err="1"/>
              <a:t>time_signature</a:t>
            </a:r>
            <a:r>
              <a:rPr lang="de-DE" dirty="0"/>
              <a:t> - Overall time </a:t>
            </a:r>
            <a:r>
              <a:rPr lang="de-DE" dirty="0" err="1"/>
              <a:t>signature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track</a:t>
            </a:r>
          </a:p>
          <a:p>
            <a:r>
              <a:rPr lang="de-DE" dirty="0" err="1"/>
              <a:t>year</a:t>
            </a:r>
            <a:r>
              <a:rPr lang="de-DE" dirty="0"/>
              <a:t> - Release date </a:t>
            </a:r>
            <a:r>
              <a:rPr lang="de-DE" dirty="0" err="1"/>
              <a:t>of</a:t>
            </a:r>
            <a:r>
              <a:rPr lang="de-DE" dirty="0"/>
              <a:t> a track</a:t>
            </a:r>
          </a:p>
          <a:p>
            <a:r>
              <a:rPr lang="de-DE" dirty="0" err="1"/>
              <a:t>release_date</a:t>
            </a:r>
            <a:r>
              <a:rPr lang="de-DE" dirty="0"/>
              <a:t> - </a:t>
            </a:r>
            <a:r>
              <a:rPr lang="de-DE" dirty="0" err="1"/>
              <a:t>Full</a:t>
            </a:r>
            <a:r>
              <a:rPr lang="de-DE" dirty="0"/>
              <a:t> release date </a:t>
            </a:r>
            <a:r>
              <a:rPr lang="de-DE" dirty="0" err="1"/>
              <a:t>of</a:t>
            </a:r>
            <a:r>
              <a:rPr lang="de-DE" dirty="0"/>
              <a:t> a track, </a:t>
            </a:r>
            <a:r>
              <a:rPr lang="de-DE" dirty="0" err="1"/>
              <a:t>usually</a:t>
            </a:r>
            <a:r>
              <a:rPr lang="de-DE" dirty="0"/>
              <a:t> in YYYY-MM-DD </a:t>
            </a:r>
            <a:r>
              <a:rPr lang="de-DE" dirty="0" err="1"/>
              <a:t>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81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8B4E-25CD-6F17-8269-52E29ED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Roter Faden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F03441-3025-9EA0-ADBE-2D77AA069A47}"/>
              </a:ext>
            </a:extLst>
          </p:cNvPr>
          <p:cNvCxnSpPr>
            <a:cxnSpLocks/>
          </p:cNvCxnSpPr>
          <p:nvPr/>
        </p:nvCxnSpPr>
        <p:spPr>
          <a:xfrm>
            <a:off x="6979141" y="3985197"/>
            <a:ext cx="4234375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6CF354-0DFA-E6A3-1B94-DD295C1089B5}"/>
              </a:ext>
            </a:extLst>
          </p:cNvPr>
          <p:cNvSpPr txBox="1"/>
          <p:nvPr/>
        </p:nvSpPr>
        <p:spPr>
          <a:xfrm>
            <a:off x="1532011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37C50C6-02CF-8C7F-52D1-86AB953F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81306"/>
              </p:ext>
            </p:extLst>
          </p:nvPr>
        </p:nvGraphicFramePr>
        <p:xfrm>
          <a:off x="1143389" y="2863037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525A45-3B02-C9FE-E1E4-0968920B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38434"/>
              </p:ext>
            </p:extLst>
          </p:nvPr>
        </p:nvGraphicFramePr>
        <p:xfrm>
          <a:off x="2035515" y="4343703"/>
          <a:ext cx="104101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253">
                  <a:extLst>
                    <a:ext uri="{9D8B030D-6E8A-4147-A177-3AD203B41FA5}">
                      <a16:colId xmlns:a16="http://schemas.microsoft.com/office/drawing/2014/main" val="2887178667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408429436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3166751901"/>
                    </a:ext>
                  </a:extLst>
                </a:gridCol>
                <a:gridCol w="260253">
                  <a:extLst>
                    <a:ext uri="{9D8B030D-6E8A-4147-A177-3AD203B41FA5}">
                      <a16:colId xmlns:a16="http://schemas.microsoft.com/office/drawing/2014/main" val="180944516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21780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4614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991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620B20D-EACD-88DF-3F25-02FE6AEA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4922"/>
              </p:ext>
            </p:extLst>
          </p:nvPr>
        </p:nvGraphicFramePr>
        <p:xfrm>
          <a:off x="5339472" y="3228797"/>
          <a:ext cx="151305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76">
                  <a:extLst>
                    <a:ext uri="{9D8B030D-6E8A-4147-A177-3AD203B41FA5}">
                      <a16:colId xmlns:a16="http://schemas.microsoft.com/office/drawing/2014/main" val="85425018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288479347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483543894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3348774252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531803589"/>
                    </a:ext>
                  </a:extLst>
                </a:gridCol>
                <a:gridCol w="252176">
                  <a:extLst>
                    <a:ext uri="{9D8B030D-6E8A-4147-A177-3AD203B41FA5}">
                      <a16:colId xmlns:a16="http://schemas.microsoft.com/office/drawing/2014/main" val="1039099455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634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6433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04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94138"/>
                  </a:ext>
                </a:extLst>
              </a:tr>
            </a:tbl>
          </a:graphicData>
        </a:graphic>
      </p:graphicFrame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B50ED1-AD62-C9A3-8134-50604678FE64}"/>
              </a:ext>
            </a:extLst>
          </p:cNvPr>
          <p:cNvCxnSpPr>
            <a:endCxn id="18" idx="1"/>
          </p:cNvCxnSpPr>
          <p:nvPr/>
        </p:nvCxnSpPr>
        <p:spPr>
          <a:xfrm>
            <a:off x="2184401" y="3411677"/>
            <a:ext cx="3155071" cy="548640"/>
          </a:xfrm>
          <a:prstGeom prst="bentConnector3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A02F896-B1C8-6E8E-9F7C-9C09D097F334}"/>
              </a:ext>
            </a:extLst>
          </p:cNvPr>
          <p:cNvCxnSpPr>
            <a:endCxn id="18" idx="1"/>
          </p:cNvCxnSpPr>
          <p:nvPr/>
        </p:nvCxnSpPr>
        <p:spPr>
          <a:xfrm flipV="1">
            <a:off x="3076527" y="3960317"/>
            <a:ext cx="2262945" cy="932026"/>
          </a:xfrm>
          <a:prstGeom prst="bentConnector3">
            <a:avLst>
              <a:gd name="adj1" fmla="val 30107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Pie chart with solid fill">
            <a:extLst>
              <a:ext uri="{FF2B5EF4-FFF2-40B4-BE49-F238E27FC236}">
                <a16:creationId xmlns:a16="http://schemas.microsoft.com/office/drawing/2014/main" id="{6479FE2A-6F28-4819-8BBA-F1D12F7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473" y="3074140"/>
            <a:ext cx="914400" cy="914400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0C1BF871-CEFC-6950-5567-9B8D04AD7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073" y="3070797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64923E-92F6-076F-BFF6-02D9DA5701B0}"/>
              </a:ext>
            </a:extLst>
          </p:cNvPr>
          <p:cNvSpPr txBox="1"/>
          <p:nvPr/>
        </p:nvSpPr>
        <p:spPr>
          <a:xfrm>
            <a:off x="5071990" y="2125728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6F68C-0748-37CD-D056-FC4E78DC8007}"/>
              </a:ext>
            </a:extLst>
          </p:cNvPr>
          <p:cNvSpPr txBox="1"/>
          <p:nvPr/>
        </p:nvSpPr>
        <p:spPr>
          <a:xfrm>
            <a:off x="8259885" y="2163225"/>
            <a:ext cx="20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55107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Datensätze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7D335-9A44-2942-A1FF-807C3040A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2381"/>
            <a:ext cx="6244188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3593CA-BFEC-43EE-8A3A-796DF9E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76" y="4231175"/>
            <a:ext cx="6735300" cy="1498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26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1.2M+ Songs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DF91673-795C-FE29-2DDA-58F4B506A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-1" b="334"/>
          <a:stretch/>
        </p:blipFill>
        <p:spPr bwMode="auto">
          <a:xfrm>
            <a:off x="208148" y="1690688"/>
            <a:ext cx="4991935" cy="4870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DBCB3-DD56-488A-9B44-94089BBCC4F9}"/>
              </a:ext>
            </a:extLst>
          </p:cNvPr>
          <p:cNvSpPr txBox="1"/>
          <p:nvPr/>
        </p:nvSpPr>
        <p:spPr>
          <a:xfrm>
            <a:off x="5995090" y="2081916"/>
            <a:ext cx="5232888" cy="440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generiert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mittels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offizieller</a:t>
            </a:r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Spotify API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833AA8-FFAD-9A7E-0293-18AB6AB7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144" y="2913463"/>
            <a:ext cx="3020708" cy="336569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CF954-F5BC-0954-D1F0-247379D8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798" y="3892567"/>
            <a:ext cx="3311736" cy="14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DDA-09A6-CDF4-5989-3FDB828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Spotify Playlists</a:t>
            </a:r>
          </a:p>
        </p:txBody>
      </p:sp>
      <p:pic>
        <p:nvPicPr>
          <p:cNvPr id="4" name="Content Placeholder 27" descr="Table&#10;&#10;Description automatically generated">
            <a:extLst>
              <a:ext uri="{FF2B5EF4-FFF2-40B4-BE49-F238E27FC236}">
                <a16:creationId xmlns:a16="http://schemas.microsoft.com/office/drawing/2014/main" id="{9560A67C-1D63-DA16-5E91-72565EEC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315"/>
            <a:ext cx="5025525" cy="5276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Content Placeholder 61">
            <a:extLst>
              <a:ext uri="{FF2B5EF4-FFF2-40B4-BE49-F238E27FC236}">
                <a16:creationId xmlns:a16="http://schemas.microsoft.com/office/drawing/2014/main" id="{CAFD875F-F5D0-6636-7359-6E9EB203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306" y="2569062"/>
            <a:ext cx="2319059" cy="1325563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162k playlists</a:t>
            </a:r>
          </a:p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16k user</a:t>
            </a:r>
          </a:p>
          <a:p>
            <a:r>
              <a:rPr 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2M tracks</a:t>
            </a:r>
          </a:p>
          <a:p>
            <a:endParaRPr 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22FB2-0F1B-1556-3B43-691DF355EB66}"/>
              </a:ext>
            </a:extLst>
          </p:cNvPr>
          <p:cNvSpPr txBox="1"/>
          <p:nvPr/>
        </p:nvSpPr>
        <p:spPr>
          <a:xfrm>
            <a:off x="6789437" y="1922488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Zahlen:</a:t>
            </a:r>
          </a:p>
        </p:txBody>
      </p:sp>
    </p:spTree>
    <p:extLst>
      <p:ext uri="{BB962C8B-B14F-4D97-AF65-F5344CB8AC3E}">
        <p14:creationId xmlns:p14="http://schemas.microsoft.com/office/powerpoint/2010/main" val="27007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EB8BE5-CE78-5511-FD02-A5537CF0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2798"/>
              </p:ext>
            </p:extLst>
          </p:nvPr>
        </p:nvGraphicFramePr>
        <p:xfrm>
          <a:off x="358774" y="2179445"/>
          <a:ext cx="501123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228377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['Mark Forster’]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['Beyoncé’, 'Drake']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92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BA0C4D-D644-417C-30CC-E7801C08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00278"/>
              </p:ext>
            </p:extLst>
          </p:nvPr>
        </p:nvGraphicFramePr>
        <p:xfrm>
          <a:off x="787398" y="4593215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457C9-0C04-46A1-8030-55F2507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9829"/>
              </p:ext>
            </p:extLst>
          </p:nvPr>
        </p:nvGraphicFramePr>
        <p:xfrm>
          <a:off x="5805559" y="2179445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205D7-39FC-456E-DA52-4A54AE5F7A9D}"/>
              </a:ext>
            </a:extLst>
          </p:cNvPr>
          <p:cNvSpPr txBox="1"/>
          <p:nvPr/>
        </p:nvSpPr>
        <p:spPr>
          <a:xfrm>
            <a:off x="2142836" y="169068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1.2M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B90D-8B8F-08F9-8547-B6AECB0EA5D2}"/>
              </a:ext>
            </a:extLst>
          </p:cNvPr>
          <p:cNvSpPr txBox="1"/>
          <p:nvPr/>
        </p:nvSpPr>
        <p:spPr>
          <a:xfrm>
            <a:off x="8428360" y="16906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CB06A4D-C253-19EF-E0F6-7D9F712E0717}"/>
              </a:ext>
            </a:extLst>
          </p:cNvPr>
          <p:cNvSpPr/>
          <p:nvPr/>
        </p:nvSpPr>
        <p:spPr>
          <a:xfrm>
            <a:off x="2650836" y="3454834"/>
            <a:ext cx="212437" cy="10252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210E-B24D-0B6C-BBF5-5116FD58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 der Datensätze</a:t>
            </a:r>
          </a:p>
        </p:txBody>
      </p:sp>
    </p:spTree>
    <p:extLst>
      <p:ext uri="{BB962C8B-B14F-4D97-AF65-F5344CB8AC3E}">
        <p14:creationId xmlns:p14="http://schemas.microsoft.com/office/powerpoint/2010/main" val="340993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0A30-A87A-1D6B-E61B-3FD59EE8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445"/>
              </p:ext>
            </p:extLst>
          </p:nvPr>
        </p:nvGraphicFramePr>
        <p:xfrm>
          <a:off x="667014" y="499838"/>
          <a:ext cx="415398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89042303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781179739"/>
                    </a:ext>
                  </a:extLst>
                </a:gridCol>
                <a:gridCol w="1426528">
                  <a:extLst>
                    <a:ext uri="{9D8B030D-6E8A-4147-A177-3AD203B41FA5}">
                      <a16:colId xmlns:a16="http://schemas.microsoft.com/office/drawing/2014/main" val="126233729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13121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6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63825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E8CA241-8839-4CE5-F4A5-2FB09ED13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25736"/>
              </p:ext>
            </p:extLst>
          </p:nvPr>
        </p:nvGraphicFramePr>
        <p:xfrm>
          <a:off x="5519231" y="499301"/>
          <a:ext cx="617201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344493366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4184430502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937895844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411150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trackname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7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2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060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6951BC-BB89-27DC-8290-D3A7B6C84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99147"/>
              </p:ext>
            </p:extLst>
          </p:nvPr>
        </p:nvGraphicFramePr>
        <p:xfrm>
          <a:off x="2152072" y="4264429"/>
          <a:ext cx="71616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528">
                  <a:extLst>
                    <a:ext uri="{9D8B030D-6E8A-4147-A177-3AD203B41FA5}">
                      <a16:colId xmlns:a16="http://schemas.microsoft.com/office/drawing/2014/main" val="571813978"/>
                    </a:ext>
                  </a:extLst>
                </a:gridCol>
                <a:gridCol w="1917192">
                  <a:extLst>
                    <a:ext uri="{9D8B030D-6E8A-4147-A177-3AD203B41FA5}">
                      <a16:colId xmlns:a16="http://schemas.microsoft.com/office/drawing/2014/main" val="10858271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226420468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111486497"/>
                    </a:ext>
                  </a:extLst>
                </a:gridCol>
                <a:gridCol w="2053273">
                  <a:extLst>
                    <a:ext uri="{9D8B030D-6E8A-4147-A177-3AD203B41FA5}">
                      <a16:colId xmlns:a16="http://schemas.microsoft.com/office/drawing/2014/main" val="1972148407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109892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user_id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playlistname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2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December</a:t>
                      </a:r>
                      <a:r>
                        <a:rPr lang="de-DE" dirty="0"/>
                        <a:t> 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9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Rap and 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3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Beyoncé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 (feat. Drake)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</a:t>
                      </a:r>
                      <a:r>
                        <a:rPr lang="de-DE" dirty="0" err="1"/>
                        <a:t>albums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Forster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Flash mich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04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7CDE-39AB-4D1E-91FA-6AD638B93EAD}"/>
              </a:ext>
            </a:extLst>
          </p:cNvPr>
          <p:cNvCxnSpPr>
            <a:cxnSpLocks/>
          </p:cNvCxnSpPr>
          <p:nvPr/>
        </p:nvCxnSpPr>
        <p:spPr>
          <a:xfrm>
            <a:off x="2041236" y="1983198"/>
            <a:ext cx="702768" cy="22378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5D56A-6083-F0FE-23F1-93084CFA0604}"/>
              </a:ext>
            </a:extLst>
          </p:cNvPr>
          <p:cNvCxnSpPr>
            <a:cxnSpLocks/>
          </p:cNvCxnSpPr>
          <p:nvPr/>
        </p:nvCxnSpPr>
        <p:spPr>
          <a:xfrm>
            <a:off x="3722255" y="1983198"/>
            <a:ext cx="692727" cy="22812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A1BD4-339F-E236-B55C-03C4D3A015BA}"/>
              </a:ext>
            </a:extLst>
          </p:cNvPr>
          <p:cNvCxnSpPr>
            <a:cxnSpLocks/>
          </p:cNvCxnSpPr>
          <p:nvPr/>
        </p:nvCxnSpPr>
        <p:spPr>
          <a:xfrm flipH="1">
            <a:off x="4414982" y="3262821"/>
            <a:ext cx="2549236" cy="10016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8DAE8-26F9-BB8A-D559-D55DD2F597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4004" y="3262821"/>
            <a:ext cx="5861232" cy="9581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0FF4-B660-78EE-8628-BBC1B1C6A01E}"/>
              </a:ext>
            </a:extLst>
          </p:cNvPr>
          <p:cNvCxnSpPr/>
          <p:nvPr/>
        </p:nvCxnSpPr>
        <p:spPr>
          <a:xfrm>
            <a:off x="5957455" y="3262821"/>
            <a:ext cx="0" cy="100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D82F8-7912-D9A2-5602-71A7BA88B3F9}"/>
              </a:ext>
            </a:extLst>
          </p:cNvPr>
          <p:cNvCxnSpPr/>
          <p:nvPr/>
        </p:nvCxnSpPr>
        <p:spPr>
          <a:xfrm>
            <a:off x="831273" y="1983198"/>
            <a:ext cx="5763491" cy="223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954E4-997C-2A79-E981-52177F98CFB0}"/>
              </a:ext>
            </a:extLst>
          </p:cNvPr>
          <p:cNvCxnSpPr/>
          <p:nvPr/>
        </p:nvCxnSpPr>
        <p:spPr>
          <a:xfrm flipH="1">
            <a:off x="7915564" y="3262821"/>
            <a:ext cx="2724727" cy="995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3D4-A79F-6B8F-34F0-351A1DC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Datenverlust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1518C1-2D45-0D54-FD5D-3740F546E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467530"/>
              </p:ext>
            </p:extLst>
          </p:nvPr>
        </p:nvGraphicFramePr>
        <p:xfrm>
          <a:off x="841480" y="2561747"/>
          <a:ext cx="5641109" cy="370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778409-2088-51E8-E452-251AFA9929F5}"/>
              </a:ext>
            </a:extLst>
          </p:cNvPr>
          <p:cNvSpPr txBox="1"/>
          <p:nvPr/>
        </p:nvSpPr>
        <p:spPr>
          <a:xfrm>
            <a:off x="3273413" y="5695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147.280</a:t>
            </a:r>
            <a:endParaRPr lang="de-DE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0000E-DEE5-0D23-DA44-97339CCAACBF}"/>
              </a:ext>
            </a:extLst>
          </p:cNvPr>
          <p:cNvSpPr txBox="1"/>
          <p:nvPr/>
        </p:nvSpPr>
        <p:spPr>
          <a:xfrm>
            <a:off x="851179" y="3223799"/>
            <a:ext cx="293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Playlist Datensatz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94D6-187F-2BEA-4558-3EB820B58E84}"/>
              </a:ext>
            </a:extLst>
          </p:cNvPr>
          <p:cNvSpPr txBox="1"/>
          <p:nvPr/>
        </p:nvSpPr>
        <p:spPr>
          <a:xfrm>
            <a:off x="4407551" y="3436221"/>
            <a:ext cx="261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Song Datensatz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350D9-14FB-9235-E5D9-CAEB73BD7993}"/>
              </a:ext>
            </a:extLst>
          </p:cNvPr>
          <p:cNvSpPr txBox="1"/>
          <p:nvPr/>
        </p:nvSpPr>
        <p:spPr>
          <a:xfrm>
            <a:off x="838200" y="2038527"/>
            <a:ext cx="580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Anzahl an Songs pro Datensatz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8A73A3-3902-361E-23C8-FF262D2445F8}"/>
              </a:ext>
            </a:extLst>
          </p:cNvPr>
          <p:cNvCxnSpPr>
            <a:cxnSpLocks/>
          </p:cNvCxnSpPr>
          <p:nvPr/>
        </p:nvCxnSpPr>
        <p:spPr>
          <a:xfrm flipH="1">
            <a:off x="3742135" y="4502727"/>
            <a:ext cx="178701" cy="1149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CCB9F8-1E36-3472-D7A5-329B6ECC49BD}"/>
              </a:ext>
            </a:extLst>
          </p:cNvPr>
          <p:cNvSpPr txBox="1"/>
          <p:nvPr/>
        </p:nvSpPr>
        <p:spPr>
          <a:xfrm>
            <a:off x="8625580" y="2038527"/>
            <a:ext cx="158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Problem: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2C69A-506C-6643-E608-670173D49B3C}"/>
              </a:ext>
            </a:extLst>
          </p:cNvPr>
          <p:cNvSpPr txBox="1"/>
          <p:nvPr/>
        </p:nvSpPr>
        <p:spPr>
          <a:xfrm>
            <a:off x="7863580" y="2617198"/>
            <a:ext cx="41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Verbindung über Artisten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2EBBF-2106-06B8-04F5-E78269C6B4D2}"/>
              </a:ext>
            </a:extLst>
          </p:cNvPr>
          <p:cNvSpPr txBox="1"/>
          <p:nvPr/>
        </p:nvSpPr>
        <p:spPr>
          <a:xfrm>
            <a:off x="7486907" y="3516977"/>
            <a:ext cx="4596130" cy="2125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anose="020F0502020204030204" pitchFamily="34" charset="0"/>
              </a:rPr>
              <a:t>Elvis Costello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Elvis Costello &amp; The Attractions</a:t>
            </a:r>
            <a:endParaRPr lang="en-GB" dirty="0">
              <a:solidFill>
                <a:srgbClr val="5F6368"/>
              </a:solidFill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Paul McCartney &amp; Eric Clapton</a:t>
            </a:r>
            <a:endParaRPr lang="en-GB" b="0" i="0" dirty="0">
              <a:solidFill>
                <a:srgbClr val="5F6368"/>
              </a:solidFill>
              <a:effectLst/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Tom Petty And The Heartbreakers</a:t>
            </a:r>
            <a:endParaRPr lang="en-GB" dirty="0">
              <a:solidFill>
                <a:srgbClr val="5F6368"/>
              </a:solidFill>
              <a:latin typeface="Roboto Mono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Scott </a:t>
            </a:r>
            <a:r>
              <a:rPr lang="en-GB" b="0" i="0" dirty="0" err="1">
                <a:solidFill>
                  <a:srgbClr val="5F6368"/>
                </a:solidFill>
                <a:effectLst/>
                <a:latin typeface="Roboto Mono" pitchFamily="49" charset="0"/>
              </a:rPr>
              <a:t>Bradlee</a:t>
            </a:r>
            <a:r>
              <a:rPr lang="en-GB" b="0" i="0" dirty="0">
                <a:solidFill>
                  <a:srgbClr val="5F6368"/>
                </a:solidFill>
                <a:effectLst/>
                <a:latin typeface="Roboto Mono" pitchFamily="49" charset="0"/>
              </a:rPr>
              <a:t> feat. Dave </a:t>
            </a:r>
            <a:r>
              <a:rPr lang="en-GB" b="0" i="0" dirty="0" err="1">
                <a:solidFill>
                  <a:srgbClr val="5F6368"/>
                </a:solidFill>
                <a:effectLst/>
                <a:latin typeface="Roboto Mono" pitchFamily="49" charset="0"/>
              </a:rPr>
              <a:t>Koz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076-C682-824A-568B-C674EEE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75264"/>
            <a:ext cx="4627880" cy="1325563"/>
          </a:xfrm>
        </p:spPr>
        <p:txBody>
          <a:bodyPr/>
          <a:lstStyle/>
          <a:p>
            <a:r>
              <a:rPr lang="de-DE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Daten zu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CC0D-3754-A181-A9DB-E5E6E224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2" y="806772"/>
            <a:ext cx="1783080" cy="694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4 min 6 </a:t>
            </a:r>
            <a:r>
              <a:rPr lang="de-DE" dirty="0" err="1"/>
              <a:t>sek</a:t>
            </a:r>
            <a:endParaRPr lang="de-D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E1B292-7251-7EFA-F7F0-9FB9981C9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46911"/>
              </p:ext>
            </p:extLst>
          </p:nvPr>
        </p:nvGraphicFramePr>
        <p:xfrm>
          <a:off x="1066800" y="1059181"/>
          <a:ext cx="3124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FCF05-2BAA-F001-11BC-52C295BB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15273"/>
              </p:ext>
            </p:extLst>
          </p:nvPr>
        </p:nvGraphicFramePr>
        <p:xfrm>
          <a:off x="1066800" y="3736025"/>
          <a:ext cx="3124200" cy="29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1018800"/>
                  </p:ext>
                </p:extLst>
              </p:nvPr>
            </p:nvGraphicFramePr>
            <p:xfrm>
              <a:off x="4191000" y="1736725"/>
              <a:ext cx="7267577" cy="4538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F80DBF6-D432-8817-079C-6C6B4C5C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000" y="1736725"/>
                <a:ext cx="7267577" cy="4538348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34BC-6203-F30C-DA85-3CD7F9482A8D}"/>
              </a:ext>
            </a:extLst>
          </p:cNvPr>
          <p:cNvCxnSpPr/>
          <p:nvPr/>
        </p:nvCxnSpPr>
        <p:spPr>
          <a:xfrm>
            <a:off x="7343142" y="1366679"/>
            <a:ext cx="3098800" cy="0"/>
          </a:xfrm>
          <a:prstGeom prst="straightConnector1">
            <a:avLst/>
          </a:prstGeom>
          <a:ln w="7302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697</Words>
  <Application>Microsoft Macintosh PowerPoint</Application>
  <PresentationFormat>Widescreen</PresentationFormat>
  <Paragraphs>209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 UI</vt:lpstr>
      <vt:lpstr>Arial</vt:lpstr>
      <vt:lpstr>Calibri</vt:lpstr>
      <vt:lpstr>Calibri Light</vt:lpstr>
      <vt:lpstr>Roboto Mono</vt:lpstr>
      <vt:lpstr>Office Theme 2013 - 2022</vt:lpstr>
      <vt:lpstr>PowerPoint Presentation</vt:lpstr>
      <vt:lpstr>Roter Faden</vt:lpstr>
      <vt:lpstr>Datensätze</vt:lpstr>
      <vt:lpstr>Spotify 1.2M+ Songs</vt:lpstr>
      <vt:lpstr>Spotify Playlists</vt:lpstr>
      <vt:lpstr>Verbindung der Datensätze</vt:lpstr>
      <vt:lpstr>PowerPoint Presentation</vt:lpstr>
      <vt:lpstr>Datenverlust</vt:lpstr>
      <vt:lpstr>Daten zu Songs</vt:lpstr>
      <vt:lpstr>Beliebtheit von Artisten</vt:lpstr>
      <vt:lpstr>Eigenschaften beliebter Artisten</vt:lpstr>
      <vt:lpstr>Artisten mit den meisten Songs</vt:lpstr>
      <vt:lpstr>Beliebtheit von Songs</vt:lpstr>
      <vt:lpstr>Eigenschaften beliebter Songs</vt:lpstr>
      <vt:lpstr>Songs im Laufe der Zeit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Kaufmann</dc:creator>
  <cp:lastModifiedBy>Eric Kaufmann</cp:lastModifiedBy>
  <cp:revision>13</cp:revision>
  <dcterms:created xsi:type="dcterms:W3CDTF">2023-01-04T12:05:07Z</dcterms:created>
  <dcterms:modified xsi:type="dcterms:W3CDTF">2023-01-16T16:08:21Z</dcterms:modified>
</cp:coreProperties>
</file>