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3" r:id="rId12"/>
    <p:sldId id="272" r:id="rId13"/>
    <p:sldId id="270" r:id="rId14"/>
    <p:sldId id="271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A803875-2746-AD45-9CA1-0A1E96BB7A36}">
          <p14:sldIdLst>
            <p14:sldId id="256"/>
            <p14:sldId id="257"/>
          </p14:sldIdLst>
        </p14:section>
        <p14:section name="Datasets" id="{DD5AF4BF-4F42-F541-A9FC-8CFA6D01BB81}">
          <p14:sldIdLst>
            <p14:sldId id="258"/>
            <p14:sldId id="259"/>
            <p14:sldId id="260"/>
          </p14:sldIdLst>
        </p14:section>
        <p14:section name="Conncetion of Datasets" id="{C1523A47-916E-354F-884F-DD644D344E27}">
          <p14:sldIdLst>
            <p14:sldId id="261"/>
            <p14:sldId id="262"/>
            <p14:sldId id="269"/>
          </p14:sldIdLst>
        </p14:section>
        <p14:section name="Analyse" id="{FBF936A9-6891-8C4F-8561-59226630ACBE}">
          <p14:sldIdLst>
            <p14:sldId id="263"/>
            <p14:sldId id="264"/>
            <p14:sldId id="273"/>
            <p14:sldId id="272"/>
            <p14:sldId id="270"/>
            <p14:sldId id="271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5"/>
    <p:restoredTop sz="79767"/>
  </p:normalViewPr>
  <p:slideViewPr>
    <p:cSldViewPr snapToGrid="0">
      <p:cViewPr varScale="1">
        <p:scale>
          <a:sx n="90" d="100"/>
          <a:sy n="90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Bruce Springsteen</c:v>
                </c:pt>
                <c:pt idx="1">
                  <c:v>The Strokes</c:v>
                </c:pt>
                <c:pt idx="2">
                  <c:v>Foo Fighters</c:v>
                </c:pt>
                <c:pt idx="3">
                  <c:v>Bob Dylan</c:v>
                </c:pt>
                <c:pt idx="4">
                  <c:v>MGMT</c:v>
                </c:pt>
                <c:pt idx="5">
                  <c:v>Michael Jackson</c:v>
                </c:pt>
                <c:pt idx="6">
                  <c:v>Coldplay</c:v>
                </c:pt>
                <c:pt idx="7">
                  <c:v>Arcitc Monkeys</c:v>
                </c:pt>
                <c:pt idx="8">
                  <c:v>Radiohead</c:v>
                </c:pt>
                <c:pt idx="9">
                  <c:v>Beyoncé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2131</c:v>
                </c:pt>
                <c:pt idx="1">
                  <c:v>2189</c:v>
                </c:pt>
                <c:pt idx="2">
                  <c:v>2212</c:v>
                </c:pt>
                <c:pt idx="3">
                  <c:v>2307</c:v>
                </c:pt>
                <c:pt idx="4">
                  <c:v>2516</c:v>
                </c:pt>
                <c:pt idx="5">
                  <c:v>2593</c:v>
                </c:pt>
                <c:pt idx="6">
                  <c:v>2855</c:v>
                </c:pt>
                <c:pt idx="7">
                  <c:v>3038</c:v>
                </c:pt>
                <c:pt idx="8">
                  <c:v>3406</c:v>
                </c:pt>
                <c:pt idx="9">
                  <c:v>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Robert Pollard</c:v>
                </c:pt>
                <c:pt idx="1">
                  <c:v>Aretha Franclin</c:v>
                </c:pt>
                <c:pt idx="2">
                  <c:v>Claude Debussy</c:v>
                </c:pt>
                <c:pt idx="3">
                  <c:v>Bob Dylan</c:v>
                </c:pt>
                <c:pt idx="4">
                  <c:v>Rockabye Baby!</c:v>
                </c:pt>
                <c:pt idx="5">
                  <c:v>Ludwig van Beethoven</c:v>
                </c:pt>
                <c:pt idx="6">
                  <c:v>Guided By Voices</c:v>
                </c:pt>
                <c:pt idx="7">
                  <c:v>Wolfgang Amadeus Mozart</c:v>
                </c:pt>
                <c:pt idx="8">
                  <c:v>Vitamin String Quartet</c:v>
                </c:pt>
                <c:pt idx="9">
                  <c:v>Johann Sebastian Bach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277</c:v>
                </c:pt>
                <c:pt idx="1">
                  <c:v>298</c:v>
                </c:pt>
                <c:pt idx="2">
                  <c:v>321</c:v>
                </c:pt>
                <c:pt idx="3">
                  <c:v>325</c:v>
                </c:pt>
                <c:pt idx="4">
                  <c:v>333</c:v>
                </c:pt>
                <c:pt idx="5">
                  <c:v>333</c:v>
                </c:pt>
                <c:pt idx="6">
                  <c:v>393</c:v>
                </c:pt>
                <c:pt idx="7">
                  <c:v>411</c:v>
                </c:pt>
                <c:pt idx="8">
                  <c:v>1128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Happy (Pharrell Williams)</c:v>
                </c:pt>
                <c:pt idx="1">
                  <c:v>Don't Stop Believin' (Journey)</c:v>
                </c:pt>
                <c:pt idx="2">
                  <c:v>Magic (Coldplay)</c:v>
                </c:pt>
                <c:pt idx="3">
                  <c:v>Sail (AWOLNATION)</c:v>
                </c:pt>
                <c:pt idx="4">
                  <c:v>Chandelier (Sia)</c:v>
                </c:pt>
                <c:pt idx="5">
                  <c:v>Do I Wanna Know? (Arctic Monkeys)</c:v>
                </c:pt>
                <c:pt idx="6">
                  <c:v>Rather Be (Clean Bandit)</c:v>
                </c:pt>
                <c:pt idx="7">
                  <c:v>Kids (MGMT)</c:v>
                </c:pt>
                <c:pt idx="8">
                  <c:v>Ho Hey (The Lumineers)</c:v>
                </c:pt>
                <c:pt idx="9">
                  <c:v>Creep (Radiohead)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1120</c:v>
                </c:pt>
                <c:pt idx="1">
                  <c:v>1121</c:v>
                </c:pt>
                <c:pt idx="2">
                  <c:v>1121</c:v>
                </c:pt>
                <c:pt idx="3">
                  <c:v>1144</c:v>
                </c:pt>
                <c:pt idx="4">
                  <c:v>1195</c:v>
                </c:pt>
                <c:pt idx="5">
                  <c:v>1204</c:v>
                </c:pt>
                <c:pt idx="6">
                  <c:v>1279</c:v>
                </c:pt>
                <c:pt idx="7">
                  <c:v>1343</c:v>
                </c:pt>
                <c:pt idx="8">
                  <c:v>1551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D-DD46-93A1-AB94EDA0FC74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2D-DD46-93A1-AB94EDA0FC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Dur</c:v>
                </c:pt>
                <c:pt idx="1">
                  <c:v>Moll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1905292</c:v>
                </c:pt>
                <c:pt idx="1">
                  <c:v>821054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D-DD46-93A1-AB94EDA0FC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Explicit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A6-C34D-8477-ED0113224BCE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A6-C34D-8477-ED0113224BCE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05268548748478"/>
                      <c:h val="0.346926295201739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A6-C34D-8477-ED0113224BCE}"/>
                </c:ext>
              </c:extLst>
            </c:dLbl>
            <c:dLbl>
              <c:idx val="1"/>
              <c:layout>
                <c:manualLayout>
                  <c:x val="8.130081300813009E-3"/>
                  <c:y val="-2.13835241125332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07707573138722"/>
                      <c:h val="0.26340225001818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A6-C34D-8477-ED0113224B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nicht explicit</c:v>
                </c:pt>
                <c:pt idx="1">
                  <c:v>explicit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2594936</c:v>
                </c:pt>
                <c:pt idx="1">
                  <c:v>131410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A6-C34D-8477-ED0113224BC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in Microsoft PowerPoint]Sheet1'!$C$2:$C$13</cx:f>
        <cx:lvl ptCount="12">
          <cx:pt idx="0">C-Dur/a-Moll</cx:pt>
          <cx:pt idx="1">G-Dur/e-Moll</cx:pt>
          <cx:pt idx="2">D-Dur/h-Moll</cx:pt>
          <cx:pt idx="3">A-Dur/fis-Moll</cx:pt>
          <cx:pt idx="4">E-Dur/cis-Moll</cx:pt>
          <cx:pt idx="5">H-Dur/gis-Moll</cx:pt>
          <cx:pt idx="6">Fis/Ges-Dur/dis/es-Moll</cx:pt>
          <cx:pt idx="7">Des-Dur/b-Moll</cx:pt>
          <cx:pt idx="8">As-Dur/f-Moll</cx:pt>
          <cx:pt idx="9">Es-Dur/c-Moll</cx:pt>
          <cx:pt idx="10">B-Dur/g-Moll</cx:pt>
          <cx:pt idx="11">F-Dur/d-Moll</cx:pt>
        </cx:lvl>
      </cx:strDim>
      <cx:numDim type="val">
        <cx:f>'[Chart in Microsoft PowerPoint]Sheet1'!$D$2:$D$13</cx:f>
        <cx:lvl ptCount="12" formatCode="Standard">
          <cx:pt idx="0">361396</cx:pt>
          <cx:pt idx="1">206227</cx:pt>
          <cx:pt idx="2">297276</cx:pt>
          <cx:pt idx="3">72837</cx:pt>
          <cx:pt idx="4">254970</cx:pt>
          <cx:pt idx="5">218901</cx:pt>
          <cx:pt idx="6">190787</cx:pt>
          <cx:pt idx="7">319640</cx:pt>
          <cx:pt idx="8">145228</cx:pt>
          <cx:pt idx="9">296657</cx:pt>
          <cx:pt idx="10">159977</cx:pt>
          <cx:pt idx="11">202450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C32A609E-7B75-6A4E-954F-4E6614DA2D42}">
          <cx:tx>
            <cx:txData>
              <cx:f>'[Chart in Microsoft PowerPoint]Sheet1'!$D$1</cx:f>
              <cx:v>count</cx:v>
            </cx:txData>
          </cx:tx>
          <cx:spPr>
            <a:solidFill>
              <a:srgbClr val="92D050"/>
            </a:solidFill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/>
            </a:pPr>
            <a:endParaRPr lang="en-GB" sz="16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9EB8-1933-A947-A883-ACA4B1F2EC1B}" type="datetimeFigureOut">
              <a:rPr lang="de-DE" smtClean="0"/>
              <a:t>09.01.23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A15D-2D23-BE48-9C2A-D0FCD03DEB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beliebt?</a:t>
            </a:r>
          </a:p>
          <a:p>
            <a:endParaRPr lang="de-DE" dirty="0"/>
          </a:p>
          <a:p>
            <a:r>
              <a:rPr lang="de-DE" dirty="0"/>
              <a:t>Beyoncé in jeder 6. Playlist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94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Creep in jeder 12 Playlist zu finden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595-7FF2-5EB6-27B3-C284489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13E5-70D6-4578-E0CD-93163BD2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AAF6-5DF5-3DAA-0F9A-7DCFAED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C1A7-2126-5B98-A8FF-2540623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E40-AED1-C173-C7D3-B55E69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F85A-4505-4C91-E278-E85D25B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F678-FDA9-3649-E97D-5490AC0F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26C4-92FE-6F92-AB03-8AA546D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05C1-B667-E730-56D0-D850FC1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C965-6FD7-5965-9F86-AFDC3AE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3ADDD-60E2-0D15-D6F7-3BA3BD81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D1095-7FC9-5767-903E-8DFB193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123C-DEB2-FC12-E910-A00B7F6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AF10-A4D9-D00C-EFC5-4843D323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60FA-9282-5403-14B9-88E0753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2D1-12CC-5582-6A45-24479C0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3AA-C276-E45C-5FF9-E3DD5F2A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D31A-DE52-41B8-E658-B33EEA5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0578-E5F1-7042-2A26-0D9E35E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4F0A-E51A-6AE5-B677-EE40BBD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6EF-AD4E-BA40-9C2A-EAAF557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5E50-1C76-2B66-4CBA-63CC194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2109-E6BB-3DE2-C33C-41FE50E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E949-4909-B47A-BD88-3AD59E3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AA2F-7947-5B13-E514-48B0A61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A90-49D7-120D-91DE-6E108EF7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2340-0A2E-8995-06F7-3D2E5CDE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A065-268B-D3D1-DB96-05463AEC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4574-0E3C-10C4-F08C-143B37A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BE18-6289-BFF7-2EE4-6CAF8E6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7B3A-25D3-4FDC-9D9A-3DB923B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C905-D850-F461-A01C-54C066FD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98C1-27A1-242C-0509-E6192C3A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3B64-D420-55EE-C676-B9E0545A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B47A-AE72-A207-580F-C62A6891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D945-CE0D-91B2-01C5-0D588FC55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15AB-6843-0BBE-9DA2-6B07B3DA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30D0-34AE-B024-F180-85053AA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541F-F83A-D7CD-8A9F-5F30918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978-E47D-0345-DAAE-4D6E0CF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A26D-52C5-C0AD-D1C9-BF2AF8C5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2C1A-7BED-4421-ABFC-0D3C8AC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5C3F-F69B-1BE0-285B-1006603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3C93-6C9A-F2AE-5F27-4E90B98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BAE3-A9F0-2733-0B6F-BF64883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01C-72FF-BAE0-2EC8-53EFAB2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F59-4657-4843-699C-D85AA74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A091-B012-0FC4-CB7E-019563D5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D2EB-522F-B005-8AA1-4C0E3DC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89EF-4541-A40C-75DE-D3B3AED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04B-7496-0811-84AB-1DEA073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B2BC-1C95-4B6B-DD7D-C250F273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78B-F44B-45C4-D77A-2DE41BF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FA205-8B0B-36EE-1A20-DB57484F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DF00-CE20-F88A-DB78-B3D9CAC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E427-E674-4152-5797-223E2CA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274C-0FC6-0D6E-D97D-272C1F1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7955-11C3-2EFF-D978-65DAED33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FCFC-63B2-800E-730D-4569034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EFF2-D4D3-3AA2-AB47-18FEAA35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25F-AD6A-632A-79D7-618DBF0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109-722F-0B7D-450A-94C9FCB3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FB65-6360-87D2-A677-291D12A91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</a:t>
            </a:r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827416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182D1-D980-2471-4CA9-4FA971F48FDF}"/>
              </a:ext>
            </a:extLst>
          </p:cNvPr>
          <p:cNvSpPr txBox="1"/>
          <p:nvPr/>
        </p:nvSpPr>
        <p:spPr>
          <a:xfrm>
            <a:off x="10241280" y="62075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 = 19732</a:t>
            </a:r>
          </a:p>
        </p:txBody>
      </p:sp>
    </p:spTree>
    <p:extLst>
      <p:ext uri="{BB962C8B-B14F-4D97-AF65-F5344CB8AC3E}">
        <p14:creationId xmlns:p14="http://schemas.microsoft.com/office/powerpoint/2010/main" val="376002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A25C-831B-2218-D8AA-3772CF0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beliebt?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471C-A890-5709-3AD9-55A0A374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6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den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Songs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147377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1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Songs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090368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02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076-C682-824A-568B-C674EEE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75264"/>
            <a:ext cx="4627880" cy="1325563"/>
          </a:xfrm>
        </p:spPr>
        <p:txBody>
          <a:bodyPr/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 zu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CC0D-3754-A181-A9DB-E5E6E224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2" y="806772"/>
            <a:ext cx="1783080" cy="69405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4min 6 </a:t>
            </a:r>
            <a:r>
              <a:rPr lang="de-DE" dirty="0" err="1"/>
              <a:t>sek</a:t>
            </a:r>
            <a:endParaRPr lang="de-DE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E1B292-7251-7EFA-F7F0-9FB9981C9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146911"/>
              </p:ext>
            </p:extLst>
          </p:nvPr>
        </p:nvGraphicFramePr>
        <p:xfrm>
          <a:off x="1066800" y="1059181"/>
          <a:ext cx="3124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FCF05-2BAA-F001-11BC-52C295BB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315273"/>
              </p:ext>
            </p:extLst>
          </p:nvPr>
        </p:nvGraphicFramePr>
        <p:xfrm>
          <a:off x="1066800" y="3736025"/>
          <a:ext cx="3124200" cy="296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2236254"/>
                  </p:ext>
                </p:extLst>
              </p:nvPr>
            </p:nvGraphicFramePr>
            <p:xfrm>
              <a:off x="4543427" y="1736725"/>
              <a:ext cx="6915150" cy="4538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427" y="1736725"/>
                <a:ext cx="6915150" cy="453834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34BC-6203-F30C-DA85-3CD7F9482A8D}"/>
              </a:ext>
            </a:extLst>
          </p:cNvPr>
          <p:cNvCxnSpPr/>
          <p:nvPr/>
        </p:nvCxnSpPr>
        <p:spPr>
          <a:xfrm>
            <a:off x="7343142" y="1366679"/>
            <a:ext cx="3098800" cy="0"/>
          </a:xfrm>
          <a:prstGeom prst="straightConnector1">
            <a:avLst/>
          </a:prstGeom>
          <a:ln w="7302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3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5D57-47E6-0651-5161-9A184E2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beliebten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275D-DC5C-64B8-A03E-9EC1648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66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A62F-B474-0DE2-B272-8C140169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3388-419B-8F29-6B0C-D4F5F6AA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0F44-C235-AC58-E48F-D4CC0A1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90D8-7161-8E1D-E849-2CE97950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33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80B1-8FFD-2A7A-4C50-75165DC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2DBC-54F2-FB46-FC94-9CF868DB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4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9EF3-A3E2-6C3C-6385-3F74074B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b="1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Spotify Analysis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2447-B558-8B1E-0AB8-81BB3CAD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Welche Datensätze wurden verwendet?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Wie wurden die Datensätze miteinander verbunden?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Welche </a:t>
            </a:r>
          </a:p>
        </p:txBody>
      </p:sp>
    </p:spTree>
    <p:extLst>
      <p:ext uri="{BB962C8B-B14F-4D97-AF65-F5344CB8AC3E}">
        <p14:creationId xmlns:p14="http://schemas.microsoft.com/office/powerpoint/2010/main" val="709649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A81C5C-565A-DEBB-CCCB-225013F2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Datasets</a:t>
            </a:r>
            <a:endParaRPr lang="en-US" sz="5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38F064-84AE-C7EB-B67A-F5812509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105453"/>
            <a:ext cx="4416894" cy="1060053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9D23CCA-9A56-AB75-768A-A151F3A2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4095002"/>
            <a:ext cx="5702113" cy="12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3BC3A-599A-294E-087B-F7496F7D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81" y="593916"/>
            <a:ext cx="4890485" cy="1106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1.2M+ Songs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2FE44B-C1F1-5ED9-F4D7-4F54DFE1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41" y="3233824"/>
            <a:ext cx="2374575" cy="264576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CCD8E7-E46A-80E9-AC32-96ACB9B61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-1" b="334"/>
          <a:stretch/>
        </p:blipFill>
        <p:spPr bwMode="auto">
          <a:xfrm>
            <a:off x="827126" y="996645"/>
            <a:ext cx="5311333" cy="51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7E9C19-1CE4-5CBB-4AA2-5CCE94F4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71" y="3986340"/>
            <a:ext cx="2603352" cy="1106424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A9CF0DD-5937-4172-BD2C-9579BD31D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284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C22189-2314-A05A-E247-895F2DBC82ED}"/>
              </a:ext>
            </a:extLst>
          </p:cNvPr>
          <p:cNvSpPr txBox="1"/>
          <p:nvPr/>
        </p:nvSpPr>
        <p:spPr>
          <a:xfrm>
            <a:off x="7025827" y="2359152"/>
            <a:ext cx="4437509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generated by official Spotify API</a:t>
            </a:r>
          </a:p>
        </p:txBody>
      </p:sp>
    </p:spTree>
    <p:extLst>
      <p:ext uri="{BB962C8B-B14F-4D97-AF65-F5344CB8AC3E}">
        <p14:creationId xmlns:p14="http://schemas.microsoft.com/office/powerpoint/2010/main" val="290892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50BCF-8CBD-D6C0-5C65-59A8BE9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Playlists</a:t>
            </a:r>
          </a:p>
        </p:txBody>
      </p:sp>
      <p:pic>
        <p:nvPicPr>
          <p:cNvPr id="28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C8A6843E-3668-C792-FF3F-396AFA11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795500"/>
            <a:ext cx="5025525" cy="5276143"/>
          </a:xfrm>
          <a:prstGeom prst="rect">
            <a:avLst/>
          </a:prstGeom>
        </p:spPr>
      </p:pic>
      <p:cxnSp>
        <p:nvCxnSpPr>
          <p:cNvPr id="77" name="Straight Connector 73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8BB3C36D-5217-978A-4BEA-2AFCCA5F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264" y="2898648"/>
            <a:ext cx="4892040" cy="1773936"/>
          </a:xfrm>
        </p:spPr>
        <p:txBody>
          <a:bodyPr anchor="t">
            <a:normAutofit/>
          </a:bodyPr>
          <a:lstStyle/>
          <a:p>
            <a:r>
              <a:rPr lang="en-US" sz="2000" dirty="0"/>
              <a:t>162k playlists</a:t>
            </a:r>
          </a:p>
          <a:p>
            <a:r>
              <a:rPr lang="en-US" sz="2000" dirty="0"/>
              <a:t>16k user</a:t>
            </a:r>
          </a:p>
          <a:p>
            <a:r>
              <a:rPr lang="en-US" sz="2000" dirty="0"/>
              <a:t>2M tracks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EB8BE5-CE78-5511-FD02-A5537CF0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90961"/>
              </p:ext>
            </p:extLst>
          </p:nvPr>
        </p:nvGraphicFramePr>
        <p:xfrm>
          <a:off x="358774" y="1744902"/>
          <a:ext cx="501123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228377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['Mark Forster’]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['Beyoncé’, 'Drake']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92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BA0C4D-D644-417C-30CC-E7801C08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41585"/>
              </p:ext>
            </p:extLst>
          </p:nvPr>
        </p:nvGraphicFramePr>
        <p:xfrm>
          <a:off x="787398" y="4158672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457C9-0C04-46A1-8030-55F2507C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27740"/>
              </p:ext>
            </p:extLst>
          </p:nvPr>
        </p:nvGraphicFramePr>
        <p:xfrm>
          <a:off x="5805559" y="1744902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5205D7-39FC-456E-DA52-4A54AE5F7A9D}"/>
              </a:ext>
            </a:extLst>
          </p:cNvPr>
          <p:cNvSpPr txBox="1"/>
          <p:nvPr/>
        </p:nvSpPr>
        <p:spPr>
          <a:xfrm>
            <a:off x="2142836" y="125614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1.2M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B90D-8B8F-08F9-8547-B6AECB0EA5D2}"/>
              </a:ext>
            </a:extLst>
          </p:cNvPr>
          <p:cNvSpPr txBox="1"/>
          <p:nvPr/>
        </p:nvSpPr>
        <p:spPr>
          <a:xfrm>
            <a:off x="8428360" y="125614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CB06A4D-C253-19EF-E0F6-7D9F712E0717}"/>
              </a:ext>
            </a:extLst>
          </p:cNvPr>
          <p:cNvSpPr/>
          <p:nvPr/>
        </p:nvSpPr>
        <p:spPr>
          <a:xfrm>
            <a:off x="2650836" y="3020291"/>
            <a:ext cx="212437" cy="10252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93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0A30-A87A-1D6B-E61B-3FD59EE8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445"/>
              </p:ext>
            </p:extLst>
          </p:nvPr>
        </p:nvGraphicFramePr>
        <p:xfrm>
          <a:off x="667014" y="499838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E8CA241-8839-4CE5-F4A5-2FB09ED1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25736"/>
              </p:ext>
            </p:extLst>
          </p:nvPr>
        </p:nvGraphicFramePr>
        <p:xfrm>
          <a:off x="5519231" y="499301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6951BC-BB89-27DC-8290-D3A7B6C8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99147"/>
              </p:ext>
            </p:extLst>
          </p:nvPr>
        </p:nvGraphicFramePr>
        <p:xfrm>
          <a:off x="2152072" y="4264429"/>
          <a:ext cx="71616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528">
                  <a:extLst>
                    <a:ext uri="{9D8B030D-6E8A-4147-A177-3AD203B41FA5}">
                      <a16:colId xmlns:a16="http://schemas.microsoft.com/office/drawing/2014/main" val="57181397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10858271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226420468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111486497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1972148407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10989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artist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2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9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3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204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47CDE-39AB-4D1E-91FA-6AD638B93EAD}"/>
              </a:ext>
            </a:extLst>
          </p:cNvPr>
          <p:cNvCxnSpPr>
            <a:cxnSpLocks/>
          </p:cNvCxnSpPr>
          <p:nvPr/>
        </p:nvCxnSpPr>
        <p:spPr>
          <a:xfrm>
            <a:off x="2041236" y="1983198"/>
            <a:ext cx="702768" cy="2237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5D56A-6083-F0FE-23F1-93084CFA0604}"/>
              </a:ext>
            </a:extLst>
          </p:cNvPr>
          <p:cNvCxnSpPr>
            <a:cxnSpLocks/>
          </p:cNvCxnSpPr>
          <p:nvPr/>
        </p:nvCxnSpPr>
        <p:spPr>
          <a:xfrm>
            <a:off x="3722255" y="1983198"/>
            <a:ext cx="692727" cy="2281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A1BD4-339F-E236-B55C-03C4D3A015BA}"/>
              </a:ext>
            </a:extLst>
          </p:cNvPr>
          <p:cNvCxnSpPr>
            <a:cxnSpLocks/>
          </p:cNvCxnSpPr>
          <p:nvPr/>
        </p:nvCxnSpPr>
        <p:spPr>
          <a:xfrm flipH="1">
            <a:off x="4414982" y="3262821"/>
            <a:ext cx="2549236" cy="1001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F8DAE8-26F9-BB8A-D559-D55DD2F597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44004" y="3262821"/>
            <a:ext cx="5861232" cy="958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0FF4-B660-78EE-8628-BBC1B1C6A01E}"/>
              </a:ext>
            </a:extLst>
          </p:cNvPr>
          <p:cNvCxnSpPr/>
          <p:nvPr/>
        </p:nvCxnSpPr>
        <p:spPr>
          <a:xfrm>
            <a:off x="5957455" y="3262821"/>
            <a:ext cx="0" cy="100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D82F8-7912-D9A2-5602-71A7BA88B3F9}"/>
              </a:ext>
            </a:extLst>
          </p:cNvPr>
          <p:cNvCxnSpPr/>
          <p:nvPr/>
        </p:nvCxnSpPr>
        <p:spPr>
          <a:xfrm>
            <a:off x="831273" y="1983198"/>
            <a:ext cx="5763491" cy="223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954E4-997C-2A79-E981-52177F98CFB0}"/>
              </a:ext>
            </a:extLst>
          </p:cNvPr>
          <p:cNvCxnSpPr/>
          <p:nvPr/>
        </p:nvCxnSpPr>
        <p:spPr>
          <a:xfrm flipH="1">
            <a:off x="7915564" y="3262821"/>
            <a:ext cx="2724727" cy="9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3D4-A79F-6B8F-34F0-351A1DC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durch </a:t>
            </a:r>
            <a:r>
              <a:rPr lang="de-DE" dirty="0" err="1"/>
              <a:t>merge</a:t>
            </a:r>
            <a:r>
              <a:rPr lang="de-DE" dirty="0"/>
              <a:t> verloren gegangen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F4-0A08-E525-0CD0-CEB1E381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6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DE3D-6B54-A9E3-C707-EBEFB4EB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Roter Faden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7659-7C92-C7FE-8E20-11B276A3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Artisten</a:t>
            </a:r>
          </a:p>
          <a:p>
            <a:pPr lvl="1"/>
            <a:r>
              <a:rPr lang="de-DE" dirty="0"/>
              <a:t>Beliebtester Artist (ist in den meisten unterschiedlichen Playlists enthalten)</a:t>
            </a:r>
          </a:p>
          <a:p>
            <a:pPr lvl="1"/>
            <a:r>
              <a:rPr lang="de-DE" dirty="0"/>
              <a:t>Warum sind sie die beliebtesten?</a:t>
            </a:r>
          </a:p>
          <a:p>
            <a:pPr lvl="1"/>
            <a:r>
              <a:rPr lang="de-DE" dirty="0"/>
              <a:t>Welcher Artist hat die meisten Songs?</a:t>
            </a:r>
          </a:p>
          <a:p>
            <a:r>
              <a:rPr lang="de-DE" dirty="0"/>
              <a:t>Songs</a:t>
            </a:r>
          </a:p>
          <a:p>
            <a:pPr lvl="1"/>
            <a:r>
              <a:rPr lang="de-DE" dirty="0"/>
              <a:t>Allgemeine Daten zu Songs (</a:t>
            </a:r>
            <a:r>
              <a:rPr lang="de-DE" dirty="0" err="1"/>
              <a:t>avg</a:t>
            </a:r>
            <a:r>
              <a:rPr lang="de-DE" dirty="0"/>
              <a:t> Duration)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9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389</Words>
  <Application>Microsoft Macintosh PowerPoint</Application>
  <PresentationFormat>Widescreen</PresentationFormat>
  <Paragraphs>170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YaHei UI</vt:lpstr>
      <vt:lpstr>Arial</vt:lpstr>
      <vt:lpstr>Calibri</vt:lpstr>
      <vt:lpstr>Calibri Light</vt:lpstr>
      <vt:lpstr>Tw Cen MT</vt:lpstr>
      <vt:lpstr>Office Theme 2013 - 2022</vt:lpstr>
      <vt:lpstr>PowerPoint Presentation</vt:lpstr>
      <vt:lpstr>Spotify Analysis</vt:lpstr>
      <vt:lpstr>Datasets</vt:lpstr>
      <vt:lpstr>Spotify 1.2M+ Songs</vt:lpstr>
      <vt:lpstr>Spotify Playlists</vt:lpstr>
      <vt:lpstr>PowerPoint Presentation</vt:lpstr>
      <vt:lpstr>PowerPoint Presentation</vt:lpstr>
      <vt:lpstr>Was ist durch merge verloren gegangen</vt:lpstr>
      <vt:lpstr>Roter Faden</vt:lpstr>
      <vt:lpstr>Beliebtheit von Artisten</vt:lpstr>
      <vt:lpstr>Warum beliebt?</vt:lpstr>
      <vt:lpstr>Artisten mit den meisten Songs</vt:lpstr>
      <vt:lpstr>Beliebtheit von Songs</vt:lpstr>
      <vt:lpstr>Daten zu Songs</vt:lpstr>
      <vt:lpstr>Eigenschaften von beliebten Songs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Kaufmann</dc:creator>
  <cp:lastModifiedBy>Eric Kaufmann</cp:lastModifiedBy>
  <cp:revision>3</cp:revision>
  <dcterms:created xsi:type="dcterms:W3CDTF">2023-01-04T12:05:07Z</dcterms:created>
  <dcterms:modified xsi:type="dcterms:W3CDTF">2023-01-11T08:32:56Z</dcterms:modified>
</cp:coreProperties>
</file>