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7"/>
  </p:notesMasterIdLst>
  <p:sldIdLst>
    <p:sldId id="256" r:id="rId2"/>
    <p:sldId id="257" r:id="rId3"/>
    <p:sldId id="276" r:id="rId4"/>
    <p:sldId id="277" r:id="rId5"/>
    <p:sldId id="258" r:id="rId6"/>
    <p:sldId id="283" r:id="rId7"/>
    <p:sldId id="286" r:id="rId8"/>
    <p:sldId id="284" r:id="rId9"/>
    <p:sldId id="287" r:id="rId10"/>
    <p:sldId id="285" r:id="rId11"/>
    <p:sldId id="260" r:id="rId12"/>
    <p:sldId id="274" r:id="rId13"/>
    <p:sldId id="290" r:id="rId14"/>
    <p:sldId id="288" r:id="rId15"/>
    <p:sldId id="292" r:id="rId16"/>
    <p:sldId id="291" r:id="rId17"/>
    <p:sldId id="263" r:id="rId18"/>
    <p:sldId id="264" r:id="rId19"/>
    <p:sldId id="278" r:id="rId20"/>
    <p:sldId id="265" r:id="rId21"/>
    <p:sldId id="280" r:id="rId22"/>
    <p:sldId id="279" r:id="rId23"/>
    <p:sldId id="269" r:id="rId24"/>
    <p:sldId id="270" r:id="rId25"/>
    <p:sldId id="27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1695" autoAdjust="0"/>
  </p:normalViewPr>
  <p:slideViewPr>
    <p:cSldViewPr snapToGrid="0">
      <p:cViewPr>
        <p:scale>
          <a:sx n="76" d="100"/>
          <a:sy n="76" d="100"/>
        </p:scale>
        <p:origin x="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Normal setting</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Kitsune</c:v>
                </c:pt>
                <c:pt idx="1">
                  <c:v>DAGMM</c:v>
                </c:pt>
                <c:pt idx="2">
                  <c:v>BiGAN-based</c:v>
                </c:pt>
              </c:strCache>
            </c:strRef>
          </c:cat>
          <c:val>
            <c:numRef>
              <c:f>Sheet1!$B$2:$B$4</c:f>
              <c:numCache>
                <c:formatCode>General</c:formatCode>
                <c:ptCount val="3"/>
                <c:pt idx="0">
                  <c:v>43.6</c:v>
                </c:pt>
                <c:pt idx="1">
                  <c:v>60.8</c:v>
                </c:pt>
                <c:pt idx="2">
                  <c:v>49.3</c:v>
                </c:pt>
              </c:numCache>
            </c:numRef>
          </c:val>
          <c:extLst>
            <c:ext xmlns:c16="http://schemas.microsoft.com/office/drawing/2014/chart" uri="{C3380CC4-5D6E-409C-BE32-E72D297353CC}">
              <c16:uniqueId val="{00000000-3AEE-4D77-AB67-7BEA6CDA9A35}"/>
            </c:ext>
          </c:extLst>
        </c:ser>
        <c:ser>
          <c:idx val="1"/>
          <c:order val="1"/>
          <c:tx>
            <c:strRef>
              <c:f>Sheet1!$C$1</c:f>
              <c:strCache>
                <c:ptCount val="1"/>
                <c:pt idx="0">
                  <c:v>Adversarial setting</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Kitsune</c:v>
                </c:pt>
                <c:pt idx="1">
                  <c:v>DAGMM</c:v>
                </c:pt>
                <c:pt idx="2">
                  <c:v>BiGAN-based</c:v>
                </c:pt>
              </c:strCache>
            </c:strRef>
          </c:cat>
          <c:val>
            <c:numRef>
              <c:f>Sheet1!$C$2:$C$4</c:f>
              <c:numCache>
                <c:formatCode>General</c:formatCode>
                <c:ptCount val="3"/>
                <c:pt idx="0">
                  <c:v>16.600000000000001</c:v>
                </c:pt>
                <c:pt idx="1">
                  <c:v>35.200000000000003</c:v>
                </c:pt>
                <c:pt idx="2">
                  <c:v>35.700000000000003</c:v>
                </c:pt>
              </c:numCache>
            </c:numRef>
          </c:val>
          <c:extLst>
            <c:ext xmlns:c16="http://schemas.microsoft.com/office/drawing/2014/chart" uri="{C3380CC4-5D6E-409C-BE32-E72D297353CC}">
              <c16:uniqueId val="{00000001-3AEE-4D77-AB67-7BEA6CDA9A35}"/>
            </c:ext>
          </c:extLst>
        </c:ser>
        <c:dLbls>
          <c:dLblPos val="outEnd"/>
          <c:showLegendKey val="0"/>
          <c:showVal val="1"/>
          <c:showCatName val="0"/>
          <c:showSerName val="0"/>
          <c:showPercent val="0"/>
          <c:showBubbleSize val="0"/>
        </c:dLbls>
        <c:gapWidth val="219"/>
        <c:overlap val="-27"/>
        <c:axId val="664400608"/>
        <c:axId val="664399952"/>
      </c:barChart>
      <c:catAx>
        <c:axId val="664400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4399952"/>
        <c:crosses val="autoZero"/>
        <c:auto val="1"/>
        <c:lblAlgn val="ctr"/>
        <c:lblOffset val="100"/>
        <c:noMultiLvlLbl val="0"/>
      </c:catAx>
      <c:valAx>
        <c:axId val="6643999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TPR</a:t>
                </a:r>
                <a:endParaRPr 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44006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CACDFC-1677-47B6-ABCC-73EEAD02AEF1}" type="datetimeFigureOut">
              <a:rPr lang="en-US" smtClean="0"/>
              <a:t>12/7/2019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576406-C077-4081-98E2-DF3CC99F095D}" type="slidenum">
              <a:rPr lang="en-US" smtClean="0"/>
              <a:t>‹#›</a:t>
            </a:fld>
            <a:endParaRPr lang="en-US"/>
          </a:p>
        </p:txBody>
      </p:sp>
    </p:spTree>
    <p:extLst>
      <p:ext uri="{BB962C8B-B14F-4D97-AF65-F5344CB8AC3E}">
        <p14:creationId xmlns:p14="http://schemas.microsoft.com/office/powerpoint/2010/main" val="1694906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everyone my</a:t>
            </a:r>
            <a:r>
              <a:rPr lang="en-US" baseline="0" dirty="0" smtClean="0"/>
              <a:t> name is Mohammad Hashemi and today I </a:t>
            </a:r>
            <a:r>
              <a:rPr lang="en-US" baseline="0" dirty="0" err="1" smtClean="0"/>
              <a:t>wanna</a:t>
            </a:r>
            <a:r>
              <a:rPr lang="en-US" baseline="0" dirty="0" smtClean="0"/>
              <a:t> talk about how we can evaluate network intrusion detection systems in an adversarial setting and this work is done by me Greg Cusack and Eric Keller all from the university of Colorado Boulder</a:t>
            </a:r>
            <a:endParaRPr lang="en-US" dirty="0"/>
          </a:p>
        </p:txBody>
      </p:sp>
      <p:sp>
        <p:nvSpPr>
          <p:cNvPr id="4" name="Slide Number Placeholder 3"/>
          <p:cNvSpPr>
            <a:spLocks noGrp="1"/>
          </p:cNvSpPr>
          <p:nvPr>
            <p:ph type="sldNum" sz="quarter" idx="10"/>
          </p:nvPr>
        </p:nvSpPr>
        <p:spPr/>
        <p:txBody>
          <a:bodyPr/>
          <a:lstStyle/>
          <a:p>
            <a:fld id="{1D576406-C077-4081-98E2-DF3CC99F095D}" type="slidenum">
              <a:rPr lang="en-US" smtClean="0"/>
              <a:t>1</a:t>
            </a:fld>
            <a:endParaRPr lang="en-US"/>
          </a:p>
        </p:txBody>
      </p:sp>
    </p:spTree>
    <p:extLst>
      <p:ext uri="{BB962C8B-B14F-4D97-AF65-F5344CB8AC3E}">
        <p14:creationId xmlns:p14="http://schemas.microsoft.com/office/powerpoint/2010/main" val="1288300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Label y axis</a:t>
            </a:r>
          </a:p>
          <a:p>
            <a:r>
              <a:rPr lang="en-US" dirty="0" smtClean="0"/>
              <a:t>Make</a:t>
            </a:r>
            <a:r>
              <a:rPr lang="en-US" baseline="0" dirty="0" smtClean="0"/>
              <a:t> star on graph</a:t>
            </a:r>
          </a:p>
          <a:p>
            <a:r>
              <a:rPr lang="en-US" baseline="0" dirty="0" smtClean="0"/>
              <a:t>Update drop rate</a:t>
            </a:r>
          </a:p>
          <a:p>
            <a:r>
              <a:rPr lang="en-US" baseline="0" dirty="0" smtClean="0"/>
              <a:t>Highlight from this graph</a:t>
            </a:r>
            <a:endParaRPr lang="en-US" dirty="0"/>
          </a:p>
        </p:txBody>
      </p:sp>
      <p:sp>
        <p:nvSpPr>
          <p:cNvPr id="4" name="Slide Number Placeholder 3"/>
          <p:cNvSpPr>
            <a:spLocks noGrp="1"/>
          </p:cNvSpPr>
          <p:nvPr>
            <p:ph type="sldNum" sz="quarter" idx="10"/>
          </p:nvPr>
        </p:nvSpPr>
        <p:spPr/>
        <p:txBody>
          <a:bodyPr/>
          <a:lstStyle/>
          <a:p>
            <a:fld id="{1D576406-C077-4081-98E2-DF3CC99F095D}" type="slidenum">
              <a:rPr lang="en-US" smtClean="0"/>
              <a:t>22</a:t>
            </a:fld>
            <a:endParaRPr lang="en-US"/>
          </a:p>
        </p:txBody>
      </p:sp>
    </p:spTree>
    <p:extLst>
      <p:ext uri="{BB962C8B-B14F-4D97-AF65-F5344CB8AC3E}">
        <p14:creationId xmlns:p14="http://schemas.microsoft.com/office/powerpoint/2010/main" val="2239619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a:t>
            </a:r>
            <a:r>
              <a:rPr lang="en-US" baseline="0" dirty="0" smtClean="0"/>
              <a:t> text here</a:t>
            </a:r>
          </a:p>
          <a:p>
            <a:r>
              <a:rPr lang="en-US" baseline="0" dirty="0" smtClean="0"/>
              <a:t>A graph to show network attack are growing. (</a:t>
            </a:r>
            <a:r>
              <a:rPr lang="en-US" baseline="0" dirty="0" err="1" smtClean="0"/>
              <a:t>symantec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D576406-C077-4081-98E2-DF3CC99F095D}" type="slidenum">
              <a:rPr lang="en-US" smtClean="0"/>
              <a:t>2</a:t>
            </a:fld>
            <a:endParaRPr lang="en-US"/>
          </a:p>
        </p:txBody>
      </p:sp>
    </p:spTree>
    <p:extLst>
      <p:ext uri="{BB962C8B-B14F-4D97-AF65-F5344CB8AC3E}">
        <p14:creationId xmlns:p14="http://schemas.microsoft.com/office/powerpoint/2010/main" val="3589002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Question are they vulnerable top adversarial examples</a:t>
            </a:r>
          </a:p>
          <a:p>
            <a:endParaRPr lang="en-US" dirty="0" smtClean="0"/>
          </a:p>
          <a:p>
            <a:r>
              <a:rPr lang="en-US" dirty="0" smtClean="0"/>
              <a:t>ml-based</a:t>
            </a:r>
            <a:r>
              <a:rPr lang="en-US" baseline="0" dirty="0" smtClean="0"/>
              <a:t> and neural net based</a:t>
            </a:r>
            <a:endParaRPr lang="en-US" dirty="0"/>
          </a:p>
        </p:txBody>
      </p:sp>
      <p:sp>
        <p:nvSpPr>
          <p:cNvPr id="4" name="Slide Number Placeholder 3"/>
          <p:cNvSpPr>
            <a:spLocks noGrp="1"/>
          </p:cNvSpPr>
          <p:nvPr>
            <p:ph type="sldNum" sz="quarter" idx="10"/>
          </p:nvPr>
        </p:nvSpPr>
        <p:spPr/>
        <p:txBody>
          <a:bodyPr/>
          <a:lstStyle/>
          <a:p>
            <a:fld id="{1D576406-C077-4081-98E2-DF3CC99F095D}" type="slidenum">
              <a:rPr lang="en-US" smtClean="0"/>
              <a:t>3</a:t>
            </a:fld>
            <a:endParaRPr lang="en-US"/>
          </a:p>
        </p:txBody>
      </p:sp>
    </p:spTree>
    <p:extLst>
      <p:ext uri="{BB962C8B-B14F-4D97-AF65-F5344CB8AC3E}">
        <p14:creationId xmlns:p14="http://schemas.microsoft.com/office/powerpoint/2010/main" val="3327771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 animations</a:t>
            </a:r>
            <a:endParaRPr lang="en-US" dirty="0"/>
          </a:p>
        </p:txBody>
      </p:sp>
      <p:sp>
        <p:nvSpPr>
          <p:cNvPr id="4" name="Slide Number Placeholder 3"/>
          <p:cNvSpPr>
            <a:spLocks noGrp="1"/>
          </p:cNvSpPr>
          <p:nvPr>
            <p:ph type="sldNum" sz="quarter" idx="10"/>
          </p:nvPr>
        </p:nvSpPr>
        <p:spPr/>
        <p:txBody>
          <a:bodyPr/>
          <a:lstStyle/>
          <a:p>
            <a:fld id="{1D576406-C077-4081-98E2-DF3CC99F095D}" type="slidenum">
              <a:rPr lang="en-US" smtClean="0"/>
              <a:t>4</a:t>
            </a:fld>
            <a:endParaRPr lang="en-US"/>
          </a:p>
        </p:txBody>
      </p:sp>
    </p:spTree>
    <p:extLst>
      <p:ext uri="{BB962C8B-B14F-4D97-AF65-F5344CB8AC3E}">
        <p14:creationId xmlns:p14="http://schemas.microsoft.com/office/powerpoint/2010/main" val="4263231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76406-C077-4081-98E2-DF3CC99F095D}" type="slidenum">
              <a:rPr lang="en-US" smtClean="0"/>
              <a:t>5</a:t>
            </a:fld>
            <a:endParaRPr lang="en-US"/>
          </a:p>
        </p:txBody>
      </p:sp>
    </p:spTree>
    <p:extLst>
      <p:ext uri="{BB962C8B-B14F-4D97-AF65-F5344CB8AC3E}">
        <p14:creationId xmlns:p14="http://schemas.microsoft.com/office/powerpoint/2010/main" val="2419140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no</a:t>
            </a:r>
            <a:r>
              <a:rPr lang="en-US" baseline="0" dirty="0" smtClean="0"/>
              <a:t> arrow</a:t>
            </a:r>
            <a:endParaRPr lang="en-US" dirty="0"/>
          </a:p>
        </p:txBody>
      </p:sp>
      <p:sp>
        <p:nvSpPr>
          <p:cNvPr id="4" name="Slide Number Placeholder 3"/>
          <p:cNvSpPr>
            <a:spLocks noGrp="1"/>
          </p:cNvSpPr>
          <p:nvPr>
            <p:ph type="sldNum" sz="quarter" idx="10"/>
          </p:nvPr>
        </p:nvSpPr>
        <p:spPr/>
        <p:txBody>
          <a:bodyPr/>
          <a:lstStyle/>
          <a:p>
            <a:fld id="{1D576406-C077-4081-98E2-DF3CC99F095D}" type="slidenum">
              <a:rPr lang="en-US" smtClean="0"/>
              <a:t>11</a:t>
            </a:fld>
            <a:endParaRPr lang="en-US"/>
          </a:p>
        </p:txBody>
      </p:sp>
    </p:spTree>
    <p:extLst>
      <p:ext uri="{BB962C8B-B14F-4D97-AF65-F5344CB8AC3E}">
        <p14:creationId xmlns:p14="http://schemas.microsoft.com/office/powerpoint/2010/main" val="629343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Too much text</a:t>
            </a:r>
          </a:p>
          <a:p>
            <a:r>
              <a:rPr lang="en-US" dirty="0" smtClean="0"/>
              <a:t>Animations</a:t>
            </a:r>
          </a:p>
          <a:p>
            <a:r>
              <a:rPr lang="en-US" dirty="0" smtClean="0"/>
              <a:t>Say what is backward packet</a:t>
            </a:r>
          </a:p>
          <a:p>
            <a:r>
              <a:rPr lang="en-US" dirty="0" smtClean="0"/>
              <a:t>Take adversarial</a:t>
            </a:r>
            <a:r>
              <a:rPr lang="en-US" baseline="0" dirty="0" smtClean="0"/>
              <a:t> loss out</a:t>
            </a:r>
            <a:endParaRPr lang="en-US" dirty="0"/>
          </a:p>
        </p:txBody>
      </p:sp>
      <p:sp>
        <p:nvSpPr>
          <p:cNvPr id="4" name="Slide Number Placeholder 3"/>
          <p:cNvSpPr>
            <a:spLocks noGrp="1"/>
          </p:cNvSpPr>
          <p:nvPr>
            <p:ph type="sldNum" sz="quarter" idx="10"/>
          </p:nvPr>
        </p:nvSpPr>
        <p:spPr/>
        <p:txBody>
          <a:bodyPr/>
          <a:lstStyle/>
          <a:p>
            <a:fld id="{1D576406-C077-4081-98E2-DF3CC99F095D}" type="slidenum">
              <a:rPr lang="en-US" smtClean="0"/>
              <a:t>15</a:t>
            </a:fld>
            <a:endParaRPr lang="en-US"/>
          </a:p>
        </p:txBody>
      </p:sp>
    </p:spTree>
    <p:extLst>
      <p:ext uri="{BB962C8B-B14F-4D97-AF65-F5344CB8AC3E}">
        <p14:creationId xmlns:p14="http://schemas.microsoft.com/office/powerpoint/2010/main" val="3524423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the first</a:t>
            </a:r>
            <a:r>
              <a:rPr lang="en-US" baseline="0" dirty="0" smtClean="0"/>
              <a:t> bullet point should be taken out</a:t>
            </a:r>
            <a:endParaRPr lang="en-US" dirty="0"/>
          </a:p>
        </p:txBody>
      </p:sp>
      <p:sp>
        <p:nvSpPr>
          <p:cNvPr id="4" name="Slide Number Placeholder 3"/>
          <p:cNvSpPr>
            <a:spLocks noGrp="1"/>
          </p:cNvSpPr>
          <p:nvPr>
            <p:ph type="sldNum" sz="quarter" idx="10"/>
          </p:nvPr>
        </p:nvSpPr>
        <p:spPr/>
        <p:txBody>
          <a:bodyPr/>
          <a:lstStyle/>
          <a:p>
            <a:fld id="{1D576406-C077-4081-98E2-DF3CC99F095D}" type="slidenum">
              <a:rPr lang="en-US" smtClean="0"/>
              <a:t>19</a:t>
            </a:fld>
            <a:endParaRPr lang="en-US"/>
          </a:p>
        </p:txBody>
      </p:sp>
    </p:spTree>
    <p:extLst>
      <p:ext uri="{BB962C8B-B14F-4D97-AF65-F5344CB8AC3E}">
        <p14:creationId xmlns:p14="http://schemas.microsoft.com/office/powerpoint/2010/main" val="2199360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Convert it to a graph</a:t>
            </a:r>
            <a:endParaRPr lang="en-US" dirty="0"/>
          </a:p>
        </p:txBody>
      </p:sp>
      <p:sp>
        <p:nvSpPr>
          <p:cNvPr id="4" name="Slide Number Placeholder 3"/>
          <p:cNvSpPr>
            <a:spLocks noGrp="1"/>
          </p:cNvSpPr>
          <p:nvPr>
            <p:ph type="sldNum" sz="quarter" idx="10"/>
          </p:nvPr>
        </p:nvSpPr>
        <p:spPr/>
        <p:txBody>
          <a:bodyPr/>
          <a:lstStyle/>
          <a:p>
            <a:fld id="{1D576406-C077-4081-98E2-DF3CC99F095D}" type="slidenum">
              <a:rPr lang="en-US" smtClean="0"/>
              <a:t>21</a:t>
            </a:fld>
            <a:endParaRPr lang="en-US"/>
          </a:p>
        </p:txBody>
      </p:sp>
    </p:spTree>
    <p:extLst>
      <p:ext uri="{BB962C8B-B14F-4D97-AF65-F5344CB8AC3E}">
        <p14:creationId xmlns:p14="http://schemas.microsoft.com/office/powerpoint/2010/main" val="3616824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9FFEFE-D0F1-4428-A62D-439DB15AD282}"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17029-872D-4DF3-8C3E-6F592B0B1D35}" type="slidenum">
              <a:rPr lang="en-US" smtClean="0"/>
              <a:t>‹#›</a:t>
            </a:fld>
            <a:endParaRPr lang="en-US"/>
          </a:p>
        </p:txBody>
      </p:sp>
    </p:spTree>
    <p:extLst>
      <p:ext uri="{BB962C8B-B14F-4D97-AF65-F5344CB8AC3E}">
        <p14:creationId xmlns:p14="http://schemas.microsoft.com/office/powerpoint/2010/main" val="2824632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9FFEFE-D0F1-4428-A62D-439DB15AD282}"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17029-872D-4DF3-8C3E-6F592B0B1D35}" type="slidenum">
              <a:rPr lang="en-US" smtClean="0"/>
              <a:t>‹#›</a:t>
            </a:fld>
            <a:endParaRPr lang="en-US"/>
          </a:p>
        </p:txBody>
      </p:sp>
    </p:spTree>
    <p:extLst>
      <p:ext uri="{BB962C8B-B14F-4D97-AF65-F5344CB8AC3E}">
        <p14:creationId xmlns:p14="http://schemas.microsoft.com/office/powerpoint/2010/main" val="1244373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9FFEFE-D0F1-4428-A62D-439DB15AD282}"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17029-872D-4DF3-8C3E-6F592B0B1D35}" type="slidenum">
              <a:rPr lang="en-US" smtClean="0"/>
              <a:t>‹#›</a:t>
            </a:fld>
            <a:endParaRPr lang="en-US"/>
          </a:p>
        </p:txBody>
      </p:sp>
    </p:spTree>
    <p:extLst>
      <p:ext uri="{BB962C8B-B14F-4D97-AF65-F5344CB8AC3E}">
        <p14:creationId xmlns:p14="http://schemas.microsoft.com/office/powerpoint/2010/main" val="218207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400" baseline="0">
                <a:solidFill>
                  <a:schemeClr val="tx1">
                    <a:lumMod val="75000"/>
                    <a:lumOff val="25000"/>
                  </a:schemeClr>
                </a:solidFill>
                <a:latin typeface="Calibri Light" panose="020F0302020204030204" pitchFamily="34" charset="0"/>
                <a:cs typeface="Calibri Light" panose="020F0302020204030204" pitchFamily="34" charset="0"/>
              </a:defRPr>
            </a:lvl1pPr>
            <a:lvl2pPr>
              <a:defRPr baseline="0">
                <a:solidFill>
                  <a:schemeClr val="tx1">
                    <a:lumMod val="75000"/>
                    <a:lumOff val="25000"/>
                  </a:schemeClr>
                </a:solidFill>
                <a:latin typeface="Calibri Light" panose="020F0302020204030204" pitchFamily="34" charset="0"/>
                <a:cs typeface="Calibri Light" panose="020F0302020204030204" pitchFamily="34" charset="0"/>
              </a:defRPr>
            </a:lvl2pPr>
            <a:lvl3pPr>
              <a:defRPr baseline="0">
                <a:solidFill>
                  <a:schemeClr val="tx1">
                    <a:lumMod val="75000"/>
                    <a:lumOff val="25000"/>
                  </a:schemeClr>
                </a:solidFill>
                <a:latin typeface="Calibri Light" panose="020F0302020204030204" pitchFamily="34" charset="0"/>
                <a:cs typeface="Calibri Light" panose="020F0302020204030204" pitchFamily="34" charset="0"/>
              </a:defRPr>
            </a:lvl3pPr>
            <a:lvl4pPr>
              <a:defRPr baseline="0">
                <a:solidFill>
                  <a:schemeClr val="tx1">
                    <a:lumMod val="75000"/>
                    <a:lumOff val="25000"/>
                  </a:schemeClr>
                </a:solidFill>
                <a:latin typeface="Calibri Light" panose="020F0302020204030204" pitchFamily="34" charset="0"/>
                <a:cs typeface="Calibri Light" panose="020F0302020204030204" pitchFamily="34" charset="0"/>
              </a:defRPr>
            </a:lvl4pPr>
            <a:lvl5pPr>
              <a:defRPr baseline="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B9FFEFE-D0F1-4428-A62D-439DB15AD282}"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17029-872D-4DF3-8C3E-6F592B0B1D35}" type="slidenum">
              <a:rPr lang="en-US" smtClean="0"/>
              <a:t>‹#›</a:t>
            </a:fld>
            <a:endParaRPr lang="en-US"/>
          </a:p>
        </p:txBody>
      </p:sp>
    </p:spTree>
    <p:extLst>
      <p:ext uri="{BB962C8B-B14F-4D97-AF65-F5344CB8AC3E}">
        <p14:creationId xmlns:p14="http://schemas.microsoft.com/office/powerpoint/2010/main" val="3584085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B9FFEFE-D0F1-4428-A62D-439DB15AD282}"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17029-872D-4DF3-8C3E-6F592B0B1D35}" type="slidenum">
              <a:rPr lang="en-US" smtClean="0"/>
              <a:t>‹#›</a:t>
            </a:fld>
            <a:endParaRPr lang="en-US"/>
          </a:p>
        </p:txBody>
      </p:sp>
    </p:spTree>
    <p:extLst>
      <p:ext uri="{BB962C8B-B14F-4D97-AF65-F5344CB8AC3E}">
        <p14:creationId xmlns:p14="http://schemas.microsoft.com/office/powerpoint/2010/main" val="3883556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9FFEFE-D0F1-4428-A62D-439DB15AD282}"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217029-872D-4DF3-8C3E-6F592B0B1D35}" type="slidenum">
              <a:rPr lang="en-US" smtClean="0"/>
              <a:t>‹#›</a:t>
            </a:fld>
            <a:endParaRPr lang="en-US"/>
          </a:p>
        </p:txBody>
      </p:sp>
    </p:spTree>
    <p:extLst>
      <p:ext uri="{BB962C8B-B14F-4D97-AF65-F5344CB8AC3E}">
        <p14:creationId xmlns:p14="http://schemas.microsoft.com/office/powerpoint/2010/main" val="3726375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9FFEFE-D0F1-4428-A62D-439DB15AD282}" type="datetimeFigureOut">
              <a:rPr lang="en-US" smtClean="0"/>
              <a:t>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217029-872D-4DF3-8C3E-6F592B0B1D35}" type="slidenum">
              <a:rPr lang="en-US" smtClean="0"/>
              <a:t>‹#›</a:t>
            </a:fld>
            <a:endParaRPr lang="en-US"/>
          </a:p>
        </p:txBody>
      </p:sp>
    </p:spTree>
    <p:extLst>
      <p:ext uri="{BB962C8B-B14F-4D97-AF65-F5344CB8AC3E}">
        <p14:creationId xmlns:p14="http://schemas.microsoft.com/office/powerpoint/2010/main" val="17394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9FFEFE-D0F1-4428-A62D-439DB15AD282}" type="datetimeFigureOut">
              <a:rPr lang="en-US" smtClean="0"/>
              <a:t>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217029-872D-4DF3-8C3E-6F592B0B1D35}" type="slidenum">
              <a:rPr lang="en-US" smtClean="0"/>
              <a:t>‹#›</a:t>
            </a:fld>
            <a:endParaRPr lang="en-US"/>
          </a:p>
        </p:txBody>
      </p:sp>
    </p:spTree>
    <p:extLst>
      <p:ext uri="{BB962C8B-B14F-4D97-AF65-F5344CB8AC3E}">
        <p14:creationId xmlns:p14="http://schemas.microsoft.com/office/powerpoint/2010/main" val="4088067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9FFEFE-D0F1-4428-A62D-439DB15AD282}" type="datetimeFigureOut">
              <a:rPr lang="en-US" smtClean="0"/>
              <a:t>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217029-872D-4DF3-8C3E-6F592B0B1D35}" type="slidenum">
              <a:rPr lang="en-US" smtClean="0"/>
              <a:t>‹#›</a:t>
            </a:fld>
            <a:endParaRPr lang="en-US"/>
          </a:p>
        </p:txBody>
      </p:sp>
    </p:spTree>
    <p:extLst>
      <p:ext uri="{BB962C8B-B14F-4D97-AF65-F5344CB8AC3E}">
        <p14:creationId xmlns:p14="http://schemas.microsoft.com/office/powerpoint/2010/main" val="4198251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9FFEFE-D0F1-4428-A62D-439DB15AD282}"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217029-872D-4DF3-8C3E-6F592B0B1D35}" type="slidenum">
              <a:rPr lang="en-US" smtClean="0"/>
              <a:t>‹#›</a:t>
            </a:fld>
            <a:endParaRPr lang="en-US"/>
          </a:p>
        </p:txBody>
      </p:sp>
    </p:spTree>
    <p:extLst>
      <p:ext uri="{BB962C8B-B14F-4D97-AF65-F5344CB8AC3E}">
        <p14:creationId xmlns:p14="http://schemas.microsoft.com/office/powerpoint/2010/main" val="142650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9FFEFE-D0F1-4428-A62D-439DB15AD282}"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217029-872D-4DF3-8C3E-6F592B0B1D35}" type="slidenum">
              <a:rPr lang="en-US" smtClean="0"/>
              <a:t>‹#›</a:t>
            </a:fld>
            <a:endParaRPr lang="en-US"/>
          </a:p>
        </p:txBody>
      </p:sp>
    </p:spTree>
    <p:extLst>
      <p:ext uri="{BB962C8B-B14F-4D97-AF65-F5344CB8AC3E}">
        <p14:creationId xmlns:p14="http://schemas.microsoft.com/office/powerpoint/2010/main" val="1379468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9FFEFE-D0F1-4428-A62D-439DB15AD282}" type="datetimeFigureOut">
              <a:rPr lang="en-US" smtClean="0"/>
              <a:t>12/7/2019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217029-872D-4DF3-8C3E-6F592B0B1D35}" type="slidenum">
              <a:rPr lang="en-US" smtClean="0"/>
              <a:t>‹#›</a:t>
            </a:fld>
            <a:endParaRPr lang="en-US"/>
          </a:p>
        </p:txBody>
      </p:sp>
    </p:spTree>
    <p:extLst>
      <p:ext uri="{BB962C8B-B14F-4D97-AF65-F5344CB8AC3E}">
        <p14:creationId xmlns:p14="http://schemas.microsoft.com/office/powerpoint/2010/main" val="64667133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Towards Evaluation of NIDSs in Adversarial Setting </a:t>
            </a:r>
            <a:endParaRPr lang="en-US" b="1" dirty="0"/>
          </a:p>
        </p:txBody>
      </p:sp>
      <p:sp>
        <p:nvSpPr>
          <p:cNvPr id="3" name="Subtitle 2"/>
          <p:cNvSpPr>
            <a:spLocks noGrp="1"/>
          </p:cNvSpPr>
          <p:nvPr>
            <p:ph type="subTitle" idx="1"/>
          </p:nvPr>
        </p:nvSpPr>
        <p:spPr/>
        <p:txBody>
          <a:bodyPr/>
          <a:lstStyle/>
          <a:p>
            <a:r>
              <a:rPr lang="en-US" dirty="0" smtClean="0"/>
              <a:t>Mohammad J. Hashemi, Greg Cusack, Eric Keller</a:t>
            </a:r>
          </a:p>
          <a:p>
            <a:r>
              <a:rPr lang="en-US" dirty="0" smtClean="0"/>
              <a:t>University of Colorado Boulder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2362" y="4533336"/>
            <a:ext cx="787276" cy="843203"/>
          </a:xfrm>
          <a:prstGeom prst="rect">
            <a:avLst/>
          </a:prstGeom>
        </p:spPr>
      </p:pic>
    </p:spTree>
    <p:extLst>
      <p:ext uri="{BB962C8B-B14F-4D97-AF65-F5344CB8AC3E}">
        <p14:creationId xmlns:p14="http://schemas.microsoft.com/office/powerpoint/2010/main" val="503036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Model</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5454" y="1800710"/>
            <a:ext cx="3620005" cy="3953427"/>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8100" y="2102833"/>
            <a:ext cx="4639322" cy="3267531"/>
          </a:xfrm>
          <a:prstGeom prst="rect">
            <a:avLst/>
          </a:prstGeom>
        </p:spPr>
      </p:pic>
      <p:sp>
        <p:nvSpPr>
          <p:cNvPr id="9" name="Flowchart: Connector 8"/>
          <p:cNvSpPr/>
          <p:nvPr/>
        </p:nvSpPr>
        <p:spPr>
          <a:xfrm flipH="1">
            <a:off x="6807284" y="2702455"/>
            <a:ext cx="333487" cy="321469"/>
          </a:xfrm>
          <a:prstGeom prst="flowChartConnector">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1</a:t>
            </a:r>
          </a:p>
        </p:txBody>
      </p:sp>
      <p:sp>
        <p:nvSpPr>
          <p:cNvPr id="10" name="Flowchart: Connector 9"/>
          <p:cNvSpPr/>
          <p:nvPr/>
        </p:nvSpPr>
        <p:spPr>
          <a:xfrm flipH="1">
            <a:off x="2395367" y="3616688"/>
            <a:ext cx="333487" cy="321469"/>
          </a:xfrm>
          <a:prstGeom prst="flowChartConnector">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1" name="Flowchart: Connector 10"/>
          <p:cNvSpPr/>
          <p:nvPr/>
        </p:nvSpPr>
        <p:spPr>
          <a:xfrm flipH="1">
            <a:off x="3984681" y="3458751"/>
            <a:ext cx="333487" cy="321469"/>
          </a:xfrm>
          <a:prstGeom prst="flowChartConnector">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3</a:t>
            </a:r>
            <a:endParaRPr lang="en-US" dirty="0">
              <a:solidFill>
                <a:schemeClr val="tx1"/>
              </a:solidFill>
            </a:endParaRPr>
          </a:p>
        </p:txBody>
      </p:sp>
    </p:spTree>
    <p:extLst>
      <p:ext uri="{BB962C8B-B14F-4D97-AF65-F5344CB8AC3E}">
        <p14:creationId xmlns:p14="http://schemas.microsoft.com/office/powerpoint/2010/main" val="309653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Legitimate Packet Transformations</a:t>
            </a:r>
            <a:endParaRPr lang="en-US" dirty="0"/>
          </a:p>
        </p:txBody>
      </p:sp>
      <p:sp>
        <p:nvSpPr>
          <p:cNvPr id="3" name="Content Placeholder 2"/>
          <p:cNvSpPr>
            <a:spLocks noGrp="1"/>
          </p:cNvSpPr>
          <p:nvPr>
            <p:ph idx="1"/>
          </p:nvPr>
        </p:nvSpPr>
        <p:spPr>
          <a:xfrm>
            <a:off x="838201" y="1825625"/>
            <a:ext cx="3970468" cy="4351338"/>
          </a:xfrm>
        </p:spPr>
        <p:txBody>
          <a:bodyPr/>
          <a:lstStyle/>
          <a:p>
            <a:pPr marL="0" indent="0" algn="ctr">
              <a:buNone/>
            </a:pPr>
            <a:r>
              <a:rPr lang="en-US" sz="3200" dirty="0"/>
              <a:t>Constraints</a:t>
            </a:r>
            <a:endParaRPr lang="en-US" b="1" dirty="0"/>
          </a:p>
          <a:p>
            <a:endParaRPr lang="en-US" dirty="0"/>
          </a:p>
        </p:txBody>
      </p:sp>
      <p:sp>
        <p:nvSpPr>
          <p:cNvPr id="4" name="Rectangle 3"/>
          <p:cNvSpPr/>
          <p:nvPr/>
        </p:nvSpPr>
        <p:spPr>
          <a:xfrm>
            <a:off x="1021656" y="2977391"/>
            <a:ext cx="3625328" cy="774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Carry out original malicious intent</a:t>
            </a:r>
            <a:endParaRPr lang="en-US" sz="2000" dirty="0" smtClean="0"/>
          </a:p>
        </p:txBody>
      </p:sp>
      <p:sp>
        <p:nvSpPr>
          <p:cNvPr id="5" name="Rectangle 4"/>
          <p:cNvSpPr/>
          <p:nvPr/>
        </p:nvSpPr>
        <p:spPr>
          <a:xfrm>
            <a:off x="1021656" y="4045574"/>
            <a:ext cx="3625328" cy="774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Not break underlying network protocols</a:t>
            </a:r>
            <a:endParaRPr lang="en-US" sz="2000" dirty="0" smtClean="0"/>
          </a:p>
        </p:txBody>
      </p:sp>
      <p:sp>
        <p:nvSpPr>
          <p:cNvPr id="7" name="Right Arrow 6"/>
          <p:cNvSpPr/>
          <p:nvPr/>
        </p:nvSpPr>
        <p:spPr>
          <a:xfrm>
            <a:off x="5498277" y="3751941"/>
            <a:ext cx="1201271" cy="3985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p:cNvSpPr txBox="1">
            <a:spLocks/>
          </p:cNvSpPr>
          <p:nvPr/>
        </p:nvSpPr>
        <p:spPr>
          <a:xfrm>
            <a:off x="7383332" y="1825625"/>
            <a:ext cx="397046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200" b="1" dirty="0" smtClean="0"/>
              <a:t>Transformations</a:t>
            </a:r>
            <a:endParaRPr lang="en-US" b="1" dirty="0" smtClean="0"/>
          </a:p>
          <a:p>
            <a:endParaRPr lang="en-US" dirty="0"/>
          </a:p>
        </p:txBody>
      </p:sp>
      <p:sp>
        <p:nvSpPr>
          <p:cNvPr id="9" name="Rectangle 8"/>
          <p:cNvSpPr/>
          <p:nvPr/>
        </p:nvSpPr>
        <p:spPr>
          <a:xfrm>
            <a:off x="7549629" y="3563958"/>
            <a:ext cx="3625328" cy="774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Splitting a packet</a:t>
            </a:r>
            <a:endParaRPr lang="en-US" sz="2000" dirty="0" smtClean="0"/>
          </a:p>
        </p:txBody>
      </p:sp>
      <p:sp>
        <p:nvSpPr>
          <p:cNvPr id="10" name="Rectangle 9"/>
          <p:cNvSpPr/>
          <p:nvPr/>
        </p:nvSpPr>
        <p:spPr>
          <a:xfrm>
            <a:off x="7549629" y="2500179"/>
            <a:ext cx="3625328" cy="774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Changing the delay between packets</a:t>
            </a:r>
            <a:endParaRPr lang="en-US" sz="2000" dirty="0" smtClean="0"/>
          </a:p>
        </p:txBody>
      </p:sp>
      <p:sp>
        <p:nvSpPr>
          <p:cNvPr id="11" name="Rectangle 10"/>
          <p:cNvSpPr/>
          <p:nvPr/>
        </p:nvSpPr>
        <p:spPr>
          <a:xfrm>
            <a:off x="7549629" y="4627737"/>
            <a:ext cx="3625328" cy="774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Injecting fake packets</a:t>
            </a:r>
            <a:endParaRPr lang="en-US" sz="2000" dirty="0" smtClean="0"/>
          </a:p>
        </p:txBody>
      </p:sp>
    </p:spTree>
    <p:extLst>
      <p:ext uri="{BB962C8B-B14F-4D97-AF65-F5344CB8AC3E}">
        <p14:creationId xmlns:p14="http://schemas.microsoft.com/office/powerpoint/2010/main" val="3781294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 in a Nutshell</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86038"/>
            <a:ext cx="10515600" cy="3945551"/>
          </a:xfrm>
        </p:spPr>
      </p:pic>
      <p:sp>
        <p:nvSpPr>
          <p:cNvPr id="9" name="Flowchart: Connector 8"/>
          <p:cNvSpPr/>
          <p:nvPr/>
        </p:nvSpPr>
        <p:spPr>
          <a:xfrm flipH="1">
            <a:off x="2319167" y="3798080"/>
            <a:ext cx="333487" cy="321469"/>
          </a:xfrm>
          <a:prstGeom prst="flowChartConnector">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1</a:t>
            </a:r>
            <a:endParaRPr lang="en-US" dirty="0">
              <a:solidFill>
                <a:schemeClr val="tx1"/>
              </a:solidFill>
            </a:endParaRPr>
          </a:p>
        </p:txBody>
      </p:sp>
      <p:sp>
        <p:nvSpPr>
          <p:cNvPr id="10" name="Flowchart: Connector 9"/>
          <p:cNvSpPr/>
          <p:nvPr/>
        </p:nvSpPr>
        <p:spPr>
          <a:xfrm flipH="1">
            <a:off x="3864682" y="3790376"/>
            <a:ext cx="333487" cy="321469"/>
          </a:xfrm>
          <a:prstGeom prst="flowChartConnector">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2</a:t>
            </a:r>
            <a:endParaRPr lang="en-US" dirty="0">
              <a:solidFill>
                <a:schemeClr val="tx1"/>
              </a:solidFill>
            </a:endParaRPr>
          </a:p>
        </p:txBody>
      </p:sp>
      <p:sp>
        <p:nvSpPr>
          <p:cNvPr id="11" name="Flowchart: Connector 10"/>
          <p:cNvSpPr/>
          <p:nvPr/>
        </p:nvSpPr>
        <p:spPr>
          <a:xfrm flipH="1">
            <a:off x="3393139" y="2791707"/>
            <a:ext cx="333487" cy="321469"/>
          </a:xfrm>
          <a:prstGeom prst="flowChartConnector">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3</a:t>
            </a:r>
            <a:endParaRPr lang="en-US" dirty="0">
              <a:solidFill>
                <a:schemeClr val="tx1"/>
              </a:solidFill>
            </a:endParaRPr>
          </a:p>
        </p:txBody>
      </p:sp>
      <p:sp>
        <p:nvSpPr>
          <p:cNvPr id="12" name="Flowchart: Connector 11"/>
          <p:cNvSpPr/>
          <p:nvPr/>
        </p:nvSpPr>
        <p:spPr>
          <a:xfrm flipH="1">
            <a:off x="6048037" y="3595574"/>
            <a:ext cx="333487" cy="321469"/>
          </a:xfrm>
          <a:prstGeom prst="flowChartConnector">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Tree>
    <p:extLst>
      <p:ext uri="{BB962C8B-B14F-4D97-AF65-F5344CB8AC3E}">
        <p14:creationId xmlns:p14="http://schemas.microsoft.com/office/powerpoint/2010/main" val="22613856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Adversarial Examples for Packet-based NIDSs </a:t>
            </a:r>
          </a:p>
        </p:txBody>
      </p:sp>
      <p:sp>
        <p:nvSpPr>
          <p:cNvPr id="3" name="Content Placeholder 2"/>
          <p:cNvSpPr>
            <a:spLocks noGrp="1"/>
          </p:cNvSpPr>
          <p:nvPr>
            <p:ph idx="1"/>
          </p:nvPr>
        </p:nvSpPr>
        <p:spPr/>
        <p:txBody>
          <a:bodyPr/>
          <a:lstStyle/>
          <a:p>
            <a:pPr marL="0" indent="0" algn="ctr">
              <a:buNone/>
            </a:pPr>
            <a:r>
              <a:rPr lang="en-US" b="1" dirty="0" smtClean="0"/>
              <a:t>If packet is sent from the attacker</a:t>
            </a:r>
          </a:p>
          <a:p>
            <a:pPr marL="0" indent="0" algn="ctr">
              <a:buNone/>
            </a:pPr>
            <a:endParaRPr lang="en-US" dirty="0"/>
          </a:p>
        </p:txBody>
      </p:sp>
      <mc:AlternateContent xmlns:mc="http://schemas.openxmlformats.org/markup-compatibility/2006">
        <mc:Choice xmlns:a14="http://schemas.microsoft.com/office/drawing/2010/main" Requires="a14">
          <p:sp>
            <p:nvSpPr>
              <p:cNvPr id="4" name="Content Placeholder 2"/>
              <p:cNvSpPr txBox="1">
                <a:spLocks/>
              </p:cNvSpPr>
              <p:nvPr/>
            </p:nvSpPr>
            <p:spPr>
              <a:xfrm>
                <a:off x="881741" y="3124200"/>
                <a:ext cx="5236029" cy="36870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t>find </a:t>
                </a:r>
                <a:r>
                  <a:rPr lang="en-US" sz="1800" dirty="0" smtClean="0"/>
                  <a:t>the minimum extra delay that can bring the anomaly score bellow a given threshold.</a:t>
                </a:r>
              </a:p>
              <a:p>
                <a:r>
                  <a:rPr lang="en-US" sz="1800" dirty="0" smtClean="0"/>
                  <a:t>Does Binary search in the range between 0 and </a:t>
                </a:r>
                <a14:m>
                  <m:oMath xmlns:m="http://schemas.openxmlformats.org/officeDocument/2006/math">
                    <m:sSub>
                      <m:sSubPr>
                        <m:ctrlPr>
                          <a:rPr lang="en-US" sz="1800" i="1" smtClean="0">
                            <a:latin typeface="Cambria Math" panose="02040503050406030204" pitchFamily="18" charset="0"/>
                          </a:rPr>
                        </m:ctrlPr>
                      </m:sSubPr>
                      <m:e>
                        <m:r>
                          <a:rPr lang="en-US" sz="1800" i="1" smtClean="0">
                            <a:latin typeface="Cambria Math" panose="02040503050406030204" pitchFamily="18" charset="0"/>
                          </a:rPr>
                          <m:t>𝑡</m:t>
                        </m:r>
                      </m:e>
                      <m:sub>
                        <m:r>
                          <a:rPr lang="en-US" sz="1800" i="1" smtClean="0">
                            <a:latin typeface="Cambria Math" panose="02040503050406030204" pitchFamily="18" charset="0"/>
                          </a:rPr>
                          <m:t>𝑚𝑎𝑥</m:t>
                        </m:r>
                      </m:sub>
                    </m:sSub>
                  </m:oMath>
                </a14:m>
                <a:r>
                  <a:rPr lang="en-US" sz="1800" dirty="0" smtClean="0"/>
                  <a:t>.</a:t>
                </a:r>
                <a:endParaRPr lang="en-US" sz="1800" dirty="0"/>
              </a:p>
            </p:txBody>
          </p:sp>
        </mc:Choice>
        <mc:Fallback>
          <p:sp>
            <p:nvSpPr>
              <p:cNvPr id="4" name="Content Placeholder 2"/>
              <p:cNvSpPr txBox="1">
                <a:spLocks noRot="1" noChangeAspect="1" noMove="1" noResize="1" noEditPoints="1" noAdjustHandles="1" noChangeArrowheads="1" noChangeShapeType="1" noTextEdit="1"/>
              </p:cNvSpPr>
              <p:nvPr/>
            </p:nvSpPr>
            <p:spPr>
              <a:xfrm>
                <a:off x="881741" y="3124200"/>
                <a:ext cx="5236029" cy="3687082"/>
              </a:xfrm>
              <a:prstGeom prst="rect">
                <a:avLst/>
              </a:prstGeom>
              <a:blipFill>
                <a:blip r:embed="rId2"/>
                <a:stretch>
                  <a:fillRect l="-815" t="-1656"/>
                </a:stretch>
              </a:blipFill>
            </p:spPr>
            <p:txBody>
              <a:bodyPr/>
              <a:lstStyle/>
              <a:p>
                <a:r>
                  <a:rPr lang="en-US">
                    <a:noFill/>
                  </a:rPr>
                  <a:t> </a:t>
                </a:r>
              </a:p>
            </p:txBody>
          </p:sp>
        </mc:Fallback>
      </mc:AlternateContent>
      <p:sp>
        <p:nvSpPr>
          <p:cNvPr id="5" name="Content Placeholder 2"/>
          <p:cNvSpPr txBox="1">
            <a:spLocks/>
          </p:cNvSpPr>
          <p:nvPr/>
        </p:nvSpPr>
        <p:spPr>
          <a:xfrm>
            <a:off x="6117771" y="3124200"/>
            <a:ext cx="5236030" cy="36870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t>Converts </a:t>
            </a:r>
            <a:r>
              <a:rPr lang="en-US" sz="1800" dirty="0" smtClean="0"/>
              <a:t>a large packet to multiple smaller packets.</a:t>
            </a:r>
          </a:p>
          <a:p>
            <a:r>
              <a:rPr lang="en-US" sz="1800" dirty="0" smtClean="0"/>
              <a:t>Checkpoints the current state of the local copy.</a:t>
            </a:r>
          </a:p>
          <a:p>
            <a:r>
              <a:rPr lang="en-US" sz="1800" dirty="0" smtClean="0"/>
              <a:t>Randomly split the packet into two r and L-r packets.</a:t>
            </a:r>
          </a:p>
          <a:p>
            <a:r>
              <a:rPr lang="en-US" sz="1800" dirty="0" smtClean="0"/>
              <a:t>If the first portion could fool the local copy repeat the procedure for the remaining L-r bytes</a:t>
            </a:r>
          </a:p>
          <a:p>
            <a:r>
              <a:rPr lang="en-US" sz="1800" dirty="0" smtClean="0"/>
              <a:t>Otherwise restore the state of local copy and choose a different r and repeat.</a:t>
            </a:r>
          </a:p>
          <a:p>
            <a:endParaRPr lang="en-US" sz="1800" dirty="0"/>
          </a:p>
        </p:txBody>
      </p:sp>
      <p:sp>
        <p:nvSpPr>
          <p:cNvPr id="8" name="Rectangle 7"/>
          <p:cNvSpPr/>
          <p:nvPr/>
        </p:nvSpPr>
        <p:spPr>
          <a:xfrm>
            <a:off x="2514472" y="4173948"/>
            <a:ext cx="1328312" cy="461665"/>
          </a:xfrm>
          <a:prstGeom prst="rect">
            <a:avLst/>
          </a:prstGeom>
        </p:spPr>
        <p:txBody>
          <a:bodyPr wrap="none">
            <a:spAutoFit/>
          </a:bodyPr>
          <a:lstStyle/>
          <a:p>
            <a:pPr algn="ctr"/>
            <a:r>
              <a:rPr lang="en-US" sz="2400" dirty="0">
                <a:solidFill>
                  <a:schemeClr val="tx1">
                    <a:lumMod val="75000"/>
                    <a:lumOff val="25000"/>
                  </a:schemeClr>
                </a:solidFill>
              </a:rPr>
              <a:t>Try Delay</a:t>
            </a:r>
          </a:p>
        </p:txBody>
      </p:sp>
      <p:sp>
        <p:nvSpPr>
          <p:cNvPr id="9" name="Rectangle 8"/>
          <p:cNvSpPr/>
          <p:nvPr/>
        </p:nvSpPr>
        <p:spPr>
          <a:xfrm>
            <a:off x="8145720" y="4173947"/>
            <a:ext cx="1180131" cy="461665"/>
          </a:xfrm>
          <a:prstGeom prst="rect">
            <a:avLst/>
          </a:prstGeom>
        </p:spPr>
        <p:txBody>
          <a:bodyPr wrap="none">
            <a:spAutoFit/>
          </a:bodyPr>
          <a:lstStyle/>
          <a:p>
            <a:pPr algn="ctr"/>
            <a:r>
              <a:rPr lang="en-US" sz="2400" dirty="0">
                <a:solidFill>
                  <a:schemeClr val="tx1">
                    <a:lumMod val="75000"/>
                    <a:lumOff val="25000"/>
                  </a:schemeClr>
                </a:solidFill>
              </a:rPr>
              <a:t>Try Split</a:t>
            </a:r>
          </a:p>
        </p:txBody>
      </p:sp>
    </p:spTree>
    <p:extLst>
      <p:ext uri="{BB962C8B-B14F-4D97-AF65-F5344CB8AC3E}">
        <p14:creationId xmlns:p14="http://schemas.microsoft.com/office/powerpoint/2010/main" val="16157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91667E-6 3.7037E-7 L -0.00091 -0.26435 " pathEditMode="relative" rAng="0" ptsTypes="AA">
                                      <p:cBhvr>
                                        <p:cTn id="6" dur="2000" fill="hold"/>
                                        <p:tgtEl>
                                          <p:spTgt spid="8"/>
                                        </p:tgtEl>
                                        <p:attrNameLst>
                                          <p:attrName>ppt_x</p:attrName>
                                          <p:attrName>ppt_y</p:attrName>
                                        </p:attrNameLst>
                                      </p:cBhvr>
                                      <p:rCtr x="-52" y="-13218"/>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3.54167E-6 3.7037E-7 L 3.54167E-6 -0.25833 " pathEditMode="relative" rAng="0" ptsTypes="AA">
                                      <p:cBhvr>
                                        <p:cTn id="14" dur="2000" fill="hold"/>
                                        <p:tgtEl>
                                          <p:spTgt spid="9"/>
                                        </p:tgtEl>
                                        <p:attrNameLst>
                                          <p:attrName>ppt_x</p:attrName>
                                          <p:attrName>ppt_y</p:attrName>
                                        </p:attrNameLst>
                                      </p:cBhvr>
                                      <p:rCtr x="0" y="-12917"/>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Adversarial Examples for Packet-based NIDSs </a:t>
            </a:r>
          </a:p>
        </p:txBody>
      </p:sp>
      <p:sp>
        <p:nvSpPr>
          <p:cNvPr id="3" name="Content Placeholder 2"/>
          <p:cNvSpPr>
            <a:spLocks noGrp="1"/>
          </p:cNvSpPr>
          <p:nvPr>
            <p:ph idx="1"/>
          </p:nvPr>
        </p:nvSpPr>
        <p:spPr/>
        <p:txBody>
          <a:bodyPr/>
          <a:lstStyle/>
          <a:p>
            <a:pPr marL="0" indent="0" algn="ctr">
              <a:buNone/>
            </a:pPr>
            <a:r>
              <a:rPr lang="en-US" b="1" dirty="0" smtClean="0"/>
              <a:t>If packet is sent from the victim</a:t>
            </a:r>
          </a:p>
          <a:p>
            <a:pPr marL="0" indent="0" algn="ctr">
              <a:buNone/>
            </a:pPr>
            <a:endParaRPr lang="en-US" dirty="0"/>
          </a:p>
        </p:txBody>
      </p:sp>
      <p:sp>
        <p:nvSpPr>
          <p:cNvPr id="4" name="Content Placeholder 2"/>
          <p:cNvSpPr txBox="1">
            <a:spLocks/>
          </p:cNvSpPr>
          <p:nvPr/>
        </p:nvSpPr>
        <p:spPr>
          <a:xfrm>
            <a:off x="3690255" y="3037113"/>
            <a:ext cx="5236029" cy="36870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Sends a fake packet before a given victim’s packet.</a:t>
            </a:r>
          </a:p>
          <a:p>
            <a:r>
              <a:rPr lang="en-US" sz="1800" dirty="0"/>
              <a:t>Checkpoints the current sate of the local copy.</a:t>
            </a:r>
          </a:p>
          <a:p>
            <a:r>
              <a:rPr lang="en-US" sz="1800" dirty="0"/>
              <a:t>Sends a packet with a random length.</a:t>
            </a:r>
          </a:p>
          <a:p>
            <a:r>
              <a:rPr lang="en-US" sz="1800" dirty="0"/>
              <a:t>If the scores of the fake packet and the victim’s packet are less than threshold send them.</a:t>
            </a:r>
          </a:p>
          <a:p>
            <a:r>
              <a:rPr lang="en-US" sz="1800" dirty="0"/>
              <a:t>Otherwise restore the state of the local copy and send a packet with a different length.</a:t>
            </a:r>
          </a:p>
          <a:p>
            <a:r>
              <a:rPr lang="en-US" sz="1800" dirty="0"/>
              <a:t>For a given attack if this procedure failed multiple times we run it less frequently.</a:t>
            </a:r>
          </a:p>
        </p:txBody>
      </p:sp>
      <p:sp>
        <p:nvSpPr>
          <p:cNvPr id="8" name="Rectangle 7"/>
          <p:cNvSpPr/>
          <p:nvPr/>
        </p:nvSpPr>
        <p:spPr>
          <a:xfrm>
            <a:off x="5320934" y="4086861"/>
            <a:ext cx="1332416" cy="461665"/>
          </a:xfrm>
          <a:prstGeom prst="rect">
            <a:avLst/>
          </a:prstGeom>
        </p:spPr>
        <p:txBody>
          <a:bodyPr wrap="none">
            <a:spAutoFit/>
          </a:bodyPr>
          <a:lstStyle/>
          <a:p>
            <a:pPr algn="ctr"/>
            <a:r>
              <a:rPr lang="en-US" sz="2400" dirty="0">
                <a:solidFill>
                  <a:schemeClr val="tx1">
                    <a:lumMod val="75000"/>
                    <a:lumOff val="25000"/>
                  </a:schemeClr>
                </a:solidFill>
              </a:rPr>
              <a:t>Try Inject</a:t>
            </a:r>
          </a:p>
        </p:txBody>
      </p:sp>
    </p:spTree>
    <p:extLst>
      <p:ext uri="{BB962C8B-B14F-4D97-AF65-F5344CB8AC3E}">
        <p14:creationId xmlns:p14="http://schemas.microsoft.com/office/powerpoint/2010/main" val="416340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375E-6 1.85185E-6 L -0.00092 -0.26435 " pathEditMode="relative" rAng="0" ptsTypes="AA">
                                      <p:cBhvr>
                                        <p:cTn id="6" dur="2000" fill="hold"/>
                                        <p:tgtEl>
                                          <p:spTgt spid="8"/>
                                        </p:tgtEl>
                                        <p:attrNameLst>
                                          <p:attrName>ppt_x</p:attrName>
                                          <p:attrName>ppt_y</p:attrName>
                                        </p:attrNameLst>
                                      </p:cBhvr>
                                      <p:rCtr x="-52" y="-13218"/>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105"/>
            <a:ext cx="10515600" cy="1415584"/>
          </a:xfrm>
        </p:spPr>
        <p:txBody>
          <a:bodyPr/>
          <a:lstStyle/>
          <a:p>
            <a:r>
              <a:rPr lang="en-US" dirty="0" smtClean="0"/>
              <a:t>Adversarial Examples for Flow-based NIDSs</a:t>
            </a:r>
            <a:endParaRPr lang="en-US" dirty="0"/>
          </a:p>
        </p:txBody>
      </p:sp>
      <p:sp>
        <p:nvSpPr>
          <p:cNvPr id="3" name="Content Placeholder 2"/>
          <p:cNvSpPr>
            <a:spLocks noGrp="1"/>
          </p:cNvSpPr>
          <p:nvPr>
            <p:ph idx="1"/>
          </p:nvPr>
        </p:nvSpPr>
        <p:spPr>
          <a:xfrm>
            <a:off x="838200" y="1471239"/>
            <a:ext cx="10515600" cy="543336"/>
          </a:xfrm>
        </p:spPr>
        <p:txBody>
          <a:bodyPr/>
          <a:lstStyle/>
          <a:p>
            <a:pPr marL="0" indent="0" algn="ctr">
              <a:buNone/>
            </a:pPr>
            <a:r>
              <a:rPr lang="en-US" dirty="0" smtClean="0"/>
              <a:t>Flow features can be categorized into the 4 groups</a:t>
            </a:r>
            <a:endParaRPr lang="en-US" dirty="0"/>
          </a:p>
        </p:txBody>
      </p:sp>
      <p:sp>
        <p:nvSpPr>
          <p:cNvPr id="4" name="Rectangle 3"/>
          <p:cNvSpPr/>
          <p:nvPr/>
        </p:nvSpPr>
        <p:spPr>
          <a:xfrm>
            <a:off x="1460946" y="2080923"/>
            <a:ext cx="4550485" cy="1550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cs typeface="Calibri Light" panose="020F0302020204030204" pitchFamily="34" charset="0"/>
              </a:rPr>
              <a:t>Features extracted from victim’s packets and should not be changed.</a:t>
            </a:r>
          </a:p>
          <a:p>
            <a:pPr marL="285750" indent="-285750">
              <a:buFont typeface="Arial" panose="020B0604020202020204" pitchFamily="34" charset="0"/>
              <a:buChar char="•"/>
            </a:pPr>
            <a:r>
              <a:rPr lang="en-US" sz="1600" dirty="0">
                <a:solidFill>
                  <a:schemeClr val="bg1"/>
                </a:solidFill>
                <a:cs typeface="Calibri Light" panose="020F0302020204030204" pitchFamily="34" charset="0"/>
              </a:rPr>
              <a:t>Total length of backward packets</a:t>
            </a:r>
          </a:p>
          <a:p>
            <a:pPr marL="285750" indent="-285750">
              <a:buFont typeface="Arial" panose="020B0604020202020204" pitchFamily="34" charset="0"/>
              <a:buChar char="•"/>
            </a:pPr>
            <a:r>
              <a:rPr lang="en-US" sz="1600" dirty="0">
                <a:solidFill>
                  <a:schemeClr val="bg1"/>
                </a:solidFill>
                <a:cs typeface="Calibri Light" panose="020F0302020204030204" pitchFamily="34" charset="0"/>
              </a:rPr>
              <a:t>Minimum length of backward packets</a:t>
            </a:r>
          </a:p>
          <a:p>
            <a:endParaRPr lang="en-US" dirty="0">
              <a:solidFill>
                <a:schemeClr val="bg1"/>
              </a:solidFill>
              <a:cs typeface="Calibri Light" panose="020F0302020204030204" pitchFamily="34" charset="0"/>
            </a:endParaRPr>
          </a:p>
        </p:txBody>
      </p:sp>
      <p:sp>
        <p:nvSpPr>
          <p:cNvPr id="5" name="Rectangle 4"/>
          <p:cNvSpPr/>
          <p:nvPr/>
        </p:nvSpPr>
        <p:spPr>
          <a:xfrm>
            <a:off x="6094804" y="2066484"/>
            <a:ext cx="4550485" cy="1564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Features </a:t>
            </a:r>
            <a:r>
              <a:rPr lang="en-US" dirty="0" smtClean="0"/>
              <a:t>that can be changed independently by using legitimate transformations.</a:t>
            </a:r>
          </a:p>
          <a:p>
            <a:pPr marL="285750" indent="-285750">
              <a:buFont typeface="Arial" panose="020B0604020202020204" pitchFamily="34" charset="0"/>
              <a:buChar char="•"/>
            </a:pPr>
            <a:r>
              <a:rPr lang="en-US" sz="1600" dirty="0" smtClean="0"/>
              <a:t>Total forward packets</a:t>
            </a:r>
          </a:p>
          <a:p>
            <a:pPr marL="285750" indent="-285750">
              <a:buFont typeface="Arial" panose="020B0604020202020204" pitchFamily="34" charset="0"/>
              <a:buChar char="•"/>
            </a:pPr>
            <a:r>
              <a:rPr lang="en-US" sz="1600" dirty="0" smtClean="0"/>
              <a:t>Total number of push flags in forward direction</a:t>
            </a:r>
          </a:p>
          <a:p>
            <a:pPr marL="285750" indent="-285750">
              <a:buFont typeface="Arial" panose="020B0604020202020204" pitchFamily="34" charset="0"/>
              <a:buChar char="•"/>
            </a:pPr>
            <a:r>
              <a:rPr lang="en-US" sz="1600" dirty="0" smtClean="0"/>
              <a:t>Maximum IAT in forward direction</a:t>
            </a:r>
          </a:p>
        </p:txBody>
      </p:sp>
      <p:sp>
        <p:nvSpPr>
          <p:cNvPr id="6" name="Rectangle 5"/>
          <p:cNvSpPr/>
          <p:nvPr/>
        </p:nvSpPr>
        <p:spPr>
          <a:xfrm>
            <a:off x="1460945" y="3720320"/>
            <a:ext cx="4550485" cy="1564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Features </a:t>
            </a:r>
            <a:r>
              <a:rPr lang="en-US" dirty="0" smtClean="0"/>
              <a:t>that their </a:t>
            </a:r>
            <a:r>
              <a:rPr lang="en-US" sz="1600" dirty="0" smtClean="0"/>
              <a:t>values depend on the 2</a:t>
            </a:r>
            <a:r>
              <a:rPr lang="en-US" sz="1600" baseline="30000" dirty="0" smtClean="0"/>
              <a:t>nd</a:t>
            </a:r>
            <a:r>
              <a:rPr lang="en-US" sz="1600" dirty="0" smtClean="0"/>
              <a:t> group and can be calculated by a set of them.</a:t>
            </a:r>
          </a:p>
          <a:p>
            <a:pPr marL="285750" indent="-285750">
              <a:buFont typeface="Arial" panose="020B0604020202020204" pitchFamily="34" charset="0"/>
              <a:buChar char="•"/>
            </a:pPr>
            <a:r>
              <a:rPr lang="en-US" sz="1600" dirty="0" smtClean="0"/>
              <a:t>Flow IAT can be calculated by the help of flow duration and total number of packets.</a:t>
            </a:r>
          </a:p>
          <a:p>
            <a:endParaRPr lang="en-US" dirty="0"/>
          </a:p>
        </p:txBody>
      </p:sp>
      <p:sp>
        <p:nvSpPr>
          <p:cNvPr id="7" name="Rectangle 6"/>
          <p:cNvSpPr/>
          <p:nvPr/>
        </p:nvSpPr>
        <p:spPr>
          <a:xfrm>
            <a:off x="6094803" y="3721238"/>
            <a:ext cx="4550485" cy="1550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Features </a:t>
            </a:r>
            <a:r>
              <a:rPr lang="en-US" dirty="0" smtClean="0"/>
              <a:t>that can’t be recalculated based on independent features and a sequence of packets affect their values.</a:t>
            </a:r>
          </a:p>
          <a:p>
            <a:pPr marL="285750" indent="-285750">
              <a:buFont typeface="Arial" panose="020B0604020202020204" pitchFamily="34" charset="0"/>
              <a:buChar char="•"/>
            </a:pPr>
            <a:r>
              <a:rPr lang="en-US" sz="1600" dirty="0" smtClean="0"/>
              <a:t>Standard deviation of packet lengths in forward direction</a:t>
            </a:r>
            <a:endParaRPr lang="en-US" sz="1600" dirty="0"/>
          </a:p>
        </p:txBody>
      </p:sp>
    </p:spTree>
    <p:extLst>
      <p:ext uri="{BB962C8B-B14F-4D97-AF65-F5344CB8AC3E}">
        <p14:creationId xmlns:p14="http://schemas.microsoft.com/office/powerpoint/2010/main" val="29574478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Adversarial Examples for Flow-based NIDSs</a:t>
            </a:r>
          </a:p>
        </p:txBody>
      </p:sp>
      <p:sp>
        <p:nvSpPr>
          <p:cNvPr id="4" name="Content Placeholder 3"/>
          <p:cNvSpPr txBox="1">
            <a:spLocks noGrp="1"/>
          </p:cNvSpPr>
          <p:nvPr>
            <p:ph idx="1"/>
          </p:nvPr>
        </p:nvSpPr>
        <p:spPr>
          <a:xfrm>
            <a:off x="838200" y="1127124"/>
            <a:ext cx="10515600" cy="2727926"/>
          </a:xfrm>
          <a:prstGeom prst="rect">
            <a:avLst/>
          </a:prstGeom>
          <a:noFill/>
        </p:spPr>
        <p:txBody>
          <a:bodyPr wrap="square" rtlCol="0">
            <a:spAutoFit/>
          </a:bodyPr>
          <a:lstStyle/>
          <a:p>
            <a:pPr marL="0" indent="0">
              <a:buNone/>
            </a:pPr>
            <a:endParaRPr lang="en-US" dirty="0" smtClean="0">
              <a:solidFill>
                <a:schemeClr val="tx1">
                  <a:lumMod val="75000"/>
                  <a:lumOff val="25000"/>
                </a:schemeClr>
              </a:solidFill>
            </a:endParaRPr>
          </a:p>
          <a:p>
            <a:pPr marL="0" indent="0">
              <a:buNone/>
            </a:pPr>
            <a:r>
              <a:rPr lang="en-US" dirty="0" smtClean="0">
                <a:solidFill>
                  <a:schemeClr val="tx1">
                    <a:lumMod val="75000"/>
                    <a:lumOff val="25000"/>
                  </a:schemeClr>
                </a:solidFill>
              </a:rPr>
              <a:t>Mask 1</a:t>
            </a:r>
          </a:p>
          <a:p>
            <a:pPr marL="0" indent="0">
              <a:buNone/>
            </a:pPr>
            <a:endParaRPr lang="en-US" dirty="0"/>
          </a:p>
          <a:p>
            <a:pPr marL="0" indent="0">
              <a:buNone/>
            </a:pPr>
            <a:r>
              <a:rPr lang="en-US" dirty="0" smtClean="0">
                <a:solidFill>
                  <a:schemeClr val="tx1">
                    <a:lumMod val="75000"/>
                    <a:lumOff val="25000"/>
                  </a:schemeClr>
                </a:solidFill>
              </a:rPr>
              <a:t>Mask2</a:t>
            </a:r>
          </a:p>
          <a:p>
            <a:pPr marL="0" indent="0">
              <a:buNone/>
            </a:pPr>
            <a:endParaRPr lang="en-US" dirty="0"/>
          </a:p>
          <a:p>
            <a:pPr marL="0" indent="0">
              <a:buNone/>
            </a:pPr>
            <a:r>
              <a:rPr lang="en-US" dirty="0" smtClean="0">
                <a:solidFill>
                  <a:schemeClr val="tx1">
                    <a:lumMod val="75000"/>
                    <a:lumOff val="25000"/>
                  </a:schemeClr>
                </a:solidFill>
              </a:rPr>
              <a:t>Mask3</a:t>
            </a:r>
            <a:endParaRPr lang="en-US" dirty="0">
              <a:solidFill>
                <a:schemeClr val="tx1">
                  <a:lumMod val="75000"/>
                  <a:lumOff val="25000"/>
                </a:schemeClr>
              </a:solidFill>
            </a:endParaRPr>
          </a:p>
        </p:txBody>
      </p:sp>
      <mc:AlternateContent xmlns:mc="http://schemas.openxmlformats.org/markup-compatibility/2006">
        <mc:Choice xmlns:a14="http://schemas.microsoft.com/office/drawing/2010/main" Requires="a14">
          <p:sp>
            <p:nvSpPr>
              <p:cNvPr id="5" name="Content Placeholder 3"/>
              <p:cNvSpPr txBox="1">
                <a:spLocks/>
              </p:cNvSpPr>
              <p:nvPr/>
            </p:nvSpPr>
            <p:spPr>
              <a:xfrm>
                <a:off x="3341369" y="4536095"/>
                <a:ext cx="5302285" cy="424732"/>
              </a:xfrm>
              <a:prstGeom prst="rect">
                <a:avLst/>
              </a:prstGeom>
              <a:noFill/>
            </p:spPr>
            <p:txBody>
              <a:bodyPr vert="horz" wrap="non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𝐴𝑑𝑣𝑒𝑟𝑠𝑎𝑟𝑖𝑎𝑙</m:t>
                      </m:r>
                      <m:r>
                        <a:rPr lang="en-US" i="1" smtClean="0">
                          <a:latin typeface="Cambria Math" panose="02040503050406030204" pitchFamily="18" charset="0"/>
                        </a:rPr>
                        <m:t> </m:t>
                      </m:r>
                      <m:r>
                        <a:rPr lang="en-US" i="1" smtClean="0">
                          <a:latin typeface="Cambria Math" panose="02040503050406030204" pitchFamily="18" charset="0"/>
                        </a:rPr>
                        <m:t>𝐿𝑜𝑠𝑠</m:t>
                      </m:r>
                      <m:r>
                        <a:rPr lang="en-US" i="1" smtClean="0">
                          <a:latin typeface="Cambria Math" panose="02040503050406030204" pitchFamily="18" charset="0"/>
                        </a:rPr>
                        <m:t>=</m:t>
                      </m:r>
                      <m:r>
                        <a:rPr lang="en-US" i="1" smtClean="0">
                          <a:latin typeface="Cambria Math" panose="02040503050406030204" pitchFamily="18" charset="0"/>
                        </a:rPr>
                        <m:t>𝐹</m:t>
                      </m:r>
                      <m:r>
                        <a:rPr lang="en-US" i="1" smtClean="0">
                          <a:latin typeface="Cambria Math" panose="02040503050406030204" pitchFamily="18" charset="0"/>
                        </a:rPr>
                        <m:t>(</m:t>
                      </m:r>
                      <m:r>
                        <a:rPr lang="en-US" i="1" smtClean="0">
                          <a:latin typeface="Cambria Math" panose="02040503050406030204" pitchFamily="18" charset="0"/>
                        </a:rPr>
                        <m:t>𝑥</m:t>
                      </m:r>
                      <m:r>
                        <a:rPr lang="en-US" i="1" smtClean="0">
                          <a:latin typeface="Cambria Math" panose="02040503050406030204" pitchFamily="18" charset="0"/>
                        </a:rPr>
                        <m:t>+</m:t>
                      </m:r>
                      <m:r>
                        <a:rPr lang="en-US" i="1" smtClean="0">
                          <a:latin typeface="Cambria Math" panose="02040503050406030204" pitchFamily="18" charset="0"/>
                        </a:rPr>
                        <m:t>𝛿</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𝑚𝑎𝑠</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r>
                        <a:rPr lang="en-US" i="1">
                          <a:latin typeface="Cambria Math" panose="02040503050406030204" pitchFamily="18" charset="0"/>
                        </a:rPr>
                        <m:t>)</m:t>
                      </m:r>
                    </m:oMath>
                  </m:oMathPara>
                </a14:m>
                <a:endParaRPr lang="en-US" dirty="0"/>
              </a:p>
            </p:txBody>
          </p:sp>
        </mc:Choice>
        <mc:Fallback>
          <p:sp>
            <p:nvSpPr>
              <p:cNvPr id="5" name="Content Placeholder 3"/>
              <p:cNvSpPr txBox="1">
                <a:spLocks noRot="1" noChangeAspect="1" noMove="1" noResize="1" noEditPoints="1" noAdjustHandles="1" noChangeArrowheads="1" noChangeShapeType="1" noTextEdit="1"/>
              </p:cNvSpPr>
              <p:nvPr/>
            </p:nvSpPr>
            <p:spPr>
              <a:xfrm>
                <a:off x="3341369" y="4536095"/>
                <a:ext cx="5302285" cy="424732"/>
              </a:xfrm>
              <a:prstGeom prst="rect">
                <a:avLst/>
              </a:prstGeom>
              <a:blipFill>
                <a:blip r:embed="rId2"/>
                <a:stretch>
                  <a:fillRect b="-18571"/>
                </a:stretch>
              </a:blipFill>
            </p:spPr>
            <p:txBody>
              <a:bodyPr/>
              <a:lstStyle/>
              <a:p>
                <a:r>
                  <a:rPr lang="en-US">
                    <a:noFill/>
                  </a:rPr>
                  <a:t> </a:t>
                </a:r>
              </a:p>
            </p:txBody>
          </p:sp>
        </mc:Fallback>
      </mc:AlternateContent>
      <p:sp>
        <p:nvSpPr>
          <p:cNvPr id="6" name="Rectangle 5"/>
          <p:cNvSpPr/>
          <p:nvPr/>
        </p:nvSpPr>
        <p:spPr>
          <a:xfrm>
            <a:off x="2150762" y="1632996"/>
            <a:ext cx="50800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8" name="Rectangle 7"/>
          <p:cNvSpPr/>
          <p:nvPr/>
        </p:nvSpPr>
        <p:spPr>
          <a:xfrm>
            <a:off x="2671462" y="1632996"/>
            <a:ext cx="50800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9" name="Rectangle 8"/>
          <p:cNvSpPr/>
          <p:nvPr/>
        </p:nvSpPr>
        <p:spPr>
          <a:xfrm>
            <a:off x="3179462" y="1632996"/>
            <a:ext cx="50800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10" name="Rectangle 9"/>
          <p:cNvSpPr/>
          <p:nvPr/>
        </p:nvSpPr>
        <p:spPr>
          <a:xfrm>
            <a:off x="3687462" y="1632996"/>
            <a:ext cx="50800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11" name="Rectangle 10"/>
          <p:cNvSpPr/>
          <p:nvPr/>
        </p:nvSpPr>
        <p:spPr>
          <a:xfrm>
            <a:off x="4201812" y="1632996"/>
            <a:ext cx="508000" cy="279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1</a:t>
            </a:r>
            <a:endParaRPr lang="en-US" dirty="0"/>
          </a:p>
        </p:txBody>
      </p:sp>
      <p:sp>
        <p:nvSpPr>
          <p:cNvPr id="12" name="Rectangle 11"/>
          <p:cNvSpPr/>
          <p:nvPr/>
        </p:nvSpPr>
        <p:spPr>
          <a:xfrm>
            <a:off x="4722512" y="1632996"/>
            <a:ext cx="508000" cy="279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1</a:t>
            </a:r>
            <a:endParaRPr lang="en-US" dirty="0"/>
          </a:p>
        </p:txBody>
      </p:sp>
      <p:sp>
        <p:nvSpPr>
          <p:cNvPr id="13" name="Rectangle 12"/>
          <p:cNvSpPr/>
          <p:nvPr/>
        </p:nvSpPr>
        <p:spPr>
          <a:xfrm>
            <a:off x="5230512" y="1632996"/>
            <a:ext cx="508000" cy="279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1</a:t>
            </a:r>
            <a:endParaRPr lang="en-US" dirty="0"/>
          </a:p>
        </p:txBody>
      </p:sp>
      <p:sp>
        <p:nvSpPr>
          <p:cNvPr id="14" name="Rectangle 13"/>
          <p:cNvSpPr/>
          <p:nvPr/>
        </p:nvSpPr>
        <p:spPr>
          <a:xfrm>
            <a:off x="5738512" y="1632996"/>
            <a:ext cx="508000" cy="279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1</a:t>
            </a:r>
            <a:endParaRPr lang="en-US" dirty="0"/>
          </a:p>
        </p:txBody>
      </p:sp>
      <p:sp>
        <p:nvSpPr>
          <p:cNvPr id="15" name="Rectangle 14"/>
          <p:cNvSpPr/>
          <p:nvPr/>
        </p:nvSpPr>
        <p:spPr>
          <a:xfrm>
            <a:off x="6214762" y="1632996"/>
            <a:ext cx="50800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16" name="Rectangle 15"/>
          <p:cNvSpPr/>
          <p:nvPr/>
        </p:nvSpPr>
        <p:spPr>
          <a:xfrm>
            <a:off x="6735462" y="1632996"/>
            <a:ext cx="50800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17" name="Rectangle 16"/>
          <p:cNvSpPr/>
          <p:nvPr/>
        </p:nvSpPr>
        <p:spPr>
          <a:xfrm>
            <a:off x="7243462" y="1632996"/>
            <a:ext cx="50800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18" name="Rectangle 17"/>
          <p:cNvSpPr/>
          <p:nvPr/>
        </p:nvSpPr>
        <p:spPr>
          <a:xfrm>
            <a:off x="7751462" y="1632996"/>
            <a:ext cx="50800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19" name="Rectangle 18"/>
          <p:cNvSpPr/>
          <p:nvPr/>
        </p:nvSpPr>
        <p:spPr>
          <a:xfrm>
            <a:off x="8246762" y="1632996"/>
            <a:ext cx="50800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20" name="Rectangle 19"/>
          <p:cNvSpPr/>
          <p:nvPr/>
        </p:nvSpPr>
        <p:spPr>
          <a:xfrm>
            <a:off x="8767462" y="1632996"/>
            <a:ext cx="50800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21" name="Rectangle 20"/>
          <p:cNvSpPr/>
          <p:nvPr/>
        </p:nvSpPr>
        <p:spPr>
          <a:xfrm>
            <a:off x="9275462" y="1632996"/>
            <a:ext cx="50800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22" name="Rectangle 21"/>
          <p:cNvSpPr/>
          <p:nvPr/>
        </p:nvSpPr>
        <p:spPr>
          <a:xfrm>
            <a:off x="9783462" y="1632996"/>
            <a:ext cx="50800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23" name="Rectangle 22"/>
          <p:cNvSpPr/>
          <p:nvPr/>
        </p:nvSpPr>
        <p:spPr>
          <a:xfrm>
            <a:off x="2162487" y="2539015"/>
            <a:ext cx="50800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24" name="Rectangle 23"/>
          <p:cNvSpPr/>
          <p:nvPr/>
        </p:nvSpPr>
        <p:spPr>
          <a:xfrm>
            <a:off x="2683187" y="2539015"/>
            <a:ext cx="50800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25" name="Rectangle 24"/>
          <p:cNvSpPr/>
          <p:nvPr/>
        </p:nvSpPr>
        <p:spPr>
          <a:xfrm>
            <a:off x="3191187" y="2539015"/>
            <a:ext cx="50800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26" name="Rectangle 25"/>
          <p:cNvSpPr/>
          <p:nvPr/>
        </p:nvSpPr>
        <p:spPr>
          <a:xfrm>
            <a:off x="3699187" y="2539015"/>
            <a:ext cx="50800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27" name="Rectangle 26"/>
          <p:cNvSpPr/>
          <p:nvPr/>
        </p:nvSpPr>
        <p:spPr>
          <a:xfrm>
            <a:off x="4213537" y="2539015"/>
            <a:ext cx="508000" cy="279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1</a:t>
            </a:r>
            <a:endParaRPr lang="en-US" dirty="0"/>
          </a:p>
        </p:txBody>
      </p:sp>
      <p:sp>
        <p:nvSpPr>
          <p:cNvPr id="28" name="Rectangle 27"/>
          <p:cNvSpPr/>
          <p:nvPr/>
        </p:nvSpPr>
        <p:spPr>
          <a:xfrm>
            <a:off x="4734237" y="2539015"/>
            <a:ext cx="508000" cy="279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1</a:t>
            </a:r>
            <a:endParaRPr lang="en-US" dirty="0"/>
          </a:p>
        </p:txBody>
      </p:sp>
      <p:sp>
        <p:nvSpPr>
          <p:cNvPr id="29" name="Rectangle 28"/>
          <p:cNvSpPr/>
          <p:nvPr/>
        </p:nvSpPr>
        <p:spPr>
          <a:xfrm>
            <a:off x="5242237" y="2539015"/>
            <a:ext cx="508000" cy="279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1</a:t>
            </a:r>
            <a:endParaRPr lang="en-US" dirty="0"/>
          </a:p>
        </p:txBody>
      </p:sp>
      <p:sp>
        <p:nvSpPr>
          <p:cNvPr id="30" name="Rectangle 29"/>
          <p:cNvSpPr/>
          <p:nvPr/>
        </p:nvSpPr>
        <p:spPr>
          <a:xfrm>
            <a:off x="5750237" y="2539015"/>
            <a:ext cx="508000" cy="279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1</a:t>
            </a:r>
            <a:endParaRPr lang="en-US" dirty="0"/>
          </a:p>
        </p:txBody>
      </p:sp>
      <p:sp>
        <p:nvSpPr>
          <p:cNvPr id="31" name="Rectangle 30"/>
          <p:cNvSpPr/>
          <p:nvPr/>
        </p:nvSpPr>
        <p:spPr>
          <a:xfrm>
            <a:off x="6226487" y="2539015"/>
            <a:ext cx="50800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32" name="Rectangle 31"/>
          <p:cNvSpPr/>
          <p:nvPr/>
        </p:nvSpPr>
        <p:spPr>
          <a:xfrm>
            <a:off x="6747187" y="2539015"/>
            <a:ext cx="50800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33" name="Rectangle 32"/>
          <p:cNvSpPr/>
          <p:nvPr/>
        </p:nvSpPr>
        <p:spPr>
          <a:xfrm>
            <a:off x="7255187" y="2539015"/>
            <a:ext cx="50800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34" name="Rectangle 33"/>
          <p:cNvSpPr/>
          <p:nvPr/>
        </p:nvSpPr>
        <p:spPr>
          <a:xfrm>
            <a:off x="7763187" y="2539015"/>
            <a:ext cx="50800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35" name="Rectangle 34"/>
          <p:cNvSpPr/>
          <p:nvPr/>
        </p:nvSpPr>
        <p:spPr>
          <a:xfrm>
            <a:off x="8268761" y="2539015"/>
            <a:ext cx="508000" cy="279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6" name="Rectangle 35"/>
          <p:cNvSpPr/>
          <p:nvPr/>
        </p:nvSpPr>
        <p:spPr>
          <a:xfrm>
            <a:off x="8779187" y="2539015"/>
            <a:ext cx="508000" cy="279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US" dirty="0"/>
          </a:p>
        </p:txBody>
      </p:sp>
      <p:sp>
        <p:nvSpPr>
          <p:cNvPr id="37" name="Rectangle 36"/>
          <p:cNvSpPr/>
          <p:nvPr/>
        </p:nvSpPr>
        <p:spPr>
          <a:xfrm>
            <a:off x="9287187" y="2539015"/>
            <a:ext cx="50800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38" name="Rectangle 37"/>
          <p:cNvSpPr/>
          <p:nvPr/>
        </p:nvSpPr>
        <p:spPr>
          <a:xfrm>
            <a:off x="9795187" y="2539015"/>
            <a:ext cx="50800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39" name="Rectangle 38"/>
          <p:cNvSpPr/>
          <p:nvPr/>
        </p:nvSpPr>
        <p:spPr>
          <a:xfrm>
            <a:off x="2172538" y="3453421"/>
            <a:ext cx="50800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40" name="Rectangle 39"/>
          <p:cNvSpPr/>
          <p:nvPr/>
        </p:nvSpPr>
        <p:spPr>
          <a:xfrm>
            <a:off x="2693238" y="3453421"/>
            <a:ext cx="50800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41" name="Rectangle 40"/>
          <p:cNvSpPr/>
          <p:nvPr/>
        </p:nvSpPr>
        <p:spPr>
          <a:xfrm>
            <a:off x="3201238" y="3453421"/>
            <a:ext cx="50800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42" name="Rectangle 41"/>
          <p:cNvSpPr/>
          <p:nvPr/>
        </p:nvSpPr>
        <p:spPr>
          <a:xfrm>
            <a:off x="3709238" y="3453421"/>
            <a:ext cx="50800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43" name="Rectangle 42"/>
          <p:cNvSpPr/>
          <p:nvPr/>
        </p:nvSpPr>
        <p:spPr>
          <a:xfrm>
            <a:off x="4223588" y="3453421"/>
            <a:ext cx="508000" cy="279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1</a:t>
            </a:r>
            <a:endParaRPr lang="en-US" dirty="0"/>
          </a:p>
        </p:txBody>
      </p:sp>
      <p:sp>
        <p:nvSpPr>
          <p:cNvPr id="44" name="Rectangle 43"/>
          <p:cNvSpPr/>
          <p:nvPr/>
        </p:nvSpPr>
        <p:spPr>
          <a:xfrm>
            <a:off x="4744288" y="3453421"/>
            <a:ext cx="508000" cy="279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1</a:t>
            </a:r>
            <a:endParaRPr lang="en-US" dirty="0"/>
          </a:p>
        </p:txBody>
      </p:sp>
      <p:sp>
        <p:nvSpPr>
          <p:cNvPr id="45" name="Rectangle 44"/>
          <p:cNvSpPr/>
          <p:nvPr/>
        </p:nvSpPr>
        <p:spPr>
          <a:xfrm>
            <a:off x="5252288" y="3453421"/>
            <a:ext cx="508000" cy="279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1</a:t>
            </a:r>
            <a:endParaRPr lang="en-US" dirty="0"/>
          </a:p>
        </p:txBody>
      </p:sp>
      <p:sp>
        <p:nvSpPr>
          <p:cNvPr id="46" name="Rectangle 45"/>
          <p:cNvSpPr/>
          <p:nvPr/>
        </p:nvSpPr>
        <p:spPr>
          <a:xfrm>
            <a:off x="5760288" y="3453421"/>
            <a:ext cx="508000" cy="279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1</a:t>
            </a:r>
            <a:endParaRPr lang="en-US" dirty="0"/>
          </a:p>
        </p:txBody>
      </p:sp>
      <p:sp>
        <p:nvSpPr>
          <p:cNvPr id="47" name="Rectangle 46"/>
          <p:cNvSpPr/>
          <p:nvPr/>
        </p:nvSpPr>
        <p:spPr>
          <a:xfrm>
            <a:off x="6236538" y="3453421"/>
            <a:ext cx="50800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48" name="Rectangle 47"/>
          <p:cNvSpPr/>
          <p:nvPr/>
        </p:nvSpPr>
        <p:spPr>
          <a:xfrm>
            <a:off x="6757238" y="3453421"/>
            <a:ext cx="50800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49" name="Rectangle 48"/>
          <p:cNvSpPr/>
          <p:nvPr/>
        </p:nvSpPr>
        <p:spPr>
          <a:xfrm>
            <a:off x="7265238" y="3453421"/>
            <a:ext cx="50800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50" name="Rectangle 49"/>
          <p:cNvSpPr/>
          <p:nvPr/>
        </p:nvSpPr>
        <p:spPr>
          <a:xfrm>
            <a:off x="7773238" y="3453421"/>
            <a:ext cx="50800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51" name="Rectangle 50"/>
          <p:cNvSpPr/>
          <p:nvPr/>
        </p:nvSpPr>
        <p:spPr>
          <a:xfrm>
            <a:off x="8268538" y="3453421"/>
            <a:ext cx="508000" cy="279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US" dirty="0"/>
          </a:p>
        </p:txBody>
      </p:sp>
      <p:sp>
        <p:nvSpPr>
          <p:cNvPr id="52" name="Rectangle 51"/>
          <p:cNvSpPr/>
          <p:nvPr/>
        </p:nvSpPr>
        <p:spPr>
          <a:xfrm>
            <a:off x="8789238" y="3453421"/>
            <a:ext cx="508000" cy="279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US" dirty="0"/>
          </a:p>
        </p:txBody>
      </p:sp>
      <p:sp>
        <p:nvSpPr>
          <p:cNvPr id="53" name="Rectangle 52"/>
          <p:cNvSpPr/>
          <p:nvPr/>
        </p:nvSpPr>
        <p:spPr>
          <a:xfrm>
            <a:off x="9297238" y="3453421"/>
            <a:ext cx="508000" cy="279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US" dirty="0"/>
          </a:p>
        </p:txBody>
      </p:sp>
      <p:sp>
        <p:nvSpPr>
          <p:cNvPr id="54" name="Rectangle 53"/>
          <p:cNvSpPr/>
          <p:nvPr/>
        </p:nvSpPr>
        <p:spPr>
          <a:xfrm>
            <a:off x="9805238" y="3453421"/>
            <a:ext cx="508000" cy="279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US" dirty="0"/>
          </a:p>
        </p:txBody>
      </p:sp>
      <p:sp>
        <p:nvSpPr>
          <p:cNvPr id="55" name="Left Brace 54"/>
          <p:cNvSpPr/>
          <p:nvPr/>
        </p:nvSpPr>
        <p:spPr>
          <a:xfrm rot="16200000">
            <a:off x="3084460" y="1089411"/>
            <a:ext cx="189030" cy="2032975"/>
          </a:xfrm>
          <a:prstGeom prst="leftBrace">
            <a:avLst>
              <a:gd name="adj1" fmla="val 5564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 name="TextBox 55"/>
          <p:cNvSpPr txBox="1"/>
          <p:nvPr/>
        </p:nvSpPr>
        <p:spPr>
          <a:xfrm flipH="1">
            <a:off x="2731039" y="2207788"/>
            <a:ext cx="968148" cy="369332"/>
          </a:xfrm>
          <a:prstGeom prst="rect">
            <a:avLst/>
          </a:prstGeom>
          <a:noFill/>
        </p:spPr>
        <p:txBody>
          <a:bodyPr wrap="square" rtlCol="0">
            <a:spAutoFit/>
          </a:bodyPr>
          <a:lstStyle/>
          <a:p>
            <a:pPr algn="ctr"/>
            <a:r>
              <a:rPr lang="en-US" dirty="0" smtClean="0">
                <a:latin typeface="Calibri Light" panose="020F0302020204030204" pitchFamily="34" charset="0"/>
                <a:cs typeface="Calibri Light" panose="020F0302020204030204" pitchFamily="34" charset="0"/>
              </a:rPr>
              <a:t>Group 1</a:t>
            </a:r>
            <a:endParaRPr lang="en-US" dirty="0">
              <a:latin typeface="Calibri Light" panose="020F0302020204030204" pitchFamily="34" charset="0"/>
              <a:cs typeface="Calibri Light" panose="020F0302020204030204" pitchFamily="34" charset="0"/>
            </a:endParaRPr>
          </a:p>
        </p:txBody>
      </p:sp>
      <p:sp>
        <p:nvSpPr>
          <p:cNvPr id="57" name="Left Brace 56"/>
          <p:cNvSpPr/>
          <p:nvPr/>
        </p:nvSpPr>
        <p:spPr>
          <a:xfrm rot="16200000">
            <a:off x="5149632" y="1092517"/>
            <a:ext cx="189030" cy="2032975"/>
          </a:xfrm>
          <a:prstGeom prst="leftBrace">
            <a:avLst>
              <a:gd name="adj1" fmla="val 5564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8" name="TextBox 57"/>
          <p:cNvSpPr txBox="1"/>
          <p:nvPr/>
        </p:nvSpPr>
        <p:spPr>
          <a:xfrm flipH="1">
            <a:off x="4796211" y="2210894"/>
            <a:ext cx="968148" cy="369332"/>
          </a:xfrm>
          <a:prstGeom prst="rect">
            <a:avLst/>
          </a:prstGeom>
          <a:noFill/>
        </p:spPr>
        <p:txBody>
          <a:bodyPr wrap="square" rtlCol="0">
            <a:spAutoFit/>
          </a:bodyPr>
          <a:lstStyle/>
          <a:p>
            <a:pPr algn="ctr"/>
            <a:r>
              <a:rPr lang="en-US" dirty="0" smtClean="0">
                <a:latin typeface="Calibri Light" panose="020F0302020204030204" pitchFamily="34" charset="0"/>
                <a:cs typeface="Calibri Light" panose="020F0302020204030204" pitchFamily="34" charset="0"/>
              </a:rPr>
              <a:t>Group 2</a:t>
            </a:r>
            <a:endParaRPr lang="en-US" dirty="0">
              <a:latin typeface="Calibri Light" panose="020F0302020204030204" pitchFamily="34" charset="0"/>
              <a:cs typeface="Calibri Light" panose="020F0302020204030204" pitchFamily="34" charset="0"/>
            </a:endParaRPr>
          </a:p>
        </p:txBody>
      </p:sp>
      <p:sp>
        <p:nvSpPr>
          <p:cNvPr id="59" name="Left Brace 58"/>
          <p:cNvSpPr/>
          <p:nvPr/>
        </p:nvSpPr>
        <p:spPr>
          <a:xfrm rot="16200000">
            <a:off x="7186811" y="1095621"/>
            <a:ext cx="189030" cy="2032975"/>
          </a:xfrm>
          <a:prstGeom prst="leftBrace">
            <a:avLst>
              <a:gd name="adj1" fmla="val 5564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0" name="TextBox 59"/>
          <p:cNvSpPr txBox="1"/>
          <p:nvPr/>
        </p:nvSpPr>
        <p:spPr>
          <a:xfrm flipH="1">
            <a:off x="6833390" y="2170091"/>
            <a:ext cx="968148" cy="369332"/>
          </a:xfrm>
          <a:prstGeom prst="rect">
            <a:avLst/>
          </a:prstGeom>
          <a:noFill/>
        </p:spPr>
        <p:txBody>
          <a:bodyPr wrap="square" rtlCol="0">
            <a:spAutoFit/>
          </a:bodyPr>
          <a:lstStyle/>
          <a:p>
            <a:pPr algn="ctr"/>
            <a:r>
              <a:rPr lang="en-US" dirty="0" smtClean="0">
                <a:latin typeface="Calibri Light" panose="020F0302020204030204" pitchFamily="34" charset="0"/>
                <a:cs typeface="Calibri Light" panose="020F0302020204030204" pitchFamily="34" charset="0"/>
              </a:rPr>
              <a:t>Group 3</a:t>
            </a:r>
            <a:endParaRPr lang="en-US" dirty="0">
              <a:latin typeface="Calibri Light" panose="020F0302020204030204" pitchFamily="34" charset="0"/>
              <a:cs typeface="Calibri Light" panose="020F0302020204030204" pitchFamily="34" charset="0"/>
            </a:endParaRPr>
          </a:p>
        </p:txBody>
      </p:sp>
      <p:sp>
        <p:nvSpPr>
          <p:cNvPr id="63" name="Left Brace 62"/>
          <p:cNvSpPr/>
          <p:nvPr/>
        </p:nvSpPr>
        <p:spPr>
          <a:xfrm rot="16200000">
            <a:off x="9223991" y="1098730"/>
            <a:ext cx="189030" cy="2032975"/>
          </a:xfrm>
          <a:prstGeom prst="leftBrace">
            <a:avLst>
              <a:gd name="adj1" fmla="val 5564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4" name="TextBox 63"/>
          <p:cNvSpPr txBox="1"/>
          <p:nvPr/>
        </p:nvSpPr>
        <p:spPr>
          <a:xfrm flipH="1">
            <a:off x="8870570" y="2217107"/>
            <a:ext cx="968148" cy="369332"/>
          </a:xfrm>
          <a:prstGeom prst="rect">
            <a:avLst/>
          </a:prstGeom>
          <a:noFill/>
        </p:spPr>
        <p:txBody>
          <a:bodyPr wrap="square" rtlCol="0">
            <a:spAutoFit/>
          </a:bodyPr>
          <a:lstStyle/>
          <a:p>
            <a:pPr algn="ctr"/>
            <a:r>
              <a:rPr lang="en-US" dirty="0" smtClean="0">
                <a:latin typeface="Calibri Light" panose="020F0302020204030204" pitchFamily="34" charset="0"/>
                <a:cs typeface="Calibri Light" panose="020F0302020204030204" pitchFamily="34" charset="0"/>
              </a:rPr>
              <a:t>Group 4</a:t>
            </a:r>
            <a:endParaRPr lang="en-US" dirty="0">
              <a:latin typeface="Calibri Light" panose="020F0302020204030204" pitchFamily="34" charset="0"/>
              <a:cs typeface="Calibri Light" panose="020F0302020204030204" pitchFamily="34" charset="0"/>
            </a:endParaRPr>
          </a:p>
        </p:txBody>
      </p:sp>
      <p:sp>
        <p:nvSpPr>
          <p:cNvPr id="65" name="Left Brace 64"/>
          <p:cNvSpPr/>
          <p:nvPr/>
        </p:nvSpPr>
        <p:spPr>
          <a:xfrm rot="16200000">
            <a:off x="3093985" y="1994286"/>
            <a:ext cx="189030" cy="2032975"/>
          </a:xfrm>
          <a:prstGeom prst="leftBrace">
            <a:avLst>
              <a:gd name="adj1" fmla="val 5564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6" name="TextBox 65"/>
          <p:cNvSpPr txBox="1"/>
          <p:nvPr/>
        </p:nvSpPr>
        <p:spPr>
          <a:xfrm flipH="1">
            <a:off x="2740564" y="3112663"/>
            <a:ext cx="968148" cy="369332"/>
          </a:xfrm>
          <a:prstGeom prst="rect">
            <a:avLst/>
          </a:prstGeom>
          <a:noFill/>
        </p:spPr>
        <p:txBody>
          <a:bodyPr wrap="square" rtlCol="0">
            <a:spAutoFit/>
          </a:bodyPr>
          <a:lstStyle/>
          <a:p>
            <a:pPr algn="ctr"/>
            <a:r>
              <a:rPr lang="en-US" dirty="0" smtClean="0">
                <a:latin typeface="Calibri Light" panose="020F0302020204030204" pitchFamily="34" charset="0"/>
                <a:cs typeface="Calibri Light" panose="020F0302020204030204" pitchFamily="34" charset="0"/>
              </a:rPr>
              <a:t>Group 1</a:t>
            </a:r>
            <a:endParaRPr lang="en-US" dirty="0">
              <a:latin typeface="Calibri Light" panose="020F0302020204030204" pitchFamily="34" charset="0"/>
              <a:cs typeface="Calibri Light" panose="020F0302020204030204" pitchFamily="34" charset="0"/>
            </a:endParaRPr>
          </a:p>
        </p:txBody>
      </p:sp>
      <p:sp>
        <p:nvSpPr>
          <p:cNvPr id="67" name="Left Brace 66"/>
          <p:cNvSpPr/>
          <p:nvPr/>
        </p:nvSpPr>
        <p:spPr>
          <a:xfrm rot="16200000">
            <a:off x="5159157" y="1997392"/>
            <a:ext cx="189030" cy="2032975"/>
          </a:xfrm>
          <a:prstGeom prst="leftBrace">
            <a:avLst>
              <a:gd name="adj1" fmla="val 5564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8" name="TextBox 67"/>
          <p:cNvSpPr txBox="1"/>
          <p:nvPr/>
        </p:nvSpPr>
        <p:spPr>
          <a:xfrm flipH="1">
            <a:off x="4805736" y="3115769"/>
            <a:ext cx="968148" cy="369332"/>
          </a:xfrm>
          <a:prstGeom prst="rect">
            <a:avLst/>
          </a:prstGeom>
          <a:noFill/>
        </p:spPr>
        <p:txBody>
          <a:bodyPr wrap="square" rtlCol="0">
            <a:spAutoFit/>
          </a:bodyPr>
          <a:lstStyle/>
          <a:p>
            <a:pPr algn="ctr"/>
            <a:r>
              <a:rPr lang="en-US" dirty="0" smtClean="0">
                <a:latin typeface="Calibri Light" panose="020F0302020204030204" pitchFamily="34" charset="0"/>
                <a:cs typeface="Calibri Light" panose="020F0302020204030204" pitchFamily="34" charset="0"/>
              </a:rPr>
              <a:t>Group 2</a:t>
            </a:r>
            <a:endParaRPr lang="en-US" dirty="0">
              <a:latin typeface="Calibri Light" panose="020F0302020204030204" pitchFamily="34" charset="0"/>
              <a:cs typeface="Calibri Light" panose="020F0302020204030204" pitchFamily="34" charset="0"/>
            </a:endParaRPr>
          </a:p>
        </p:txBody>
      </p:sp>
      <p:sp>
        <p:nvSpPr>
          <p:cNvPr id="69" name="Left Brace 68"/>
          <p:cNvSpPr/>
          <p:nvPr/>
        </p:nvSpPr>
        <p:spPr>
          <a:xfrm rot="16200000">
            <a:off x="7196336" y="2000496"/>
            <a:ext cx="189030" cy="2032975"/>
          </a:xfrm>
          <a:prstGeom prst="leftBrace">
            <a:avLst>
              <a:gd name="adj1" fmla="val 5564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0" name="TextBox 69"/>
          <p:cNvSpPr txBox="1"/>
          <p:nvPr/>
        </p:nvSpPr>
        <p:spPr>
          <a:xfrm flipH="1">
            <a:off x="6842915" y="3074966"/>
            <a:ext cx="968148" cy="369332"/>
          </a:xfrm>
          <a:prstGeom prst="rect">
            <a:avLst/>
          </a:prstGeom>
          <a:noFill/>
        </p:spPr>
        <p:txBody>
          <a:bodyPr wrap="square" rtlCol="0">
            <a:spAutoFit/>
          </a:bodyPr>
          <a:lstStyle/>
          <a:p>
            <a:pPr algn="ctr"/>
            <a:r>
              <a:rPr lang="en-US" dirty="0" smtClean="0">
                <a:latin typeface="Calibri Light" panose="020F0302020204030204" pitchFamily="34" charset="0"/>
                <a:cs typeface="Calibri Light" panose="020F0302020204030204" pitchFamily="34" charset="0"/>
              </a:rPr>
              <a:t>Group 3</a:t>
            </a:r>
            <a:endParaRPr lang="en-US" dirty="0">
              <a:latin typeface="Calibri Light" panose="020F0302020204030204" pitchFamily="34" charset="0"/>
              <a:cs typeface="Calibri Light" panose="020F0302020204030204" pitchFamily="34" charset="0"/>
            </a:endParaRPr>
          </a:p>
        </p:txBody>
      </p:sp>
      <p:sp>
        <p:nvSpPr>
          <p:cNvPr id="71" name="Left Brace 70"/>
          <p:cNvSpPr/>
          <p:nvPr/>
        </p:nvSpPr>
        <p:spPr>
          <a:xfrm rot="16200000">
            <a:off x="9233516" y="2003605"/>
            <a:ext cx="189030" cy="2032975"/>
          </a:xfrm>
          <a:prstGeom prst="leftBrace">
            <a:avLst>
              <a:gd name="adj1" fmla="val 5564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2" name="TextBox 71"/>
          <p:cNvSpPr txBox="1"/>
          <p:nvPr/>
        </p:nvSpPr>
        <p:spPr>
          <a:xfrm flipH="1">
            <a:off x="8880095" y="3121982"/>
            <a:ext cx="968148" cy="369332"/>
          </a:xfrm>
          <a:prstGeom prst="rect">
            <a:avLst/>
          </a:prstGeom>
          <a:noFill/>
        </p:spPr>
        <p:txBody>
          <a:bodyPr wrap="square" rtlCol="0">
            <a:spAutoFit/>
          </a:bodyPr>
          <a:lstStyle/>
          <a:p>
            <a:pPr algn="ctr"/>
            <a:r>
              <a:rPr lang="en-US" dirty="0" smtClean="0">
                <a:latin typeface="Calibri Light" panose="020F0302020204030204" pitchFamily="34" charset="0"/>
                <a:cs typeface="Calibri Light" panose="020F0302020204030204" pitchFamily="34" charset="0"/>
              </a:rPr>
              <a:t>Group 4</a:t>
            </a:r>
            <a:endParaRPr lang="en-US" dirty="0">
              <a:latin typeface="Calibri Light" panose="020F0302020204030204" pitchFamily="34" charset="0"/>
              <a:cs typeface="Calibri Light" panose="020F0302020204030204" pitchFamily="34" charset="0"/>
            </a:endParaRPr>
          </a:p>
        </p:txBody>
      </p:sp>
      <p:sp>
        <p:nvSpPr>
          <p:cNvPr id="73" name="Left Brace 72"/>
          <p:cNvSpPr/>
          <p:nvPr/>
        </p:nvSpPr>
        <p:spPr>
          <a:xfrm rot="16200000">
            <a:off x="3093985" y="2908686"/>
            <a:ext cx="189030" cy="2032975"/>
          </a:xfrm>
          <a:prstGeom prst="leftBrace">
            <a:avLst>
              <a:gd name="adj1" fmla="val 5564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4" name="TextBox 73"/>
          <p:cNvSpPr txBox="1"/>
          <p:nvPr/>
        </p:nvSpPr>
        <p:spPr>
          <a:xfrm flipH="1">
            <a:off x="2740564" y="4027063"/>
            <a:ext cx="968148" cy="369332"/>
          </a:xfrm>
          <a:prstGeom prst="rect">
            <a:avLst/>
          </a:prstGeom>
          <a:noFill/>
        </p:spPr>
        <p:txBody>
          <a:bodyPr wrap="square" rtlCol="0">
            <a:spAutoFit/>
          </a:bodyPr>
          <a:lstStyle/>
          <a:p>
            <a:pPr algn="ctr"/>
            <a:r>
              <a:rPr lang="en-US" dirty="0" smtClean="0">
                <a:latin typeface="Calibri Light" panose="020F0302020204030204" pitchFamily="34" charset="0"/>
                <a:cs typeface="Calibri Light" panose="020F0302020204030204" pitchFamily="34" charset="0"/>
              </a:rPr>
              <a:t>Group 1</a:t>
            </a:r>
            <a:endParaRPr lang="en-US" dirty="0">
              <a:latin typeface="Calibri Light" panose="020F0302020204030204" pitchFamily="34" charset="0"/>
              <a:cs typeface="Calibri Light" panose="020F0302020204030204" pitchFamily="34" charset="0"/>
            </a:endParaRPr>
          </a:p>
        </p:txBody>
      </p:sp>
      <p:sp>
        <p:nvSpPr>
          <p:cNvPr id="75" name="Left Brace 74"/>
          <p:cNvSpPr/>
          <p:nvPr/>
        </p:nvSpPr>
        <p:spPr>
          <a:xfrm rot="16200000">
            <a:off x="5159157" y="2911792"/>
            <a:ext cx="189030" cy="2032975"/>
          </a:xfrm>
          <a:prstGeom prst="leftBrace">
            <a:avLst>
              <a:gd name="adj1" fmla="val 5564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6" name="TextBox 75"/>
          <p:cNvSpPr txBox="1"/>
          <p:nvPr/>
        </p:nvSpPr>
        <p:spPr>
          <a:xfrm flipH="1">
            <a:off x="4805736" y="4030169"/>
            <a:ext cx="968148" cy="369332"/>
          </a:xfrm>
          <a:prstGeom prst="rect">
            <a:avLst/>
          </a:prstGeom>
          <a:noFill/>
        </p:spPr>
        <p:txBody>
          <a:bodyPr wrap="square" rtlCol="0">
            <a:spAutoFit/>
          </a:bodyPr>
          <a:lstStyle/>
          <a:p>
            <a:pPr algn="ctr"/>
            <a:r>
              <a:rPr lang="en-US" dirty="0" smtClean="0">
                <a:latin typeface="Calibri Light" panose="020F0302020204030204" pitchFamily="34" charset="0"/>
                <a:cs typeface="Calibri Light" panose="020F0302020204030204" pitchFamily="34" charset="0"/>
              </a:rPr>
              <a:t>Group 2</a:t>
            </a:r>
            <a:endParaRPr lang="en-US" dirty="0">
              <a:latin typeface="Calibri Light" panose="020F0302020204030204" pitchFamily="34" charset="0"/>
              <a:cs typeface="Calibri Light" panose="020F0302020204030204" pitchFamily="34" charset="0"/>
            </a:endParaRPr>
          </a:p>
        </p:txBody>
      </p:sp>
      <p:sp>
        <p:nvSpPr>
          <p:cNvPr id="77" name="Left Brace 76"/>
          <p:cNvSpPr/>
          <p:nvPr/>
        </p:nvSpPr>
        <p:spPr>
          <a:xfrm rot="16200000">
            <a:off x="7196336" y="2914896"/>
            <a:ext cx="189030" cy="2032975"/>
          </a:xfrm>
          <a:prstGeom prst="leftBrace">
            <a:avLst>
              <a:gd name="adj1" fmla="val 5564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8" name="TextBox 77"/>
          <p:cNvSpPr txBox="1"/>
          <p:nvPr/>
        </p:nvSpPr>
        <p:spPr>
          <a:xfrm flipH="1">
            <a:off x="6842915" y="3989366"/>
            <a:ext cx="968148" cy="369332"/>
          </a:xfrm>
          <a:prstGeom prst="rect">
            <a:avLst/>
          </a:prstGeom>
          <a:noFill/>
        </p:spPr>
        <p:txBody>
          <a:bodyPr wrap="square" rtlCol="0">
            <a:spAutoFit/>
          </a:bodyPr>
          <a:lstStyle/>
          <a:p>
            <a:pPr algn="ctr"/>
            <a:r>
              <a:rPr lang="en-US" dirty="0" smtClean="0">
                <a:latin typeface="Calibri Light" panose="020F0302020204030204" pitchFamily="34" charset="0"/>
                <a:cs typeface="Calibri Light" panose="020F0302020204030204" pitchFamily="34" charset="0"/>
              </a:rPr>
              <a:t>Group 3</a:t>
            </a:r>
            <a:endParaRPr lang="en-US" dirty="0">
              <a:latin typeface="Calibri Light" panose="020F0302020204030204" pitchFamily="34" charset="0"/>
              <a:cs typeface="Calibri Light" panose="020F0302020204030204" pitchFamily="34" charset="0"/>
            </a:endParaRPr>
          </a:p>
        </p:txBody>
      </p:sp>
      <p:sp>
        <p:nvSpPr>
          <p:cNvPr id="79" name="Left Brace 78"/>
          <p:cNvSpPr/>
          <p:nvPr/>
        </p:nvSpPr>
        <p:spPr>
          <a:xfrm rot="16200000">
            <a:off x="9233516" y="2918005"/>
            <a:ext cx="189030" cy="2032975"/>
          </a:xfrm>
          <a:prstGeom prst="leftBrace">
            <a:avLst>
              <a:gd name="adj1" fmla="val 5564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0" name="TextBox 79"/>
          <p:cNvSpPr txBox="1"/>
          <p:nvPr/>
        </p:nvSpPr>
        <p:spPr>
          <a:xfrm flipH="1">
            <a:off x="8880095" y="4036382"/>
            <a:ext cx="968148" cy="369332"/>
          </a:xfrm>
          <a:prstGeom prst="rect">
            <a:avLst/>
          </a:prstGeom>
          <a:noFill/>
        </p:spPr>
        <p:txBody>
          <a:bodyPr wrap="square" rtlCol="0">
            <a:spAutoFit/>
          </a:bodyPr>
          <a:lstStyle/>
          <a:p>
            <a:pPr algn="ctr"/>
            <a:r>
              <a:rPr lang="en-US" dirty="0" smtClean="0">
                <a:latin typeface="Calibri Light" panose="020F0302020204030204" pitchFamily="34" charset="0"/>
                <a:cs typeface="Calibri Light" panose="020F0302020204030204" pitchFamily="34" charset="0"/>
              </a:rPr>
              <a:t>Group 4</a:t>
            </a:r>
            <a:endParaRPr lang="en-US" dirty="0">
              <a:latin typeface="Calibri Light" panose="020F0302020204030204" pitchFamily="34" charset="0"/>
              <a:cs typeface="Calibri Light" panose="020F0302020204030204" pitchFamily="34" charset="0"/>
            </a:endParaRPr>
          </a:p>
        </p:txBody>
      </p:sp>
      <p:sp>
        <p:nvSpPr>
          <p:cNvPr id="81" name="Content Placeholder 3"/>
          <p:cNvSpPr txBox="1">
            <a:spLocks/>
          </p:cNvSpPr>
          <p:nvPr/>
        </p:nvSpPr>
        <p:spPr>
          <a:xfrm>
            <a:off x="2833385" y="5055882"/>
            <a:ext cx="6361806" cy="424732"/>
          </a:xfrm>
          <a:prstGeom prst="rect">
            <a:avLst/>
          </a:prstGeom>
          <a:noFill/>
        </p:spPr>
        <p:txBody>
          <a:bodyPr vert="horz" wrap="non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Recalculate group 3 features after each step of GD</a:t>
            </a:r>
            <a:endParaRPr lang="en-US" dirty="0"/>
          </a:p>
        </p:txBody>
      </p:sp>
      <p:sp>
        <p:nvSpPr>
          <p:cNvPr id="83" name="Rectangle 82"/>
          <p:cNvSpPr/>
          <p:nvPr/>
        </p:nvSpPr>
        <p:spPr>
          <a:xfrm>
            <a:off x="3060700" y="5682901"/>
            <a:ext cx="2966288" cy="2794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6027018" y="5682901"/>
            <a:ext cx="2966288" cy="279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p:cNvCxnSpPr>
            <a:stCxn id="84" idx="1"/>
          </p:cNvCxnSpPr>
          <p:nvPr/>
        </p:nvCxnSpPr>
        <p:spPr>
          <a:xfrm flipH="1">
            <a:off x="6026988" y="5822601"/>
            <a:ext cx="30" cy="565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5252288" y="6388100"/>
            <a:ext cx="1592295" cy="369332"/>
          </a:xfrm>
          <a:prstGeom prst="rect">
            <a:avLst/>
          </a:prstGeom>
          <a:noFill/>
        </p:spPr>
        <p:txBody>
          <a:bodyPr wrap="none" rtlCol="0">
            <a:spAutoFit/>
          </a:bodyPr>
          <a:lstStyle/>
          <a:p>
            <a:r>
              <a:rPr lang="en-US" dirty="0" smtClean="0"/>
              <a:t>NIDS threshold</a:t>
            </a:r>
            <a:endParaRPr lang="en-US" dirty="0"/>
          </a:p>
        </p:txBody>
      </p:sp>
      <p:cxnSp>
        <p:nvCxnSpPr>
          <p:cNvPr id="88" name="Straight Arrow Connector 87"/>
          <p:cNvCxnSpPr/>
          <p:nvPr/>
        </p:nvCxnSpPr>
        <p:spPr>
          <a:xfrm flipH="1">
            <a:off x="4477255" y="5822601"/>
            <a:ext cx="30" cy="565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3702555" y="6388100"/>
            <a:ext cx="1489703" cy="369332"/>
          </a:xfrm>
          <a:prstGeom prst="rect">
            <a:avLst/>
          </a:prstGeom>
          <a:noFill/>
        </p:spPr>
        <p:txBody>
          <a:bodyPr wrap="none" rtlCol="0">
            <a:spAutoFit/>
          </a:bodyPr>
          <a:lstStyle/>
          <a:p>
            <a:r>
              <a:rPr lang="en-US" dirty="0" smtClean="0"/>
              <a:t>Alg. threshold</a:t>
            </a:r>
            <a:endParaRPr lang="en-US" dirty="0"/>
          </a:p>
        </p:txBody>
      </p:sp>
    </p:spTree>
    <p:extLst>
      <p:ext uri="{BB962C8B-B14F-4D97-AF65-F5344CB8AC3E}">
        <p14:creationId xmlns:p14="http://schemas.microsoft.com/office/powerpoint/2010/main" val="241033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1" grpId="0"/>
      <p:bldP spid="83" grpId="0" animBg="1"/>
      <p:bldP spid="84" grpId="0" animBg="1"/>
      <p:bldP spid="87" grpId="0"/>
      <p:bldP spid="8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gn="ctr">
              <a:buNone/>
            </a:pPr>
            <a:endParaRPr lang="en-US" sz="6000" b="1" dirty="0">
              <a:solidFill>
                <a:schemeClr val="accent1"/>
              </a:solidFill>
            </a:endParaRPr>
          </a:p>
          <a:p>
            <a:pPr marL="0" indent="0" algn="ctr">
              <a:buNone/>
            </a:pPr>
            <a:r>
              <a:rPr lang="en-US" sz="7200" b="1" dirty="0" smtClean="0">
                <a:solidFill>
                  <a:schemeClr val="accent1"/>
                </a:solidFill>
              </a:rPr>
              <a:t>Evaluation</a:t>
            </a:r>
            <a:endParaRPr lang="en-US" sz="6000" b="1" dirty="0">
              <a:solidFill>
                <a:schemeClr val="accent1"/>
              </a:solidFill>
            </a:endParaRPr>
          </a:p>
        </p:txBody>
      </p:sp>
    </p:spTree>
    <p:extLst>
      <p:ext uri="{BB962C8B-B14F-4D97-AF65-F5344CB8AC3E}">
        <p14:creationId xmlns:p14="http://schemas.microsoft.com/office/powerpoint/2010/main" val="11644622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p:txBody>
          <a:bodyPr/>
          <a:lstStyle/>
          <a:p>
            <a:r>
              <a:rPr lang="en-US" dirty="0" smtClean="0"/>
              <a:t>We used CICIDS2017 dataset (194 citations).</a:t>
            </a:r>
          </a:p>
          <a:p>
            <a:r>
              <a:rPr lang="en-US" dirty="0" smtClean="0"/>
              <a:t>Contains network traces of 12 network attacks.</a:t>
            </a:r>
          </a:p>
          <a:p>
            <a:pPr lvl="1"/>
            <a:r>
              <a:rPr lang="en-US" sz="1800" dirty="0" smtClean="0"/>
              <a:t>FTP-</a:t>
            </a:r>
            <a:r>
              <a:rPr lang="en-US" sz="1800" dirty="0" err="1" smtClean="0"/>
              <a:t>Patator</a:t>
            </a:r>
            <a:endParaRPr lang="en-US" sz="1800" dirty="0" smtClean="0"/>
          </a:p>
          <a:p>
            <a:pPr lvl="1"/>
            <a:r>
              <a:rPr lang="en-US" sz="1800" dirty="0" smtClean="0"/>
              <a:t>SSH-</a:t>
            </a:r>
            <a:r>
              <a:rPr lang="en-US" sz="1800" dirty="0" err="1" smtClean="0"/>
              <a:t>Patator</a:t>
            </a:r>
            <a:endParaRPr lang="en-US" sz="1800" dirty="0" smtClean="0"/>
          </a:p>
          <a:p>
            <a:pPr lvl="1"/>
            <a:r>
              <a:rPr lang="en-US" sz="1800" dirty="0" err="1" smtClean="0"/>
              <a:t>DoS</a:t>
            </a:r>
            <a:r>
              <a:rPr lang="en-US" sz="1800" dirty="0" smtClean="0"/>
              <a:t> attacks</a:t>
            </a:r>
          </a:p>
          <a:p>
            <a:pPr lvl="1"/>
            <a:r>
              <a:rPr lang="en-US" sz="1800" dirty="0" smtClean="0"/>
              <a:t>Botnet</a:t>
            </a:r>
          </a:p>
          <a:p>
            <a:pPr lvl="1"/>
            <a:r>
              <a:rPr lang="en-US" sz="1800" dirty="0" smtClean="0"/>
              <a:t>Port Scan</a:t>
            </a:r>
          </a:p>
          <a:p>
            <a:pPr lvl="1"/>
            <a:r>
              <a:rPr lang="en-US" sz="1800" dirty="0" smtClean="0"/>
              <a:t>etc.</a:t>
            </a:r>
          </a:p>
          <a:p>
            <a:r>
              <a:rPr lang="en-US" dirty="0" smtClean="0"/>
              <a:t>Suitable for both packet-based and flow-based NIDSs.</a:t>
            </a:r>
          </a:p>
          <a:p>
            <a:pPr lvl="1"/>
            <a:r>
              <a:rPr lang="en-US" sz="1800" dirty="0" smtClean="0"/>
              <a:t>Contains PCAP files</a:t>
            </a:r>
          </a:p>
          <a:p>
            <a:pPr lvl="1"/>
            <a:r>
              <a:rPr lang="en-US" sz="1800" dirty="0" smtClean="0"/>
              <a:t>Contains aggregated features extracted from the whole flows.</a:t>
            </a:r>
          </a:p>
          <a:p>
            <a:pPr lvl="1"/>
            <a:endParaRPr lang="en-US" dirty="0" smtClean="0"/>
          </a:p>
          <a:p>
            <a:pPr lvl="1"/>
            <a:endParaRPr lang="en-US" dirty="0" smtClean="0"/>
          </a:p>
          <a:p>
            <a:endParaRPr lang="en-US" dirty="0" smtClean="0"/>
          </a:p>
        </p:txBody>
      </p:sp>
    </p:spTree>
    <p:extLst>
      <p:ext uri="{BB962C8B-B14F-4D97-AF65-F5344CB8AC3E}">
        <p14:creationId xmlns:p14="http://schemas.microsoft.com/office/powerpoint/2010/main" val="39361561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p:txBody>
          <a:bodyPr/>
          <a:lstStyle/>
          <a:p>
            <a:r>
              <a:rPr lang="en-US" dirty="0" smtClean="0"/>
              <a:t>The data is collected over a 5-day work week.</a:t>
            </a:r>
          </a:p>
          <a:p>
            <a:pPr lvl="1"/>
            <a:r>
              <a:rPr lang="en-US" dirty="0" smtClean="0"/>
              <a:t>Mon. contains only benign </a:t>
            </a:r>
            <a:r>
              <a:rPr lang="en-US" dirty="0" smtClean="0"/>
              <a:t>traffic</a:t>
            </a:r>
          </a:p>
          <a:p>
            <a:pPr lvl="2"/>
            <a:r>
              <a:rPr lang="en-US" dirty="0" smtClean="0"/>
              <a:t>Train set</a:t>
            </a:r>
            <a:endParaRPr lang="en-US" dirty="0" smtClean="0"/>
          </a:p>
          <a:p>
            <a:pPr lvl="1"/>
            <a:r>
              <a:rPr lang="en-US" dirty="0" smtClean="0"/>
              <a:t>Tue. – Fri contain both benign and malicious </a:t>
            </a:r>
            <a:r>
              <a:rPr lang="en-US" dirty="0" smtClean="0"/>
              <a:t>traffic</a:t>
            </a:r>
          </a:p>
          <a:p>
            <a:pPr lvl="2"/>
            <a:r>
              <a:rPr lang="en-US" dirty="0" smtClean="0"/>
              <a:t>Test set</a:t>
            </a:r>
          </a:p>
          <a:p>
            <a:r>
              <a:rPr lang="en-US" dirty="0" smtClean="0"/>
              <a:t>55 million packets (2.8 million flows)</a:t>
            </a:r>
            <a:endParaRPr lang="en-US" dirty="0" smtClean="0"/>
          </a:p>
          <a:p>
            <a:endParaRPr lang="en-US" dirty="0"/>
          </a:p>
          <a:p>
            <a:r>
              <a:rPr lang="en-US" dirty="0" smtClean="0"/>
              <a:t>10.33% of packets are labeled as malicious.</a:t>
            </a:r>
          </a:p>
          <a:p>
            <a:endParaRPr lang="en-US" dirty="0" smtClean="0"/>
          </a:p>
          <a:p>
            <a:r>
              <a:rPr lang="en-US" dirty="0" smtClean="0"/>
              <a:t>24.22% of flows are labeled as malicious.</a:t>
            </a:r>
            <a:endParaRPr lang="en-US" dirty="0"/>
          </a:p>
        </p:txBody>
      </p:sp>
    </p:spTree>
    <p:extLst>
      <p:ext uri="{BB962C8B-B14F-4D97-AF65-F5344CB8AC3E}">
        <p14:creationId xmlns:p14="http://schemas.microsoft.com/office/powerpoint/2010/main" val="3737203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attacks are growing</a:t>
            </a:r>
            <a:endParaRPr lang="en-US" dirty="0"/>
          </a:p>
        </p:txBody>
      </p:sp>
      <p:sp>
        <p:nvSpPr>
          <p:cNvPr id="3" name="Content Placeholder 2"/>
          <p:cNvSpPr>
            <a:spLocks noGrp="1"/>
          </p:cNvSpPr>
          <p:nvPr>
            <p:ph idx="1"/>
          </p:nvPr>
        </p:nvSpPr>
        <p:spPr/>
        <p:txBody>
          <a:bodyPr/>
          <a:lstStyle/>
          <a:p>
            <a:r>
              <a:rPr lang="en-US" dirty="0" smtClean="0"/>
              <a:t>Every year there is a growth in network attack complexity and scale</a:t>
            </a:r>
          </a:p>
          <a:p>
            <a:r>
              <a:rPr lang="en-US" dirty="0" smtClean="0"/>
              <a:t>Wide range of impact</a:t>
            </a:r>
          </a:p>
          <a:p>
            <a:pPr lvl="1"/>
            <a:r>
              <a:rPr lang="en-US" dirty="0" smtClean="0"/>
              <a:t>High monetary cost for exploited businesses</a:t>
            </a:r>
          </a:p>
          <a:p>
            <a:pPr lvl="1"/>
            <a:r>
              <a:rPr lang="en-US" dirty="0" smtClean="0"/>
              <a:t>Wide-scale power outage</a:t>
            </a:r>
          </a:p>
          <a:p>
            <a:r>
              <a:rPr lang="en-US" dirty="0" smtClean="0"/>
              <a:t>Billions of dollars are invested to build better tools to detect network intrusions.</a:t>
            </a:r>
          </a:p>
          <a:p>
            <a:r>
              <a:rPr lang="en-US" dirty="0" smtClean="0"/>
              <a:t>Network Intrusion Detection Systems (NIDS) as a defense</a:t>
            </a:r>
          </a:p>
          <a:p>
            <a:pPr lvl="1"/>
            <a:r>
              <a:rPr lang="en-US" dirty="0" smtClean="0"/>
              <a:t>Signature-based</a:t>
            </a:r>
          </a:p>
          <a:p>
            <a:pPr lvl="1"/>
            <a:r>
              <a:rPr lang="en-US" dirty="0" smtClean="0"/>
              <a:t>Anomaly-based</a:t>
            </a:r>
          </a:p>
          <a:p>
            <a:endParaRPr lang="en-US" dirty="0"/>
          </a:p>
        </p:txBody>
      </p:sp>
    </p:spTree>
    <p:extLst>
      <p:ext uri="{BB962C8B-B14F-4D97-AF65-F5344CB8AC3E}">
        <p14:creationId xmlns:p14="http://schemas.microsoft.com/office/powerpoint/2010/main" val="16976414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Metric</a:t>
            </a:r>
            <a:endParaRPr lang="en-US" dirty="0"/>
          </a:p>
        </p:txBody>
      </p:sp>
      <p:sp>
        <p:nvSpPr>
          <p:cNvPr id="3" name="Content Placeholder 2"/>
          <p:cNvSpPr>
            <a:spLocks noGrp="1"/>
          </p:cNvSpPr>
          <p:nvPr>
            <p:ph idx="1"/>
          </p:nvPr>
        </p:nvSpPr>
        <p:spPr/>
        <p:txBody>
          <a:bodyPr/>
          <a:lstStyle/>
          <a:p>
            <a:r>
              <a:rPr lang="en-US" dirty="0" smtClean="0"/>
              <a:t>True Positive Rate (TPR)</a:t>
            </a:r>
          </a:p>
          <a:p>
            <a:pPr lvl="1"/>
            <a:r>
              <a:rPr lang="en-US" dirty="0" smtClean="0"/>
              <a:t>Ratio of malicious traffic that is detected to all of the malicious traffic.</a:t>
            </a:r>
          </a:p>
          <a:p>
            <a:endParaRPr lang="en-US" dirty="0"/>
          </a:p>
          <a:p>
            <a:r>
              <a:rPr lang="en-US" dirty="0" smtClean="0"/>
              <a:t>False Positive Rate (FPR)</a:t>
            </a:r>
          </a:p>
          <a:p>
            <a:pPr lvl="1"/>
            <a:r>
              <a:rPr lang="en-US" dirty="0" smtClean="0"/>
              <a:t>Ratio of benign traffic that is considered malicious to all of the benign traffic.</a:t>
            </a:r>
          </a:p>
          <a:p>
            <a:endParaRPr lang="en-US" dirty="0" smtClean="0"/>
          </a:p>
          <a:p>
            <a:r>
              <a:rPr lang="en-US" dirty="0" smtClean="0"/>
              <a:t>We set the threshold of each NIDS in a way to keep their FPR at 0.1 and we report their TPR in different settings.</a:t>
            </a:r>
            <a:endParaRPr lang="en-US" dirty="0"/>
          </a:p>
        </p:txBody>
      </p:sp>
    </p:spTree>
    <p:extLst>
      <p:ext uri="{BB962C8B-B14F-4D97-AF65-F5344CB8AC3E}">
        <p14:creationId xmlns:p14="http://schemas.microsoft.com/office/powerpoint/2010/main" val="22650412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Average </a:t>
            </a:r>
            <a:r>
              <a:rPr lang="en-US" dirty="0" smtClean="0"/>
              <a:t>Detection Rate Across All Attacks</a:t>
            </a:r>
            <a:endParaRPr lang="en-US" dirty="0"/>
          </a:p>
        </p:txBody>
      </p:sp>
      <p:graphicFrame>
        <p:nvGraphicFramePr>
          <p:cNvPr id="8" name="Chart 7"/>
          <p:cNvGraphicFramePr/>
          <p:nvPr>
            <p:extLst>
              <p:ext uri="{D42A27DB-BD31-4B8C-83A1-F6EECF244321}">
                <p14:modId xmlns:p14="http://schemas.microsoft.com/office/powerpoint/2010/main" val="2138662693"/>
              </p:ext>
            </p:extLst>
          </p:nvPr>
        </p:nvGraphicFramePr>
        <p:xfrm>
          <a:off x="1943100" y="1451239"/>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757348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349500" y="419975"/>
            <a:ext cx="7137400" cy="6516527"/>
          </a:xfrm>
        </p:spPr>
      </p:pic>
      <p:sp>
        <p:nvSpPr>
          <p:cNvPr id="6" name="Left Brace 5"/>
          <p:cNvSpPr/>
          <p:nvPr/>
        </p:nvSpPr>
        <p:spPr>
          <a:xfrm>
            <a:off x="6223000" y="1193800"/>
            <a:ext cx="266700" cy="3149600"/>
          </a:xfrm>
          <a:prstGeom prst="leftBrace">
            <a:avLst>
              <a:gd name="adj1" fmla="val 8333"/>
              <a:gd name="adj2" fmla="val 71775"/>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8" name="Straight Arrow Connector 7"/>
          <p:cNvCxnSpPr>
            <a:stCxn id="6" idx="1"/>
            <a:endCxn id="9" idx="3"/>
          </p:cNvCxnSpPr>
          <p:nvPr/>
        </p:nvCxnSpPr>
        <p:spPr>
          <a:xfrm flipH="1">
            <a:off x="1739900" y="3454425"/>
            <a:ext cx="4483100" cy="10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661271" y="3270805"/>
            <a:ext cx="1078629" cy="369332"/>
          </a:xfrm>
          <a:prstGeom prst="rect">
            <a:avLst/>
          </a:prstGeom>
          <a:noFill/>
        </p:spPr>
        <p:txBody>
          <a:bodyPr wrap="none" rtlCol="0">
            <a:spAutoFit/>
          </a:bodyPr>
          <a:lstStyle/>
          <a:p>
            <a:r>
              <a:rPr lang="en-US" dirty="0" smtClean="0"/>
              <a:t>70% drop</a:t>
            </a:r>
            <a:endParaRPr lang="en-US" dirty="0"/>
          </a:p>
        </p:txBody>
      </p:sp>
      <p:sp>
        <p:nvSpPr>
          <p:cNvPr id="10" name="Left Brace 9"/>
          <p:cNvSpPr/>
          <p:nvPr/>
        </p:nvSpPr>
        <p:spPr>
          <a:xfrm flipH="1">
            <a:off x="8394699" y="655518"/>
            <a:ext cx="418227" cy="3022719"/>
          </a:xfrm>
          <a:prstGeom prst="leftBrace">
            <a:avLst>
              <a:gd name="adj1" fmla="val 8333"/>
              <a:gd name="adj2" fmla="val 40757"/>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2" name="Straight Arrow Connector 11"/>
          <p:cNvCxnSpPr>
            <a:stCxn id="10" idx="1"/>
          </p:cNvCxnSpPr>
          <p:nvPr/>
        </p:nvCxnSpPr>
        <p:spPr>
          <a:xfrm>
            <a:off x="8812926" y="1887488"/>
            <a:ext cx="1537574" cy="387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10338671" y="1741565"/>
            <a:ext cx="1078629" cy="369332"/>
          </a:xfrm>
          <a:prstGeom prst="rect">
            <a:avLst/>
          </a:prstGeom>
          <a:noFill/>
        </p:spPr>
        <p:txBody>
          <a:bodyPr wrap="none" rtlCol="0">
            <a:spAutoFit/>
          </a:bodyPr>
          <a:lstStyle/>
          <a:p>
            <a:r>
              <a:rPr lang="en-US" dirty="0" smtClean="0"/>
              <a:t>68% drop</a:t>
            </a:r>
            <a:endParaRPr lang="en-US" dirty="0"/>
          </a:p>
        </p:txBody>
      </p:sp>
      <p:sp>
        <p:nvSpPr>
          <p:cNvPr id="15" name="Oval 14"/>
          <p:cNvSpPr/>
          <p:nvPr/>
        </p:nvSpPr>
        <p:spPr>
          <a:xfrm>
            <a:off x="6540500" y="5091825"/>
            <a:ext cx="355600" cy="1372475"/>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216899" y="5091825"/>
            <a:ext cx="355600" cy="1169276"/>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rot="16200000">
            <a:off x="2079234" y="2666057"/>
            <a:ext cx="540533" cy="369332"/>
          </a:xfrm>
          <a:prstGeom prst="rect">
            <a:avLst/>
          </a:prstGeom>
          <a:noFill/>
        </p:spPr>
        <p:txBody>
          <a:bodyPr wrap="none" rtlCol="0">
            <a:spAutoFit/>
          </a:bodyPr>
          <a:lstStyle/>
          <a:p>
            <a:r>
              <a:rPr lang="en-US" dirty="0" smtClean="0"/>
              <a:t>TPR</a:t>
            </a:r>
            <a:endParaRPr lang="en-US" dirty="0"/>
          </a:p>
        </p:txBody>
      </p:sp>
    </p:spTree>
    <p:extLst>
      <p:ext uri="{BB962C8B-B14F-4D97-AF65-F5344CB8AC3E}">
        <p14:creationId xmlns:p14="http://schemas.microsoft.com/office/powerpoint/2010/main" val="244539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0" grpId="0" animBg="1"/>
      <p:bldP spid="14" grpId="0"/>
      <p:bldP spid="15" grpId="0" animBg="1"/>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Works</a:t>
            </a:r>
            <a:endParaRPr lang="en-US" dirty="0"/>
          </a:p>
        </p:txBody>
      </p:sp>
      <p:sp>
        <p:nvSpPr>
          <p:cNvPr id="3" name="Content Placeholder 2"/>
          <p:cNvSpPr>
            <a:spLocks noGrp="1"/>
          </p:cNvSpPr>
          <p:nvPr>
            <p:ph idx="1"/>
          </p:nvPr>
        </p:nvSpPr>
        <p:spPr>
          <a:xfrm>
            <a:off x="838199" y="1825625"/>
            <a:ext cx="10515601" cy="4351338"/>
          </a:xfrm>
        </p:spPr>
        <p:txBody>
          <a:bodyPr/>
          <a:lstStyle/>
          <a:p>
            <a:r>
              <a:rPr lang="en-US" dirty="0" smtClean="0"/>
              <a:t>Current NIDSs behave deterministically.</a:t>
            </a:r>
          </a:p>
          <a:p>
            <a:pPr lvl="1"/>
            <a:r>
              <a:rPr lang="en-US" sz="2000" dirty="0" smtClean="0"/>
              <a:t>If adversary Fools the local copy it guarantees to fool the victim’s NIDS as well.</a:t>
            </a:r>
          </a:p>
          <a:p>
            <a:pPr lvl="1"/>
            <a:r>
              <a:rPr lang="en-US" sz="2000" dirty="0" smtClean="0"/>
              <a:t>The adversary can’t directly query the victim’s NIDS.</a:t>
            </a:r>
          </a:p>
          <a:p>
            <a:pPr lvl="1"/>
            <a:r>
              <a:rPr lang="en-US" sz="2000" dirty="0" smtClean="0"/>
              <a:t>Build a stochastic NIDS.</a:t>
            </a:r>
          </a:p>
          <a:p>
            <a:pPr lvl="1"/>
            <a:endParaRPr lang="en-US" sz="2000" dirty="0" smtClean="0"/>
          </a:p>
          <a:p>
            <a:r>
              <a:rPr lang="en-US" dirty="0" smtClean="0"/>
              <a:t>For flow-based NIDSs we measured their lower-bound of robustness.</a:t>
            </a:r>
          </a:p>
          <a:p>
            <a:pPr lvl="1"/>
            <a:r>
              <a:rPr lang="en-US" sz="2000" dirty="0" smtClean="0"/>
              <a:t>Good for comparing different NIDSs against each other</a:t>
            </a:r>
          </a:p>
          <a:p>
            <a:pPr lvl="1"/>
            <a:r>
              <a:rPr lang="en-US" sz="2000" dirty="0" smtClean="0"/>
              <a:t>For finding exact level of robustness we want to build a tool to modify the packets in each flow to match the extracted features with the adversarial features.</a:t>
            </a:r>
          </a:p>
          <a:p>
            <a:endParaRPr lang="en-US" dirty="0"/>
          </a:p>
        </p:txBody>
      </p:sp>
    </p:spTree>
    <p:extLst>
      <p:ext uri="{BB962C8B-B14F-4D97-AF65-F5344CB8AC3E}">
        <p14:creationId xmlns:p14="http://schemas.microsoft.com/office/powerpoint/2010/main" val="7929963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How to evaluate NIDSs in an adversarial setting.</a:t>
            </a:r>
          </a:p>
          <a:p>
            <a:pPr lvl="1"/>
            <a:r>
              <a:rPr lang="en-US" dirty="0" smtClean="0"/>
              <a:t>With the help of legitimate transformations.</a:t>
            </a:r>
          </a:p>
          <a:p>
            <a:pPr lvl="1"/>
            <a:r>
              <a:rPr lang="en-US" dirty="0" smtClean="0"/>
              <a:t>Not breaking the underlying protocols.</a:t>
            </a:r>
          </a:p>
          <a:p>
            <a:pPr lvl="1"/>
            <a:endParaRPr lang="en-US" dirty="0"/>
          </a:p>
          <a:p>
            <a:r>
              <a:rPr lang="en-US" dirty="0" smtClean="0"/>
              <a:t>Can drop detection rates by up to</a:t>
            </a:r>
          </a:p>
          <a:p>
            <a:pPr lvl="1"/>
            <a:r>
              <a:rPr lang="en-US" dirty="0" smtClean="0"/>
              <a:t>70% for packet-based NIDSs</a:t>
            </a:r>
          </a:p>
          <a:p>
            <a:pPr lvl="1"/>
            <a:r>
              <a:rPr lang="en-US" dirty="0" smtClean="0"/>
              <a:t>68% for flow-based NIDSs</a:t>
            </a:r>
            <a:endParaRPr lang="en-US" dirty="0"/>
          </a:p>
        </p:txBody>
      </p:sp>
    </p:spTree>
    <p:extLst>
      <p:ext uri="{BB962C8B-B14F-4D97-AF65-F5344CB8AC3E}">
        <p14:creationId xmlns:p14="http://schemas.microsoft.com/office/powerpoint/2010/main" val="25988930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gn="ctr">
              <a:buNone/>
            </a:pPr>
            <a:endParaRPr lang="en-US" sz="7200" b="1" dirty="0" smtClean="0">
              <a:solidFill>
                <a:schemeClr val="accent1"/>
              </a:solidFill>
            </a:endParaRPr>
          </a:p>
          <a:p>
            <a:pPr marL="0" indent="0" algn="ctr">
              <a:buNone/>
            </a:pPr>
            <a:r>
              <a:rPr lang="en-US" sz="7200" b="1" dirty="0" smtClean="0">
                <a:solidFill>
                  <a:schemeClr val="accent1"/>
                </a:solidFill>
              </a:rPr>
              <a:t>Questions?</a:t>
            </a:r>
            <a:endParaRPr lang="en-US" sz="7200" b="1" dirty="0">
              <a:solidFill>
                <a:schemeClr val="accent1"/>
              </a:solidFill>
            </a:endParaRPr>
          </a:p>
        </p:txBody>
      </p:sp>
    </p:spTree>
    <p:extLst>
      <p:ext uri="{BB962C8B-B14F-4D97-AF65-F5344CB8AC3E}">
        <p14:creationId xmlns:p14="http://schemas.microsoft.com/office/powerpoint/2010/main" val="1215898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Intrusion Detection Systems</a:t>
            </a:r>
            <a:endParaRPr lang="en-US" dirty="0"/>
          </a:p>
        </p:txBody>
      </p:sp>
      <p:sp>
        <p:nvSpPr>
          <p:cNvPr id="11" name="TextBox 10"/>
          <p:cNvSpPr txBox="1"/>
          <p:nvPr/>
        </p:nvSpPr>
        <p:spPr>
          <a:xfrm>
            <a:off x="6724650" y="1690688"/>
            <a:ext cx="4629150" cy="3752850"/>
          </a:xfrm>
          <a:prstGeom prst="rect">
            <a:avLst/>
          </a:prstGeom>
          <a:noFill/>
        </p:spPr>
        <p:txBody>
          <a:bodyPr wrap="square" rtlCol="0">
            <a:spAutoFit/>
          </a:bodyPr>
          <a:lstStyle/>
          <a:p>
            <a:endParaRPr lang="en-US" dirty="0"/>
          </a:p>
        </p:txBody>
      </p:sp>
      <p:sp>
        <p:nvSpPr>
          <p:cNvPr id="13" name="Content Placeholder 2"/>
          <p:cNvSpPr>
            <a:spLocks noGrp="1"/>
          </p:cNvSpPr>
          <p:nvPr>
            <p:ph idx="1"/>
          </p:nvPr>
        </p:nvSpPr>
        <p:spPr>
          <a:xfrm>
            <a:off x="704850" y="2032397"/>
            <a:ext cx="5019675" cy="2101453"/>
          </a:xfrm>
        </p:spPr>
        <p:txBody>
          <a:bodyPr/>
          <a:lstStyle/>
          <a:p>
            <a:pPr marL="0" indent="0">
              <a:buNone/>
            </a:pPr>
            <a:r>
              <a:rPr lang="en-US" b="1" dirty="0" smtClean="0"/>
              <a:t>Signature-based NIDSs</a:t>
            </a:r>
          </a:p>
          <a:p>
            <a:pPr lvl="1"/>
            <a:r>
              <a:rPr lang="en-US" dirty="0" smtClean="0"/>
              <a:t>Are based on </a:t>
            </a:r>
            <a:r>
              <a:rPr lang="en-US" i="1" dirty="0" smtClean="0"/>
              <a:t>known </a:t>
            </a:r>
            <a:r>
              <a:rPr lang="en-US" dirty="0" smtClean="0"/>
              <a:t>signatures</a:t>
            </a:r>
          </a:p>
          <a:p>
            <a:pPr lvl="2"/>
            <a:r>
              <a:rPr lang="en-US" dirty="0" smtClean="0"/>
              <a:t>Known sequence of bytes</a:t>
            </a:r>
          </a:p>
          <a:p>
            <a:pPr lvl="2"/>
            <a:r>
              <a:rPr lang="en-US" dirty="0" smtClean="0"/>
              <a:t>Fixed access patterns</a:t>
            </a:r>
          </a:p>
          <a:p>
            <a:pPr lvl="1"/>
            <a:r>
              <a:rPr lang="en-US" dirty="0" smtClean="0"/>
              <a:t>Can’t detect zero-day attacks</a:t>
            </a:r>
            <a:endParaRPr lang="en-US" dirty="0"/>
          </a:p>
        </p:txBody>
      </p:sp>
      <p:sp>
        <p:nvSpPr>
          <p:cNvPr id="14" name="Content Placeholder 2"/>
          <p:cNvSpPr txBox="1">
            <a:spLocks/>
          </p:cNvSpPr>
          <p:nvPr/>
        </p:nvSpPr>
        <p:spPr>
          <a:xfrm>
            <a:off x="5746750" y="2032397"/>
            <a:ext cx="5607050" cy="346968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smtClean="0"/>
              <a:t>Anomaly-based NIDSs</a:t>
            </a:r>
          </a:p>
          <a:p>
            <a:pPr lvl="1"/>
            <a:r>
              <a:rPr lang="en-US" dirty="0" smtClean="0"/>
              <a:t>ML-based</a:t>
            </a:r>
          </a:p>
          <a:p>
            <a:pPr lvl="1"/>
            <a:r>
              <a:rPr lang="en-US" dirty="0" smtClean="0"/>
              <a:t>Detect anomalies by measuring deviation from normal traffic</a:t>
            </a:r>
          </a:p>
          <a:p>
            <a:pPr lvl="1"/>
            <a:r>
              <a:rPr lang="en-US" dirty="0" smtClean="0"/>
              <a:t>Can detect zero-day attacks</a:t>
            </a:r>
          </a:p>
          <a:p>
            <a:pPr lvl="1"/>
            <a:r>
              <a:rPr lang="en-US" dirty="0" smtClean="0"/>
              <a:t>Packet-based</a:t>
            </a:r>
            <a:endParaRPr lang="en-US" dirty="0" smtClean="0"/>
          </a:p>
          <a:p>
            <a:pPr lvl="2"/>
            <a:r>
              <a:rPr lang="en-US" dirty="0" err="1" smtClean="0"/>
              <a:t>Kitsune</a:t>
            </a:r>
            <a:r>
              <a:rPr lang="en-US" dirty="0" smtClean="0"/>
              <a:t> [</a:t>
            </a:r>
            <a:r>
              <a:rPr lang="en-US" dirty="0" err="1" smtClean="0"/>
              <a:t>Mirsky</a:t>
            </a:r>
            <a:r>
              <a:rPr lang="en-US" dirty="0" smtClean="0"/>
              <a:t> et al. ’18] </a:t>
            </a:r>
            <a:r>
              <a:rPr lang="en-US" dirty="0"/>
              <a:t>(75 citations)</a:t>
            </a:r>
            <a:endParaRPr lang="en-US" dirty="0" smtClean="0"/>
          </a:p>
          <a:p>
            <a:pPr lvl="1"/>
            <a:r>
              <a:rPr lang="en-US" dirty="0" smtClean="0"/>
              <a:t>Flow-based</a:t>
            </a:r>
            <a:endParaRPr lang="en-US" dirty="0"/>
          </a:p>
          <a:p>
            <a:pPr lvl="2"/>
            <a:r>
              <a:rPr lang="en-US" dirty="0" smtClean="0"/>
              <a:t>DAGMM [</a:t>
            </a:r>
            <a:r>
              <a:rPr lang="en-US" dirty="0" err="1" smtClean="0"/>
              <a:t>Zong</a:t>
            </a:r>
            <a:r>
              <a:rPr lang="en-US" dirty="0" smtClean="0"/>
              <a:t> et al. </a:t>
            </a:r>
            <a:r>
              <a:rPr lang="en-US" dirty="0"/>
              <a:t>’18] (105 citations)</a:t>
            </a:r>
            <a:endParaRPr lang="en-US" dirty="0" smtClean="0"/>
          </a:p>
          <a:p>
            <a:pPr lvl="2"/>
            <a:r>
              <a:rPr lang="en-US" dirty="0" err="1" smtClean="0"/>
              <a:t>BiGAN</a:t>
            </a:r>
            <a:r>
              <a:rPr lang="en-US" dirty="0" smtClean="0"/>
              <a:t>-based [</a:t>
            </a:r>
            <a:r>
              <a:rPr lang="en-US" dirty="0" err="1" smtClean="0"/>
              <a:t>Zenati</a:t>
            </a:r>
            <a:r>
              <a:rPr lang="en-US" dirty="0" smtClean="0"/>
              <a:t> et al. ‘18]</a:t>
            </a:r>
            <a:r>
              <a:rPr lang="en-US" dirty="0"/>
              <a:t> (81 citations)</a:t>
            </a:r>
            <a:endParaRPr lang="en-US" dirty="0" smtClean="0"/>
          </a:p>
          <a:p>
            <a:pPr lvl="2"/>
            <a:endParaRPr lang="en-US" dirty="0"/>
          </a:p>
        </p:txBody>
      </p:sp>
    </p:spTree>
    <p:extLst>
      <p:ext uri="{BB962C8B-B14F-4D97-AF65-F5344CB8AC3E}">
        <p14:creationId xmlns:p14="http://schemas.microsoft.com/office/powerpoint/2010/main" val="977015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68425"/>
          </a:xfrm>
        </p:spPr>
        <p:txBody>
          <a:bodyPr>
            <a:noAutofit/>
          </a:bodyPr>
          <a:lstStyle/>
          <a:p>
            <a:pPr marL="0" indent="0" algn="ctr"/>
            <a:r>
              <a:rPr lang="en-US" sz="3200" dirty="0" smtClean="0"/>
              <a:t/>
            </a:r>
            <a:br>
              <a:rPr lang="en-US" sz="3200" dirty="0" smtClean="0"/>
            </a:br>
            <a:r>
              <a:rPr lang="en-US" sz="3200" dirty="0"/>
              <a:t/>
            </a:r>
            <a:br>
              <a:rPr lang="en-US" sz="3200" dirty="0"/>
            </a:br>
            <a:r>
              <a:rPr lang="en-US" sz="3200" dirty="0" smtClean="0"/>
              <a:t>Neural networks are vulnerable to adversarial examples</a:t>
            </a:r>
            <a:br>
              <a:rPr lang="en-US" sz="3200" dirty="0" smtClean="0"/>
            </a:br>
            <a:r>
              <a:rPr lang="en-US" sz="3200" dirty="0" smtClean="0"/>
              <a:t/>
            </a:r>
            <a:br>
              <a:rPr lang="en-US" sz="3200" dirty="0" smtClean="0"/>
            </a:b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𝑎𝑟𝑔𝑚𝑖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𝛿</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𝛿</m:t>
                                  </m:r>
                                </m:e>
                              </m:d>
                            </m:e>
                          </m:d>
                        </m:e>
                        <m:sub>
                          <m:r>
                            <a:rPr lang="en-US" b="0" i="1" smtClean="0">
                              <a:latin typeface="Cambria Math" panose="02040503050406030204" pitchFamily="18" charset="0"/>
                            </a:rPr>
                            <m:t>𝑝</m:t>
                          </m:r>
                        </m:sub>
                      </m:sSub>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𝛿</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e>
                        <m:sup>
                          <m:r>
                            <a:rPr lang="en-US" b="0" i="1" smtClean="0">
                              <a:latin typeface="Cambria Math" panose="02040503050406030204" pitchFamily="18" charset="0"/>
                            </a:rPr>
                            <m:t>𝑚</m:t>
                          </m:r>
                        </m:sup>
                      </m:sSup>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𝛿</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𝑡𝑎𝑟𝑔𝑒𝑡</m:t>
                          </m:r>
                        </m:sub>
                      </m:sSub>
                    </m:oMath>
                  </m:oMathPara>
                </a14:m>
                <a:endParaRPr lang="en-US" dirty="0" smtClean="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pic>
        <p:nvPicPr>
          <p:cNvPr id="4" name="Picture 6" descr="https://lh3.googleusercontent.com/itJ_NIE8L4HHc8gwuRNlaimHNKYQJHKNylCmGCLryO7wM_GTwKrwW-mEgy_8A3FxFLsZuMY-9H9mGfTVzPblWF09nBqzyYURdvnCT9ASD3eq4sHvViLJ-84GhD6yADp_3iMEm_IScx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3620" y="2937886"/>
            <a:ext cx="6915150" cy="212681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689412" y="4980791"/>
            <a:ext cx="1936376" cy="5056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Gas mask</a:t>
            </a:r>
            <a:endParaRPr lang="en-US" sz="1600" dirty="0"/>
          </a:p>
        </p:txBody>
      </p:sp>
      <p:sp>
        <p:nvSpPr>
          <p:cNvPr id="7" name="Rectangle 6"/>
          <p:cNvSpPr/>
          <p:nvPr/>
        </p:nvSpPr>
        <p:spPr>
          <a:xfrm>
            <a:off x="5066517" y="4980791"/>
            <a:ext cx="1936376" cy="505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Difference magnified by 10x</a:t>
            </a:r>
            <a:endParaRPr lang="en-US" sz="1600" dirty="0"/>
          </a:p>
        </p:txBody>
      </p:sp>
      <p:sp>
        <p:nvSpPr>
          <p:cNvPr id="8" name="Rectangle 7"/>
          <p:cNvSpPr/>
          <p:nvPr/>
        </p:nvSpPr>
        <p:spPr>
          <a:xfrm>
            <a:off x="7422106" y="4980791"/>
            <a:ext cx="1936376" cy="505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French bulldog</a:t>
            </a:r>
            <a:endParaRPr lang="en-US" sz="1600" dirty="0"/>
          </a:p>
        </p:txBody>
      </p:sp>
    </p:spTree>
    <p:extLst>
      <p:ext uri="{BB962C8B-B14F-4D97-AF65-F5344CB8AC3E}">
        <p14:creationId xmlns:p14="http://schemas.microsoft.com/office/powerpoint/2010/main" val="2610366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Adversarial Examples in </a:t>
            </a:r>
            <a:r>
              <a:rPr lang="en-US" dirty="0"/>
              <a:t>O</a:t>
            </a:r>
            <a:r>
              <a:rPr lang="en-US" dirty="0" smtClean="0"/>
              <a:t>ther Domains</a:t>
            </a:r>
            <a:endParaRPr lang="en-US" dirty="0"/>
          </a:p>
        </p:txBody>
      </p:sp>
      <p:sp>
        <p:nvSpPr>
          <p:cNvPr id="3" name="Content Placeholder 2"/>
          <p:cNvSpPr>
            <a:spLocks noGrp="1"/>
          </p:cNvSpPr>
          <p:nvPr>
            <p:ph idx="1"/>
          </p:nvPr>
        </p:nvSpPr>
        <p:spPr>
          <a:xfrm>
            <a:off x="838200" y="1690688"/>
            <a:ext cx="10683240" cy="4351338"/>
          </a:xfrm>
        </p:spPr>
        <p:txBody>
          <a:bodyPr/>
          <a:lstStyle/>
          <a:p>
            <a:r>
              <a:rPr lang="en-US" dirty="0" smtClean="0"/>
              <a:t>Adversarial examples can be created in the physical world.</a:t>
            </a:r>
          </a:p>
          <a:p>
            <a:pPr lvl="1"/>
            <a:r>
              <a:rPr lang="en-US" dirty="0" smtClean="0"/>
              <a:t>To fool face recognition systems</a:t>
            </a:r>
          </a:p>
          <a:p>
            <a:pPr lvl="1"/>
            <a:r>
              <a:rPr lang="en-US" dirty="0" smtClean="0"/>
              <a:t>To fool autonomous vehicles </a:t>
            </a:r>
          </a:p>
          <a:p>
            <a:endParaRPr lang="en-US" dirty="0" smtClean="0"/>
          </a:p>
          <a:p>
            <a:r>
              <a:rPr lang="en-US" dirty="0" smtClean="0"/>
              <a:t>They can be crafted against speech-to-text systems.</a:t>
            </a:r>
          </a:p>
          <a:p>
            <a:endParaRPr lang="en-US" dirty="0"/>
          </a:p>
          <a:p>
            <a:r>
              <a:rPr lang="en-US" dirty="0" smtClean="0"/>
              <a:t>They can be crafted against malware detectors.</a:t>
            </a:r>
          </a:p>
          <a:p>
            <a:endParaRPr lang="en-US" dirty="0"/>
          </a:p>
          <a:p>
            <a:r>
              <a:rPr lang="en-US" dirty="0" smtClean="0"/>
              <a:t>Crafting adversarial example for each of these domains introduce its own problems.</a:t>
            </a:r>
            <a:endParaRPr lang="en-US" dirty="0"/>
          </a:p>
        </p:txBody>
      </p:sp>
    </p:spTree>
    <p:extLst>
      <p:ext uri="{BB962C8B-B14F-4D97-AF65-F5344CB8AC3E}">
        <p14:creationId xmlns:p14="http://schemas.microsoft.com/office/powerpoint/2010/main" val="1792189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gn="ctr">
              <a:buNone/>
            </a:pPr>
            <a:r>
              <a:rPr lang="en-US" sz="7200" b="1" dirty="0" smtClean="0">
                <a:solidFill>
                  <a:schemeClr val="accent1"/>
                </a:solidFill>
              </a:rPr>
              <a:t>Challenges of Adversarial Example attack against NIDSs</a:t>
            </a:r>
            <a:endParaRPr lang="en-US" sz="7200" b="1" dirty="0">
              <a:solidFill>
                <a:schemeClr val="accent1"/>
              </a:solidFill>
            </a:endParaRPr>
          </a:p>
        </p:txBody>
      </p:sp>
    </p:spTree>
    <p:extLst>
      <p:ext uri="{BB962C8B-B14F-4D97-AF65-F5344CB8AC3E}">
        <p14:creationId xmlns:p14="http://schemas.microsoft.com/office/powerpoint/2010/main" val="1124364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199" y="1825625"/>
            <a:ext cx="5295901" cy="4351338"/>
          </a:xfrm>
        </p:spPr>
        <p:txBody>
          <a:bodyPr/>
          <a:lstStyle/>
          <a:p>
            <a:pPr marL="0" indent="0" algn="ctr">
              <a:buNone/>
            </a:pPr>
            <a:r>
              <a:rPr lang="en-US" dirty="0" smtClean="0"/>
              <a:t>Pixel values can be modified freely.</a:t>
            </a:r>
          </a:p>
          <a:p>
            <a:pPr marL="0" indent="0">
              <a:buNone/>
            </a:pPr>
            <a:endParaRPr lang="en-US" dirty="0"/>
          </a:p>
        </p:txBody>
      </p:sp>
      <p:sp>
        <p:nvSpPr>
          <p:cNvPr id="4" name="Content Placeholder 2"/>
          <p:cNvSpPr txBox="1">
            <a:spLocks/>
          </p:cNvSpPr>
          <p:nvPr/>
        </p:nvSpPr>
        <p:spPr>
          <a:xfrm>
            <a:off x="6505575" y="1825625"/>
            <a:ext cx="48482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Changing some of the features extracted from the network traffic can break down the communication.</a:t>
            </a:r>
          </a:p>
          <a:p>
            <a:r>
              <a:rPr lang="en-US" sz="2000" dirty="0" smtClean="0"/>
              <a:t>Too much delay between packets</a:t>
            </a:r>
          </a:p>
          <a:p>
            <a:r>
              <a:rPr lang="en-US" sz="2000" dirty="0" smtClean="0"/>
              <a:t>Adding extra bytes at the end of a packet to change its length</a:t>
            </a:r>
          </a:p>
          <a:p>
            <a:pPr marL="0" indent="0">
              <a:buNone/>
            </a:pPr>
            <a:endParaRPr lang="en-US" dirty="0"/>
          </a:p>
        </p:txBody>
      </p:sp>
      <p:pic>
        <p:nvPicPr>
          <p:cNvPr id="2050" name="Picture 2" descr="https://upload.wikimedia.org/wikipedia/commons/thumb/3/3a/Cat03.jpg/1200px-Cat0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3211" y="2547555"/>
            <a:ext cx="2021445" cy="201976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flipH="1">
            <a:off x="2663825" y="3763169"/>
            <a:ext cx="260350" cy="10977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Rectangle 7"/>
          <p:cNvSpPr/>
          <p:nvPr/>
        </p:nvSpPr>
        <p:spPr>
          <a:xfrm>
            <a:off x="1968500" y="4894262"/>
            <a:ext cx="1651000" cy="101600"/>
          </a:xfrm>
          <a:prstGeom prst="re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902664" y="4995862"/>
            <a:ext cx="256802" cy="261610"/>
          </a:xfrm>
          <a:prstGeom prst="rect">
            <a:avLst/>
          </a:prstGeom>
          <a:noFill/>
        </p:spPr>
        <p:txBody>
          <a:bodyPr wrap="none" rtlCol="0">
            <a:spAutoFit/>
          </a:bodyPr>
          <a:lstStyle/>
          <a:p>
            <a:r>
              <a:rPr lang="en-US" sz="1100" dirty="0" smtClean="0"/>
              <a:t>0</a:t>
            </a:r>
            <a:endParaRPr lang="en-US" sz="1100" dirty="0"/>
          </a:p>
        </p:txBody>
      </p:sp>
      <p:sp>
        <p:nvSpPr>
          <p:cNvPr id="11" name="TextBox 10"/>
          <p:cNvSpPr txBox="1"/>
          <p:nvPr/>
        </p:nvSpPr>
        <p:spPr>
          <a:xfrm>
            <a:off x="3284264" y="4991467"/>
            <a:ext cx="401072" cy="261610"/>
          </a:xfrm>
          <a:prstGeom prst="rect">
            <a:avLst/>
          </a:prstGeom>
          <a:noFill/>
        </p:spPr>
        <p:txBody>
          <a:bodyPr wrap="square" rtlCol="0">
            <a:spAutoFit/>
          </a:bodyPr>
          <a:lstStyle/>
          <a:p>
            <a:r>
              <a:rPr lang="en-US" sz="1100" dirty="0" smtClean="0"/>
              <a:t>255</a:t>
            </a:r>
            <a:endParaRPr lang="en-US" sz="1100" dirty="0"/>
          </a:p>
        </p:txBody>
      </p:sp>
      <p:sp>
        <p:nvSpPr>
          <p:cNvPr id="10" name="Title 1"/>
          <p:cNvSpPr txBox="1">
            <a:spLocks/>
          </p:cNvSpPr>
          <p:nvPr/>
        </p:nvSpPr>
        <p:spPr>
          <a:xfrm>
            <a:off x="838200" y="365125"/>
            <a:ext cx="508635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smtClean="0"/>
              <a:t>Image</a:t>
            </a:r>
            <a:endParaRPr lang="en-US" dirty="0"/>
          </a:p>
        </p:txBody>
      </p:sp>
      <p:sp>
        <p:nvSpPr>
          <p:cNvPr id="12" name="Title 1"/>
          <p:cNvSpPr txBox="1">
            <a:spLocks/>
          </p:cNvSpPr>
          <p:nvPr/>
        </p:nvSpPr>
        <p:spPr>
          <a:xfrm>
            <a:off x="6134100" y="365125"/>
            <a:ext cx="508635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dirty="0" smtClean="0"/>
              <a:t>Network Traffic</a:t>
            </a:r>
            <a:endParaRPr lang="en-US" dirty="0"/>
          </a:p>
        </p:txBody>
      </p:sp>
    </p:spTree>
    <p:extLst>
      <p:ext uri="{BB962C8B-B14F-4D97-AF65-F5344CB8AC3E}">
        <p14:creationId xmlns:p14="http://schemas.microsoft.com/office/powerpoint/2010/main" val="3153192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474099" y="2710189"/>
            <a:ext cx="2770682" cy="3872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5086350" cy="1325563"/>
          </a:xfrm>
        </p:spPr>
        <p:txBody>
          <a:bodyPr/>
          <a:lstStyle/>
          <a:p>
            <a:pPr algn="ctr"/>
            <a:r>
              <a:rPr lang="en-US" dirty="0" smtClean="0"/>
              <a:t>Image</a:t>
            </a:r>
            <a:endParaRPr lang="en-US" dirty="0"/>
          </a:p>
        </p:txBody>
      </p:sp>
      <p:sp>
        <p:nvSpPr>
          <p:cNvPr id="3" name="Content Placeholder 2"/>
          <p:cNvSpPr>
            <a:spLocks noGrp="1"/>
          </p:cNvSpPr>
          <p:nvPr>
            <p:ph idx="1"/>
          </p:nvPr>
        </p:nvSpPr>
        <p:spPr>
          <a:xfrm>
            <a:off x="838199" y="1825625"/>
            <a:ext cx="5295901" cy="4351338"/>
          </a:xfrm>
        </p:spPr>
        <p:txBody>
          <a:bodyPr/>
          <a:lstStyle/>
          <a:p>
            <a:pPr marL="457200" lvl="1" indent="0">
              <a:buNone/>
            </a:pPr>
            <a:r>
              <a:rPr lang="en-US" dirty="0" smtClean="0"/>
              <a:t>Pixels can be changed independently of each other.</a:t>
            </a:r>
          </a:p>
          <a:p>
            <a:pPr marL="0" indent="0">
              <a:buNone/>
            </a:pPr>
            <a:endParaRPr lang="en-US" dirty="0"/>
          </a:p>
        </p:txBody>
      </p:sp>
      <p:sp>
        <p:nvSpPr>
          <p:cNvPr id="4" name="Content Placeholder 2"/>
          <p:cNvSpPr txBox="1">
            <a:spLocks/>
          </p:cNvSpPr>
          <p:nvPr/>
        </p:nvSpPr>
        <p:spPr>
          <a:xfrm>
            <a:off x="6505575" y="1825625"/>
            <a:ext cx="48482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Some features depend on each </a:t>
            </a:r>
            <a:r>
              <a:rPr lang="en-US" dirty="0" smtClean="0"/>
              <a:t>other.</a:t>
            </a:r>
            <a:endParaRPr lang="en-US" dirty="0" smtClean="0"/>
          </a:p>
          <a:p>
            <a:pPr marL="0" indent="0">
              <a:buNone/>
            </a:pPr>
            <a:endParaRPr lang="en-US" dirty="0"/>
          </a:p>
        </p:txBody>
      </p:sp>
      <p:pic>
        <p:nvPicPr>
          <p:cNvPr id="2050" name="Picture 2" descr="https://upload.wikimedia.org/wikipedia/commons/thumb/3/3a/Cat03.jpg/1200px-Cat0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1127" y="2710189"/>
            <a:ext cx="2021445" cy="201976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flipH="1">
            <a:off x="2663825" y="3763169"/>
            <a:ext cx="260350" cy="10977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2463211" y="4861292"/>
            <a:ext cx="327334" cy="261610"/>
          </a:xfrm>
          <a:prstGeom prst="rect">
            <a:avLst/>
          </a:prstGeom>
          <a:noFill/>
        </p:spPr>
        <p:txBody>
          <a:bodyPr wrap="none" rtlCol="0">
            <a:spAutoFit/>
          </a:bodyPr>
          <a:lstStyle/>
          <a:p>
            <a:r>
              <a:rPr lang="en-US" sz="1100" dirty="0" smtClean="0"/>
              <a:t>+4</a:t>
            </a:r>
            <a:endParaRPr lang="en-US" sz="1100" dirty="0"/>
          </a:p>
        </p:txBody>
      </p:sp>
      <p:sp>
        <p:nvSpPr>
          <p:cNvPr id="11" name="TextBox 10"/>
          <p:cNvSpPr txBox="1"/>
          <p:nvPr/>
        </p:nvSpPr>
        <p:spPr>
          <a:xfrm>
            <a:off x="3162020" y="4823261"/>
            <a:ext cx="401072" cy="261610"/>
          </a:xfrm>
          <a:prstGeom prst="rect">
            <a:avLst/>
          </a:prstGeom>
          <a:noFill/>
        </p:spPr>
        <p:txBody>
          <a:bodyPr wrap="square" rtlCol="0">
            <a:spAutoFit/>
          </a:bodyPr>
          <a:lstStyle/>
          <a:p>
            <a:r>
              <a:rPr lang="en-US" sz="1100" dirty="0" smtClean="0"/>
              <a:t>-6</a:t>
            </a:r>
            <a:endParaRPr lang="en-US" sz="1100" dirty="0"/>
          </a:p>
        </p:txBody>
      </p:sp>
      <p:cxnSp>
        <p:nvCxnSpPr>
          <p:cNvPr id="12" name="Straight Arrow Connector 11"/>
          <p:cNvCxnSpPr/>
          <p:nvPr/>
        </p:nvCxnSpPr>
        <p:spPr>
          <a:xfrm flipH="1">
            <a:off x="3371849" y="3863907"/>
            <a:ext cx="313486" cy="9970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2626878" y="5018623"/>
            <a:ext cx="1665841" cy="369332"/>
          </a:xfrm>
          <a:prstGeom prst="rect">
            <a:avLst/>
          </a:prstGeom>
          <a:noFill/>
        </p:spPr>
        <p:txBody>
          <a:bodyPr wrap="none" rtlCol="0">
            <a:spAutoFit/>
          </a:bodyPr>
          <a:lstStyle/>
          <a:p>
            <a:r>
              <a:rPr lang="en-US" dirty="0" smtClean="0">
                <a:solidFill>
                  <a:schemeClr val="tx1">
                    <a:lumMod val="75000"/>
                    <a:lumOff val="25000"/>
                  </a:schemeClr>
                </a:solidFill>
                <a:latin typeface="Calibri Light" panose="020F0302020204030204" pitchFamily="34" charset="0"/>
                <a:cs typeface="Calibri Light" panose="020F0302020204030204" pitchFamily="34" charset="0"/>
              </a:rPr>
              <a:t>No dependency</a:t>
            </a:r>
            <a:endParaRPr lang="en-US"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14" name="Title 1"/>
          <p:cNvSpPr txBox="1">
            <a:spLocks/>
          </p:cNvSpPr>
          <p:nvPr/>
        </p:nvSpPr>
        <p:spPr>
          <a:xfrm>
            <a:off x="6134100" y="365125"/>
            <a:ext cx="508635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dirty="0" smtClean="0"/>
              <a:t>Network Traffic</a:t>
            </a:r>
            <a:endParaRPr lang="en-US" dirty="0"/>
          </a:p>
        </p:txBody>
      </p:sp>
      <p:sp>
        <p:nvSpPr>
          <p:cNvPr id="5" name="Rectangle 4"/>
          <p:cNvSpPr/>
          <p:nvPr/>
        </p:nvSpPr>
        <p:spPr>
          <a:xfrm>
            <a:off x="7474099" y="2710189"/>
            <a:ext cx="67347" cy="38727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845574" y="2710189"/>
            <a:ext cx="67347" cy="387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8382841" y="2710189"/>
            <a:ext cx="67347" cy="38727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573172" y="2710189"/>
            <a:ext cx="67347" cy="387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063149" y="2710189"/>
            <a:ext cx="67347" cy="38727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564275" y="2710189"/>
            <a:ext cx="67347" cy="387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177434" y="2710189"/>
            <a:ext cx="67347" cy="38727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7474099" y="3205779"/>
            <a:ext cx="277068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242118" y="3232400"/>
            <a:ext cx="1322157" cy="338554"/>
          </a:xfrm>
          <a:prstGeom prst="rect">
            <a:avLst/>
          </a:prstGeom>
          <a:noFill/>
        </p:spPr>
        <p:txBody>
          <a:bodyPr wrap="none" rtlCol="0">
            <a:spAutoFit/>
          </a:bodyPr>
          <a:lstStyle/>
          <a:p>
            <a:r>
              <a:rPr lang="en-US" sz="1600" dirty="0" smtClean="0">
                <a:solidFill>
                  <a:schemeClr val="tx1">
                    <a:lumMod val="75000"/>
                    <a:lumOff val="25000"/>
                  </a:schemeClr>
                </a:solidFill>
                <a:latin typeface="Calibri Light" panose="020F0302020204030204" pitchFamily="34" charset="0"/>
                <a:cs typeface="Calibri Light" panose="020F0302020204030204" pitchFamily="34" charset="0"/>
              </a:rPr>
              <a:t>Flow duration</a:t>
            </a:r>
            <a:endParaRPr lang="en-US" sz="16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30" name="TextBox 29"/>
          <p:cNvSpPr txBox="1"/>
          <p:nvPr/>
        </p:nvSpPr>
        <p:spPr>
          <a:xfrm>
            <a:off x="6678567" y="3570954"/>
            <a:ext cx="978461" cy="338554"/>
          </a:xfrm>
          <a:prstGeom prst="rect">
            <a:avLst/>
          </a:prstGeom>
          <a:noFill/>
        </p:spPr>
        <p:txBody>
          <a:bodyPr wrap="square" rtlCol="0">
            <a:spAutoFit/>
          </a:bodyPr>
          <a:lstStyle/>
          <a:p>
            <a:r>
              <a:rPr lang="en-US" sz="1600" dirty="0" smtClean="0">
                <a:solidFill>
                  <a:schemeClr val="tx1">
                    <a:lumMod val="75000"/>
                    <a:lumOff val="25000"/>
                  </a:schemeClr>
                </a:solidFill>
                <a:latin typeface="Calibri Light" panose="020F0302020204030204" pitchFamily="34" charset="0"/>
                <a:cs typeface="Calibri Light" panose="020F0302020204030204" pitchFamily="34" charset="0"/>
              </a:rPr>
              <a:t>Packets</a:t>
            </a:r>
            <a:endParaRPr lang="en-US" sz="1600" dirty="0">
              <a:solidFill>
                <a:schemeClr val="tx1">
                  <a:lumMod val="75000"/>
                  <a:lumOff val="25000"/>
                </a:schemeClr>
              </a:solidFill>
              <a:latin typeface="Calibri Light" panose="020F0302020204030204" pitchFamily="34" charset="0"/>
              <a:cs typeface="Calibri Light" panose="020F0302020204030204" pitchFamily="34" charset="0"/>
            </a:endParaRPr>
          </a:p>
        </p:txBody>
      </p:sp>
      <p:cxnSp>
        <p:nvCxnSpPr>
          <p:cNvPr id="31" name="Straight Arrow Connector 30"/>
          <p:cNvCxnSpPr>
            <a:stCxn id="30" idx="0"/>
            <a:endCxn id="5" idx="1"/>
          </p:cNvCxnSpPr>
          <p:nvPr/>
        </p:nvCxnSpPr>
        <p:spPr>
          <a:xfrm flipV="1">
            <a:off x="7167798" y="2903826"/>
            <a:ext cx="306301" cy="667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678567" y="4339507"/>
            <a:ext cx="4208172" cy="338554"/>
          </a:xfrm>
          <a:prstGeom prst="rect">
            <a:avLst/>
          </a:prstGeom>
          <a:noFill/>
        </p:spPr>
        <p:txBody>
          <a:bodyPr wrap="square" rtlCol="0">
            <a:spAutoFit/>
          </a:bodyPr>
          <a:lstStyle/>
          <a:p>
            <a:r>
              <a:rPr lang="en-US" sz="1600" dirty="0" smtClean="0">
                <a:solidFill>
                  <a:schemeClr val="tx1">
                    <a:lumMod val="75000"/>
                    <a:lumOff val="25000"/>
                  </a:schemeClr>
                </a:solidFill>
                <a:latin typeface="Calibri Light" panose="020F0302020204030204" pitchFamily="34" charset="0"/>
                <a:cs typeface="Calibri Light" panose="020F0302020204030204" pitchFamily="34" charset="0"/>
              </a:rPr>
              <a:t>Average IAT = Flow duration / (Packet counts – 1)</a:t>
            </a:r>
            <a:endParaRPr lang="en-US" sz="16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17178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086350" cy="1325563"/>
          </a:xfrm>
        </p:spPr>
        <p:txBody>
          <a:bodyPr/>
          <a:lstStyle/>
          <a:p>
            <a:pPr algn="ctr"/>
            <a:r>
              <a:rPr lang="en-US" dirty="0" smtClean="0"/>
              <a:t>Image</a:t>
            </a:r>
            <a:endParaRPr lang="en-US" dirty="0"/>
          </a:p>
        </p:txBody>
      </p:sp>
      <p:sp>
        <p:nvSpPr>
          <p:cNvPr id="3" name="Content Placeholder 2"/>
          <p:cNvSpPr>
            <a:spLocks noGrp="1"/>
          </p:cNvSpPr>
          <p:nvPr>
            <p:ph idx="1"/>
          </p:nvPr>
        </p:nvSpPr>
        <p:spPr>
          <a:xfrm>
            <a:off x="838199" y="1825625"/>
            <a:ext cx="5295901" cy="4351338"/>
          </a:xfrm>
        </p:spPr>
        <p:txBody>
          <a:bodyPr/>
          <a:lstStyle/>
          <a:p>
            <a:pPr marL="457200" lvl="1" indent="0">
              <a:buNone/>
            </a:pPr>
            <a:r>
              <a:rPr lang="en-US" dirty="0" smtClean="0"/>
              <a:t>All </a:t>
            </a:r>
            <a:r>
              <a:rPr lang="en-US" dirty="0"/>
              <a:t>pixels can be modified to fool an image classifier.</a:t>
            </a:r>
          </a:p>
          <a:p>
            <a:pPr marL="0" indent="0">
              <a:buNone/>
            </a:pPr>
            <a:endParaRPr lang="en-US" dirty="0"/>
          </a:p>
        </p:txBody>
      </p:sp>
      <p:sp>
        <p:nvSpPr>
          <p:cNvPr id="4" name="Content Placeholder 2"/>
          <p:cNvSpPr txBox="1">
            <a:spLocks/>
          </p:cNvSpPr>
          <p:nvPr/>
        </p:nvSpPr>
        <p:spPr>
          <a:xfrm>
            <a:off x="6505575" y="1825625"/>
            <a:ext cx="48482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Features </a:t>
            </a:r>
            <a:r>
              <a:rPr lang="en-US" dirty="0"/>
              <a:t>extracted from victim’s packets can’t be changed.</a:t>
            </a:r>
            <a:endParaRPr lang="en-US" dirty="0"/>
          </a:p>
        </p:txBody>
      </p:sp>
      <p:pic>
        <p:nvPicPr>
          <p:cNvPr id="2050" name="Picture 2" descr="https://upload.wikimedia.org/wikipedia/commons/thumb/3/3a/Cat03.jpg/1200px-Cat0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1127" y="2710189"/>
            <a:ext cx="2021445" cy="2019761"/>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p:cNvSpPr txBox="1">
            <a:spLocks/>
          </p:cNvSpPr>
          <p:nvPr/>
        </p:nvSpPr>
        <p:spPr>
          <a:xfrm>
            <a:off x="6134100" y="365125"/>
            <a:ext cx="508635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dirty="0" smtClean="0"/>
              <a:t>Network Traffic</a:t>
            </a:r>
            <a:endParaRPr lang="en-US" dirty="0"/>
          </a:p>
        </p:txBody>
      </p:sp>
      <p:sp>
        <p:nvSpPr>
          <p:cNvPr id="26" name="Rectangle 25"/>
          <p:cNvSpPr/>
          <p:nvPr/>
        </p:nvSpPr>
        <p:spPr>
          <a:xfrm>
            <a:off x="7431068" y="2914584"/>
            <a:ext cx="2770682" cy="3872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431068" y="2914584"/>
            <a:ext cx="67347" cy="38727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7802543" y="2914584"/>
            <a:ext cx="67347" cy="387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39810" y="2914584"/>
            <a:ext cx="67347" cy="38727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8530141" y="2914584"/>
            <a:ext cx="67347" cy="387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020118" y="2914584"/>
            <a:ext cx="67347" cy="38727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9521244" y="2914584"/>
            <a:ext cx="67347" cy="387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0134403" y="2914584"/>
            <a:ext cx="67347" cy="38727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6751518" y="3798287"/>
            <a:ext cx="2669828" cy="338554"/>
          </a:xfrm>
          <a:prstGeom prst="rect">
            <a:avLst/>
          </a:prstGeom>
          <a:noFill/>
        </p:spPr>
        <p:txBody>
          <a:bodyPr wrap="square" rtlCol="0">
            <a:spAutoFit/>
          </a:bodyPr>
          <a:lstStyle/>
          <a:p>
            <a:r>
              <a:rPr lang="en-US" sz="1600" dirty="0" smtClean="0">
                <a:solidFill>
                  <a:schemeClr val="tx1">
                    <a:lumMod val="75000"/>
                    <a:lumOff val="25000"/>
                  </a:schemeClr>
                </a:solidFill>
                <a:latin typeface="Calibri Light" panose="020F0302020204030204" pitchFamily="34" charset="0"/>
                <a:cs typeface="Calibri Light" panose="020F0302020204030204" pitchFamily="34" charset="0"/>
              </a:rPr>
              <a:t>No control over Victim Packets</a:t>
            </a:r>
            <a:endParaRPr lang="en-US" sz="1600" dirty="0">
              <a:solidFill>
                <a:schemeClr val="tx1">
                  <a:lumMod val="75000"/>
                  <a:lumOff val="25000"/>
                </a:schemeClr>
              </a:solidFill>
              <a:latin typeface="Calibri Light" panose="020F0302020204030204" pitchFamily="34" charset="0"/>
              <a:cs typeface="Calibri Light" panose="020F0302020204030204" pitchFamily="34" charset="0"/>
            </a:endParaRPr>
          </a:p>
        </p:txBody>
      </p:sp>
      <p:cxnSp>
        <p:nvCxnSpPr>
          <p:cNvPr id="41" name="Straight Arrow Connector 40"/>
          <p:cNvCxnSpPr>
            <a:stCxn id="40" idx="0"/>
          </p:cNvCxnSpPr>
          <p:nvPr/>
        </p:nvCxnSpPr>
        <p:spPr>
          <a:xfrm flipH="1" flipV="1">
            <a:off x="7898775" y="3228466"/>
            <a:ext cx="187657" cy="569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57" name="Rectangle 2056"/>
          <p:cNvSpPr/>
          <p:nvPr/>
        </p:nvSpPr>
        <p:spPr>
          <a:xfrm>
            <a:off x="2367678" y="2726963"/>
            <a:ext cx="2014893" cy="2015443"/>
          </a:xfrm>
          <a:prstGeom prst="rect">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8" name="Oval 2057"/>
          <p:cNvSpPr/>
          <p:nvPr/>
        </p:nvSpPr>
        <p:spPr>
          <a:xfrm>
            <a:off x="7347039" y="2822106"/>
            <a:ext cx="235404" cy="570706"/>
          </a:xfrm>
          <a:prstGeom prst="ellipse">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8251492" y="2837769"/>
            <a:ext cx="235404" cy="570706"/>
          </a:xfrm>
          <a:prstGeom prst="ellipse">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8936089" y="2819991"/>
            <a:ext cx="235404" cy="570706"/>
          </a:xfrm>
          <a:prstGeom prst="ellipse">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0056215" y="2819873"/>
            <a:ext cx="235404" cy="570706"/>
          </a:xfrm>
          <a:prstGeom prst="ellipse">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8921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7" grpId="0" animBg="1"/>
      <p:bldP spid="2058" grpId="0" animBg="1"/>
      <p:bldP spid="67" grpId="0" animBg="1"/>
      <p:bldP spid="68" grpId="0" animBg="1"/>
      <p:bldP spid="69" grpId="0" animBg="1"/>
    </p:bldLst>
  </p:timing>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5996</TotalTime>
  <Words>1236</Words>
  <Application>Microsoft Office PowerPoint</Application>
  <PresentationFormat>Widescreen</PresentationFormat>
  <Paragraphs>273</Paragraphs>
  <Slides>25</Slides>
  <Notes>10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Cambria Math</vt:lpstr>
      <vt:lpstr>Office Theme</vt:lpstr>
      <vt:lpstr>Towards Evaluation of NIDSs in Adversarial Setting </vt:lpstr>
      <vt:lpstr>Network attacks are growing</vt:lpstr>
      <vt:lpstr>Network Intrusion Detection Systems</vt:lpstr>
      <vt:lpstr>  Neural networks are vulnerable to adversarial examples  </vt:lpstr>
      <vt:lpstr>Adversarial Examples in Other Domains</vt:lpstr>
      <vt:lpstr>PowerPoint Presentation</vt:lpstr>
      <vt:lpstr>PowerPoint Presentation</vt:lpstr>
      <vt:lpstr>Image</vt:lpstr>
      <vt:lpstr>Image</vt:lpstr>
      <vt:lpstr>Threat Model</vt:lpstr>
      <vt:lpstr>Legitimate Packet Transformations</vt:lpstr>
      <vt:lpstr>Attack in a Nutshell</vt:lpstr>
      <vt:lpstr>Adversarial Examples for Packet-based NIDSs </vt:lpstr>
      <vt:lpstr>Adversarial Examples for Packet-based NIDSs </vt:lpstr>
      <vt:lpstr>Adversarial Examples for Flow-based NIDSs</vt:lpstr>
      <vt:lpstr>Adversarial Examples for Flow-based NIDSs</vt:lpstr>
      <vt:lpstr>PowerPoint Presentation</vt:lpstr>
      <vt:lpstr>Dataset</vt:lpstr>
      <vt:lpstr>Dataset</vt:lpstr>
      <vt:lpstr>Evaluation Metric</vt:lpstr>
      <vt:lpstr>Average Detection Rate Across All Attacks</vt:lpstr>
      <vt:lpstr>PowerPoint Presentation</vt:lpstr>
      <vt:lpstr>Future Works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Towards Evaluation of NIDSs in Adversarial Setting</dc:title>
  <dc:creator>AmirH M</dc:creator>
  <cp:lastModifiedBy>AmirH M</cp:lastModifiedBy>
  <cp:revision>100</cp:revision>
  <dcterms:created xsi:type="dcterms:W3CDTF">2019-12-04T15:55:14Z</dcterms:created>
  <dcterms:modified xsi:type="dcterms:W3CDTF">2019-12-08T19:52:14Z</dcterms:modified>
</cp:coreProperties>
</file>