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8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93" r:id="rId20"/>
    <p:sldId id="294" r:id="rId21"/>
    <p:sldId id="281" r:id="rId22"/>
    <p:sldId id="289" r:id="rId23"/>
    <p:sldId id="282" r:id="rId24"/>
    <p:sldId id="284" r:id="rId25"/>
    <p:sldId id="290" r:id="rId26"/>
    <p:sldId id="283" r:id="rId27"/>
    <p:sldId id="280" r:id="rId28"/>
    <p:sldId id="286" r:id="rId29"/>
    <p:sldId id="291" r:id="rId30"/>
    <p:sldId id="288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64" autoAdjust="0"/>
  </p:normalViewPr>
  <p:slideViewPr>
    <p:cSldViewPr snapToGrid="0">
      <p:cViewPr varScale="1">
        <p:scale>
          <a:sx n="68" d="100"/>
          <a:sy n="68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5E298-00C9-4F69-B409-862205B64B9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90DA-AA79-4D9A-AF24-37CB2FB6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317-8298-4657-B881-7C488C55B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2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0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3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6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12761-97B5-4958-BF72-3297EADE2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9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90DA-AA79-4D9A-AF24-37CB2FB694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12761-97B5-4958-BF72-3297EADE2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12761-97B5-4958-BF72-3297EADE2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7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E4CD-2A8D-451C-B055-3FC9639B7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402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741363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64" y="6117364"/>
            <a:ext cx="740636" cy="7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00679"/>
            <a:ext cx="637903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00679"/>
            <a:ext cx="637903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c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64" y="6117364"/>
            <a:ext cx="740636" cy="7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2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7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1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0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8FE58-2F36-4612-904D-9E36BAF7BF99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2E12-17EF-488E-A928-5347BE5E277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5B45-9DA3-42BC-B419-8B994025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6949"/>
            <a:ext cx="10515600" cy="501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741363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Image result for cu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64" y="6117364"/>
            <a:ext cx="740636" cy="7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00679"/>
            <a:ext cx="637903" cy="365125"/>
          </a:xfrm>
          <a:prstGeom prst="rect">
            <a:avLst/>
          </a:prstGeom>
        </p:spPr>
        <p:txBody>
          <a:bodyPr/>
          <a:lstStyle/>
          <a:p>
            <a:fld id="{F34E6E63-CAFE-4B28-BFA3-7D379C9B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U Bou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6829" y="1834234"/>
            <a:ext cx="11723914" cy="1337944"/>
          </a:xfrm>
          <a:prstGeom prst="roundRect">
            <a:avLst/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86231" y="3766366"/>
            <a:ext cx="9422036" cy="1103058"/>
          </a:xfrm>
          <a:prstGeom prst="roundRect">
            <a:avLst/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703" y="2242422"/>
            <a:ext cx="11463587" cy="103411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Breaking the Trust Dependence on Third Party Processes for Reconfigurable Secure Hardware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6231" y="3766365"/>
            <a:ext cx="9501058" cy="1103058"/>
          </a:xfrm>
        </p:spPr>
        <p:txBody>
          <a:bodyPr>
            <a:normAutofit lnSpcReduction="10000"/>
          </a:bodyPr>
          <a:lstStyle/>
          <a:p>
            <a:r>
              <a:rPr lang="en-US" sz="3900" b="1" dirty="0" smtClean="0">
                <a:solidFill>
                  <a:schemeClr val="bg1"/>
                </a:solidFill>
              </a:rPr>
              <a:t>Aimee Coughlin, Greg Cusack, Jack Wampler, </a:t>
            </a:r>
            <a:r>
              <a:rPr lang="en-US" sz="3900" b="1" u="sng" dirty="0" smtClean="0">
                <a:solidFill>
                  <a:schemeClr val="bg1"/>
                </a:solidFill>
              </a:rPr>
              <a:t>Eric Keller</a:t>
            </a:r>
            <a:r>
              <a:rPr lang="en-US" sz="3900" b="1" dirty="0" smtClean="0">
                <a:solidFill>
                  <a:schemeClr val="bg1"/>
                </a:solidFill>
              </a:rPr>
              <a:t>, Eric Wustrow</a:t>
            </a:r>
          </a:p>
        </p:txBody>
      </p:sp>
      <p:pic>
        <p:nvPicPr>
          <p:cNvPr id="4" name="Picture 2" descr="Image result for c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97" y="110525"/>
            <a:ext cx="1126519" cy="11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395958-7967-4D15-BCAC-214842B3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9" y="1471751"/>
            <a:ext cx="8318500" cy="5010014"/>
          </a:xfrm>
        </p:spPr>
        <p:txBody>
          <a:bodyPr/>
          <a:lstStyle/>
          <a:p>
            <a:r>
              <a:rPr lang="en-US" dirty="0"/>
              <a:t>Immutable nature of silicon is a basis for the guarantees of secure hardware</a:t>
            </a:r>
          </a:p>
          <a:p>
            <a:endParaRPr lang="en-US" dirty="0"/>
          </a:p>
          <a:p>
            <a:r>
              <a:rPr lang="en-US" dirty="0" smtClean="0"/>
              <a:t>Programmability compromises security </a:t>
            </a:r>
            <a:r>
              <a:rPr lang="en-US" dirty="0"/>
              <a:t>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7B3D-785C-499C-AD15-0C313F31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 of Programmability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5019A-F770-49BC-A445-124B1DD5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9153879" y="2765179"/>
            <a:ext cx="2057400" cy="1447800"/>
          </a:xfrm>
          <a:prstGeom prst="rect">
            <a:avLst/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Attacker’s </a:t>
            </a:r>
            <a:r>
              <a:rPr lang="en-US" sz="2400" dirty="0"/>
              <a:t>Function</a:t>
            </a:r>
          </a:p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8429979" y="2462612"/>
            <a:ext cx="3124200" cy="243393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10197819" y="1848547"/>
            <a:ext cx="0" cy="81002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8468079" y="448328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D92D4-6C91-415E-80E5-6094FDB24DB5}"/>
              </a:ext>
            </a:extLst>
          </p:cNvPr>
          <p:cNvSpPr txBox="1"/>
          <p:nvPr/>
        </p:nvSpPr>
        <p:spPr>
          <a:xfrm>
            <a:off x="10781048" y="104279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9EDB8-4BEC-4F0F-91A8-BDC769900C2F}"/>
              </a:ext>
            </a:extLst>
          </p:cNvPr>
          <p:cNvCxnSpPr>
            <a:cxnSpLocks/>
          </p:cNvCxnSpPr>
          <p:nvPr/>
        </p:nvCxnSpPr>
        <p:spPr>
          <a:xfrm flipH="1">
            <a:off x="10476090" y="1471751"/>
            <a:ext cx="835377" cy="1186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8974668" y="1452837"/>
            <a:ext cx="223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Bitstream</a:t>
            </a:r>
            <a:r>
              <a:rPr lang="en-US" dirty="0" smtClean="0"/>
              <a:t> Protection (widely available)</a:t>
            </a:r>
            <a:endParaRPr lang="en-US" dirty="0"/>
          </a:p>
        </p:txBody>
      </p:sp>
      <p:pic>
        <p:nvPicPr>
          <p:cNvPr id="15" name="Content Placeholder 14" descr="File:Simpleicons Interface key-tool-1.sv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2" y="2189959"/>
            <a:ext cx="502708" cy="5027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605866" y="3603018"/>
            <a:ext cx="3567289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3499556" y="3523771"/>
            <a:ext cx="4758268" cy="30329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2673431"/>
            <a:ext cx="0" cy="81002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3499556" y="62180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621859" y="2151745"/>
            <a:ext cx="171026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4574936"/>
            <a:ext cx="2057400" cy="1447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Secure HW Function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1680940"/>
            <a:ext cx="0" cy="48209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56" y="3646559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3595510" y="3603018"/>
            <a:ext cx="92568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2137791"/>
            <a:ext cx="65067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5245527" y="1253342"/>
            <a:ext cx="25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436533" y="1188226"/>
            <a:ext cx="3623727" cy="18131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391" t="15430" r="13857" b="28887"/>
          <a:stretch/>
        </p:blipFill>
        <p:spPr>
          <a:xfrm>
            <a:off x="8933459" y="2189959"/>
            <a:ext cx="4016321" cy="203714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1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Bitstream</a:t>
            </a:r>
            <a:r>
              <a:rPr lang="en-US" dirty="0" smtClean="0"/>
              <a:t> Protection – can’t attack the device</a:t>
            </a:r>
            <a:endParaRPr lang="en-US" dirty="0"/>
          </a:p>
        </p:txBody>
      </p:sp>
      <p:pic>
        <p:nvPicPr>
          <p:cNvPr id="15" name="Content Placeholder 14" descr="File:Simpleicons Interface key-tool-1.sv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2" y="2189959"/>
            <a:ext cx="502708" cy="5027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605866" y="3603018"/>
            <a:ext cx="3567289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3499556" y="3523771"/>
            <a:ext cx="4758268" cy="30329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2673431"/>
            <a:ext cx="0" cy="81002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3499556" y="62180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621859" y="2151745"/>
            <a:ext cx="171026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6533" y="1188226"/>
            <a:ext cx="3623727" cy="18131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4574936"/>
            <a:ext cx="2057400" cy="1447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Secure HW Function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1680940"/>
            <a:ext cx="0" cy="48209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56" y="3646559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3595510" y="3603018"/>
            <a:ext cx="92568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2137791"/>
            <a:ext cx="65067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D92D4-6C91-415E-80E5-6094FDB24DB5}"/>
              </a:ext>
            </a:extLst>
          </p:cNvPr>
          <p:cNvSpPr txBox="1"/>
          <p:nvPr/>
        </p:nvSpPr>
        <p:spPr>
          <a:xfrm>
            <a:off x="10781048" y="104279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9EDB8-4BEC-4F0F-91A8-BDC769900C2F}"/>
              </a:ext>
            </a:extLst>
          </p:cNvPr>
          <p:cNvCxnSpPr>
            <a:cxnSpLocks/>
          </p:cNvCxnSpPr>
          <p:nvPr/>
        </p:nvCxnSpPr>
        <p:spPr>
          <a:xfrm flipH="1">
            <a:off x="8553584" y="1471751"/>
            <a:ext cx="2757884" cy="1847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7992533" y="3179996"/>
            <a:ext cx="613837" cy="598311"/>
          </a:xfrm>
          <a:prstGeom prst="mathMultiply">
            <a:avLst>
              <a:gd name="adj1" fmla="val 14086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5245527" y="1253342"/>
            <a:ext cx="25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6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Bitstream</a:t>
            </a:r>
            <a:r>
              <a:rPr lang="en-US" dirty="0"/>
              <a:t> Protection – </a:t>
            </a:r>
            <a:r>
              <a:rPr lang="en-US" dirty="0" smtClean="0"/>
              <a:t>CAN </a:t>
            </a:r>
            <a:r>
              <a:rPr lang="en-US" dirty="0"/>
              <a:t>attack the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15" name="Content Placeholder 14" descr="File:Simpleicons Interface key-tool-1.sv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2" y="2189959"/>
            <a:ext cx="502708" cy="5027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605866" y="3603018"/>
            <a:ext cx="3567289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5245527" y="1253342"/>
            <a:ext cx="25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3499556" y="3523771"/>
            <a:ext cx="4758268" cy="30329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2673431"/>
            <a:ext cx="0" cy="81002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3499556" y="62180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621859" y="2151745"/>
            <a:ext cx="171026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4574936"/>
            <a:ext cx="2057400" cy="1447800"/>
          </a:xfrm>
          <a:prstGeom prst="rect">
            <a:avLst/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Insecure HW Function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6495058" y="1680940"/>
            <a:ext cx="0" cy="48209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56" y="3646559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3595510" y="3603018"/>
            <a:ext cx="92568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880876" y="2137791"/>
            <a:ext cx="650677" cy="623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D92D4-6C91-415E-80E5-6094FDB24DB5}"/>
              </a:ext>
            </a:extLst>
          </p:cNvPr>
          <p:cNvSpPr txBox="1"/>
          <p:nvPr/>
        </p:nvSpPr>
        <p:spPr>
          <a:xfrm>
            <a:off x="10781048" y="104279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9EDB8-4BEC-4F0F-91A8-BDC769900C2F}"/>
              </a:ext>
            </a:extLst>
          </p:cNvPr>
          <p:cNvCxnSpPr>
            <a:cxnSpLocks/>
          </p:cNvCxnSpPr>
          <p:nvPr/>
        </p:nvCxnSpPr>
        <p:spPr>
          <a:xfrm flipH="1">
            <a:off x="5507976" y="1344284"/>
            <a:ext cx="5137446" cy="787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20" y="1900562"/>
            <a:ext cx="502708" cy="50270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E9EDB8-4BEC-4F0F-91A8-BDC769900C2F}"/>
              </a:ext>
            </a:extLst>
          </p:cNvPr>
          <p:cNvCxnSpPr>
            <a:cxnSpLocks/>
          </p:cNvCxnSpPr>
          <p:nvPr/>
        </p:nvCxnSpPr>
        <p:spPr>
          <a:xfrm flipH="1">
            <a:off x="8205327" y="2573867"/>
            <a:ext cx="1711193" cy="10291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0135711" y="1865949"/>
            <a:ext cx="171026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E9EDB8-4BEC-4F0F-91A8-BDC769900C2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1115967" y="1504461"/>
            <a:ext cx="312781" cy="41752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9413367" y="1872499"/>
            <a:ext cx="65067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6533" y="1188226"/>
            <a:ext cx="3623727" cy="18131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Trust Dependence on Third Party Processes for</a:t>
            </a:r>
            <a:br>
              <a:rPr lang="en-US" dirty="0"/>
            </a:br>
            <a:r>
              <a:rPr lang="en-US" dirty="0"/>
              <a:t>Reconfigurable Secure Hardware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Idea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6551774" y="1690195"/>
            <a:ext cx="3567289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Decrypt </a:t>
            </a:r>
            <a:r>
              <a:rPr lang="en-US" sz="2400" dirty="0" err="1" smtClean="0">
                <a:solidFill>
                  <a:schemeClr val="tx1"/>
                </a:solidFill>
              </a:rPr>
              <a:t>bitstream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11027784" y="3145761"/>
            <a:ext cx="121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5445464" y="1610948"/>
            <a:ext cx="4758268" cy="40027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 flipH="1" flipV="1">
            <a:off x="10370916" y="3669175"/>
            <a:ext cx="742209" cy="63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5445464" y="52080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pic>
        <p:nvPicPr>
          <p:cNvPr id="16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64" y="1733736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541418" y="1690195"/>
            <a:ext cx="925687" cy="6232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F395958-7967-4D15-BCAC-214842B3BF82}"/>
              </a:ext>
            </a:extLst>
          </p:cNvPr>
          <p:cNvSpPr txBox="1">
            <a:spLocks/>
          </p:cNvSpPr>
          <p:nvPr/>
        </p:nvSpPr>
        <p:spPr>
          <a:xfrm>
            <a:off x="149579" y="1471751"/>
            <a:ext cx="5268965" cy="501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Self-provisioning</a:t>
            </a:r>
          </a:p>
          <a:p>
            <a:pPr lvl="1"/>
            <a:r>
              <a:rPr lang="en-US" dirty="0" smtClean="0"/>
              <a:t>Key creation and maintenance is internal to device</a:t>
            </a:r>
          </a:p>
          <a:p>
            <a:endParaRPr lang="en-US" dirty="0" smtClean="0"/>
          </a:p>
          <a:p>
            <a:r>
              <a:rPr lang="en-US" dirty="0" smtClean="0"/>
              <a:t>Policy-controlled update system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8676723" y="3001360"/>
            <a:ext cx="1419654" cy="1348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691103" y="3047078"/>
            <a:ext cx="2057400" cy="1447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Secure HW Function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 flipV="1">
            <a:off x="9447217" y="2307182"/>
            <a:ext cx="1" cy="62143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some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Manufacturer</a:t>
            </a:r>
          </a:p>
          <a:p>
            <a:r>
              <a:rPr lang="en-US" dirty="0" smtClean="0"/>
              <a:t>System Manufacturer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Provisioner</a:t>
            </a:r>
            <a:r>
              <a:rPr lang="en-US" dirty="0" smtClean="0"/>
              <a:t>         &lt;= loads an initial FPGA configuration</a:t>
            </a:r>
          </a:p>
          <a:p>
            <a:r>
              <a:rPr lang="en-US" dirty="0" smtClean="0"/>
              <a:t>Application Developer   &lt;= loads secure hardware configuration </a:t>
            </a:r>
          </a:p>
          <a:p>
            <a:r>
              <a:rPr lang="en-US" dirty="0" smtClean="0"/>
              <a:t>User                                  &lt;= operates the device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(roles may be overlap)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Start with empty device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43085" y="1690194"/>
            <a:ext cx="2057400" cy="1199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3479922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Start with empty device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43085" y="1690194"/>
            <a:ext cx="2057400" cy="1199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3479922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4278" y="3537381"/>
            <a:ext cx="3647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LinLibertineT"/>
              </a:rPr>
              <a:t>Can only be read by specific hardware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7" idx="1"/>
            <a:endCxn id="8" idx="2"/>
          </p:cNvCxnSpPr>
          <p:nvPr/>
        </p:nvCxnSpPr>
        <p:spPr>
          <a:xfrm flipH="1" flipV="1">
            <a:off x="5672669" y="2596444"/>
            <a:ext cx="681609" cy="13564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Start with empty device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43085" y="1690194"/>
            <a:ext cx="2057400" cy="1199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3479922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624" y="3823437"/>
            <a:ext cx="6280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LinLibertineT"/>
              </a:rPr>
              <a:t>Stores a public key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LinLibertineT"/>
              </a:rPr>
              <a:t>the device will only load an image generated with the corresponding key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V="1">
            <a:off x="7385045" y="2596444"/>
            <a:ext cx="1540934" cy="1226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607B82-AF2C-4AC9-8CC6-FB451A0D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995338" cy="194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Hardware that </a:t>
            </a:r>
            <a:r>
              <a:rPr lang="en-US" dirty="0" smtClean="0"/>
              <a:t>protects </a:t>
            </a:r>
            <a:r>
              <a:rPr lang="en-US" dirty="0"/>
              <a:t>against other parts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Implemented such that you can trust its functionality</a:t>
            </a:r>
          </a:p>
          <a:p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21B1F-0149-47BA-8205-B9B2B82C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secure hardware?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E2DC-5289-4B23-99B4-3D640AA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Image result for yubikey">
            <a:extLst>
              <a:ext uri="{FF2B5EF4-FFF2-40B4-BE49-F238E27FC236}">
                <a16:creationId xmlns:a16="http://schemas.microsoft.com/office/drawing/2014/main" id="{4A61F724-1CEB-4989-A7D9-9B2BF488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593" y="2572411"/>
            <a:ext cx="1208688" cy="12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ple secure enclave">
            <a:extLst>
              <a:ext uri="{FF2B5EF4-FFF2-40B4-BE49-F238E27FC236}">
                <a16:creationId xmlns:a16="http://schemas.microsoft.com/office/drawing/2014/main" id="{74C23A46-94C4-41E7-8994-18F655D8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1" y="3947388"/>
            <a:ext cx="1809724" cy="102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3607B82-AF2C-4AC9-8CC6-FB451A0D059C}"/>
              </a:ext>
            </a:extLst>
          </p:cNvPr>
          <p:cNvSpPr txBox="1">
            <a:spLocks/>
          </p:cNvSpPr>
          <p:nvPr/>
        </p:nvSpPr>
        <p:spPr>
          <a:xfrm>
            <a:off x="2746502" y="3693409"/>
            <a:ext cx="8802419" cy="1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Useful for defending against untrusted software</a:t>
            </a:r>
          </a:p>
          <a:p>
            <a:endParaRPr lang="en-US" dirty="0" smtClean="0"/>
          </a:p>
          <a:p>
            <a:r>
              <a:rPr lang="en-US" dirty="0" smtClean="0"/>
              <a:t>Can defend against some kinds of physical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 (1) – Generate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Special self-provisioning </a:t>
            </a:r>
            <a:r>
              <a:rPr lang="en-US" dirty="0" err="1" smtClean="0"/>
              <a:t>config</a:t>
            </a:r>
            <a:r>
              <a:rPr lang="en-US" dirty="0" smtClean="0"/>
              <a:t> used by system </a:t>
            </a:r>
            <a:r>
              <a:rPr lang="en-US" dirty="0" err="1" smtClean="0"/>
              <a:t>provisioner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43085" y="1690194"/>
            <a:ext cx="2057400" cy="1199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3" y="2819962"/>
            <a:ext cx="3801875" cy="25196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53770" y="3206054"/>
            <a:ext cx="368018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(1) Generate a </a:t>
            </a:r>
            <a:r>
              <a:rPr lang="en-US" dirty="0" smtClean="0"/>
              <a:t>key pair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Store the secret </a:t>
            </a:r>
            <a:r>
              <a:rPr lang="en-US" dirty="0" smtClean="0"/>
              <a:t>key  </a:t>
            </a:r>
            <a:r>
              <a:rPr lang="en-US" dirty="0"/>
              <a:t>in secure storage.</a:t>
            </a:r>
          </a:p>
          <a:p>
            <a:r>
              <a:rPr lang="en-US" dirty="0" smtClean="0"/>
              <a:t>(3) </a:t>
            </a:r>
            <a:r>
              <a:rPr lang="en-US" dirty="0"/>
              <a:t>Program the public key to the secure boot system on the device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3479922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 (1) – Generate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Special self-provisioning </a:t>
            </a:r>
            <a:r>
              <a:rPr lang="en-US" dirty="0" err="1" smtClean="0"/>
              <a:t>config</a:t>
            </a:r>
            <a:r>
              <a:rPr lang="en-US" dirty="0" smtClean="0"/>
              <a:t> used by system </a:t>
            </a:r>
            <a:r>
              <a:rPr lang="en-US" dirty="0" err="1" smtClean="0"/>
              <a:t>provisioner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43085" y="1690194"/>
            <a:ext cx="2057400" cy="1199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3" y="2819962"/>
            <a:ext cx="3801875" cy="25196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self </a:t>
            </a:r>
          </a:p>
          <a:p>
            <a:pPr algn="ctr"/>
            <a:r>
              <a:rPr lang="en-US" sz="2400" dirty="0" smtClean="0"/>
              <a:t>Provision</a:t>
            </a:r>
          </a:p>
          <a:p>
            <a:pPr algn="ctr"/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3479922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53770" y="3206054"/>
            <a:ext cx="368018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(1) Generate a </a:t>
            </a:r>
            <a:r>
              <a:rPr lang="en-US" dirty="0" smtClean="0"/>
              <a:t>key pair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Store the secret </a:t>
            </a:r>
            <a:r>
              <a:rPr lang="en-US" dirty="0" smtClean="0"/>
              <a:t>key  </a:t>
            </a:r>
            <a:r>
              <a:rPr lang="en-US" dirty="0"/>
              <a:t>in secure storage.</a:t>
            </a:r>
          </a:p>
          <a:p>
            <a:r>
              <a:rPr lang="en-US" dirty="0" smtClean="0"/>
              <a:t>(3) </a:t>
            </a:r>
            <a:r>
              <a:rPr lang="en-US" dirty="0"/>
              <a:t>Program the public key to the secure boot system on the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(4) Sign/encrypt </a:t>
            </a:r>
            <a:r>
              <a:rPr lang="en-US" dirty="0"/>
              <a:t>the initial FPGA configuration with secret key.</a:t>
            </a:r>
          </a:p>
          <a:p>
            <a:endParaRPr lang="en-US" dirty="0"/>
          </a:p>
        </p:txBody>
      </p:sp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1113991" y="5123356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(Signed)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12" idx="3"/>
            <a:endCxn id="14" idx="3"/>
          </p:cNvCxnSpPr>
          <p:nvPr/>
        </p:nvCxnSpPr>
        <p:spPr>
          <a:xfrm>
            <a:off x="3171391" y="4079803"/>
            <a:ext cx="12700" cy="1643434"/>
          </a:xfrm>
          <a:prstGeom prst="curvedConnector3">
            <a:avLst>
              <a:gd name="adj1" fmla="val 11311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Self-provisioning (2) – Load Initial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Only this specific configuration can be loaded onto the FPGA </a:t>
            </a:r>
            <a:br>
              <a:rPr lang="en-US" dirty="0" smtClean="0"/>
            </a:br>
            <a:r>
              <a:rPr lang="en-US" dirty="0" smtClean="0"/>
              <a:t>(next power cycle)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2379187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(Signed)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986" y="2861479"/>
            <a:ext cx="6118213" cy="266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8825" y="3383244"/>
            <a:ext cx="1806223" cy="187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(w/ INITIAL policy)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292739" y="5202873"/>
            <a:ext cx="265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policy could include a one-time use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Secure HW App (1) – verify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The user initiates the loading of a new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2379187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(Signed)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986" y="2861479"/>
            <a:ext cx="6118213" cy="266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3709431"/>
            <a:ext cx="2057400" cy="119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Desired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Secure HW App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8825" y="3383245"/>
            <a:ext cx="1806223" cy="187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(w/ INITIAL policy)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54002" y="3041873"/>
            <a:ext cx="447675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(1) Receive an update.</a:t>
            </a:r>
          </a:p>
          <a:p>
            <a:r>
              <a:rPr lang="en-US" dirty="0"/>
              <a:t>(2) Verify that the update conforms to the update security policy.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Secure HW App (1) – verify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The user initiates the loading of a new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2379187"/>
            <a:ext cx="2057400" cy="119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(Signed)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986" y="2861479"/>
            <a:ext cx="6118213" cy="266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3709431"/>
            <a:ext cx="2057400" cy="119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Desired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Secure HW App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5110824"/>
            <a:ext cx="2057400" cy="119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Desired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Secure HW App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(signed)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8825" y="3383245"/>
            <a:ext cx="1806223" cy="187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(w/ INITIAL policy)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urved Connector 21"/>
          <p:cNvCxnSpPr>
            <a:stCxn id="16" idx="3"/>
            <a:endCxn id="20" idx="3"/>
          </p:cNvCxnSpPr>
          <p:nvPr/>
        </p:nvCxnSpPr>
        <p:spPr>
          <a:xfrm>
            <a:off x="2647602" y="4309312"/>
            <a:ext cx="12700" cy="1401393"/>
          </a:xfrm>
          <a:prstGeom prst="curvedConnector3">
            <a:avLst>
              <a:gd name="adj1" fmla="val 181555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54002" y="3041873"/>
            <a:ext cx="447675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(1) Receive an update.</a:t>
            </a:r>
          </a:p>
          <a:p>
            <a:r>
              <a:rPr lang="en-US" dirty="0"/>
              <a:t>(2) Verify that the update conforms to the update security policy.</a:t>
            </a:r>
          </a:p>
          <a:p>
            <a:r>
              <a:rPr lang="en-US" b="1" dirty="0"/>
              <a:t>(3) Use </a:t>
            </a:r>
            <a:r>
              <a:rPr lang="en-US" b="1" dirty="0" smtClean="0"/>
              <a:t>secret </a:t>
            </a:r>
            <a:r>
              <a:rPr lang="en-US" b="1" dirty="0"/>
              <a:t>key to </a:t>
            </a:r>
            <a:r>
              <a:rPr lang="en-US" b="1" dirty="0" smtClean="0"/>
              <a:t>sign/encrypt the update</a:t>
            </a:r>
          </a:p>
          <a:p>
            <a:r>
              <a:rPr lang="en-US" b="1" dirty="0"/>
              <a:t> </a:t>
            </a:r>
            <a:r>
              <a:rPr lang="en-US" b="1" dirty="0" smtClean="0"/>
              <a:t>(using embedded encryption </a:t>
            </a:r>
            <a:r>
              <a:rPr lang="en-US" b="1" dirty="0" err="1" smtClean="0"/>
              <a:t>hw</a:t>
            </a:r>
            <a:r>
              <a:rPr lang="en-US" b="1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Secure HW App (2) – Load Desired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85" y="963747"/>
            <a:ext cx="10515600" cy="5010014"/>
          </a:xfrm>
        </p:spPr>
        <p:txBody>
          <a:bodyPr/>
          <a:lstStyle/>
          <a:p>
            <a:r>
              <a:rPr lang="en-US" dirty="0" smtClean="0"/>
              <a:t>The secure HW App is then loaded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7326492" y="1690195"/>
            <a:ext cx="3198974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Boot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4097870" y="1610947"/>
            <a:ext cx="6512265" cy="43721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4165603" y="55260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624" y="1690195"/>
            <a:ext cx="2856089" cy="9062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Secure Storage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0" y="1891965"/>
            <a:ext cx="502708" cy="502708"/>
          </a:xfrm>
          <a:prstGeom prst="rect">
            <a:avLst/>
          </a:prstGeom>
        </p:spPr>
      </p:pic>
      <p:pic>
        <p:nvPicPr>
          <p:cNvPr id="13" name="Content Placeholder 14" descr="File:Simpleicons Interface key-tool-1.svg - Wikimedia Commons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1934491"/>
            <a:ext cx="502708" cy="502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4244986" y="2861479"/>
            <a:ext cx="6118213" cy="2664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8825" y="3383245"/>
            <a:ext cx="1806223" cy="187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(w/ NEW policy)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012" y="3225737"/>
            <a:ext cx="1806223" cy="187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Secure HW 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590202" y="5110824"/>
            <a:ext cx="2057400" cy="119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Desired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Secure HW App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(signed)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1561" y="2"/>
            <a:ext cx="12361335" cy="740227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/>
              <a:t>Policies: Implemented by the loaded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to use a variety of means to protect the update</a:t>
            </a:r>
            <a:br>
              <a:rPr lang="en-US" dirty="0" smtClean="0"/>
            </a:br>
            <a:r>
              <a:rPr lang="en-US" dirty="0" smtClean="0"/>
              <a:t>(including multiple-factors)</a:t>
            </a:r>
          </a:p>
          <a:p>
            <a:pPr lvl="1"/>
            <a:r>
              <a:rPr lang="en-US" dirty="0" smtClean="0"/>
              <a:t>User inputs, key maintained by trusted dev, key maintained by user, etc.</a:t>
            </a:r>
          </a:p>
          <a:p>
            <a:endParaRPr lang="en-US" dirty="0" smtClean="0"/>
          </a:p>
          <a:p>
            <a:r>
              <a:rPr lang="en-US" dirty="0" smtClean="0"/>
              <a:t>Flexibility to implement a variety of policies</a:t>
            </a:r>
          </a:p>
          <a:p>
            <a:pPr lvl="1"/>
            <a:r>
              <a:rPr lang="en-US" dirty="0" smtClean="0"/>
              <a:t>Trust once (initially unprotected)</a:t>
            </a:r>
          </a:p>
          <a:p>
            <a:pPr lvl="1"/>
            <a:r>
              <a:rPr lang="en-US" dirty="0" smtClean="0"/>
              <a:t>One time key (protected by shared key)</a:t>
            </a:r>
          </a:p>
          <a:p>
            <a:pPr lvl="1"/>
            <a:r>
              <a:rPr lang="en-US" dirty="0" smtClean="0"/>
              <a:t>2 factor (signed by trusted dev and user input PIN)</a:t>
            </a:r>
          </a:p>
          <a:p>
            <a:pPr lvl="1"/>
            <a:r>
              <a:rPr lang="en-US" dirty="0" smtClean="0"/>
              <a:t>No updates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949"/>
            <a:ext cx="11229622" cy="5010014"/>
          </a:xfrm>
        </p:spPr>
        <p:txBody>
          <a:bodyPr/>
          <a:lstStyle/>
          <a:p>
            <a:r>
              <a:rPr lang="en-US" dirty="0" smtClean="0"/>
              <a:t>Self-provisioning, secure update, secure storage on Xilinx </a:t>
            </a:r>
            <a:r>
              <a:rPr lang="en-US" dirty="0" err="1" smtClean="0"/>
              <a:t>Zynq</a:t>
            </a:r>
            <a:r>
              <a:rPr lang="en-US" dirty="0" smtClean="0"/>
              <a:t> </a:t>
            </a:r>
            <a:r>
              <a:rPr lang="en-US" dirty="0" err="1" smtClean="0"/>
              <a:t>Ultrascale</a:t>
            </a:r>
            <a:r>
              <a:rPr lang="en-US" dirty="0" smtClean="0"/>
              <a:t>+</a:t>
            </a:r>
          </a:p>
          <a:p>
            <a:r>
              <a:rPr lang="en-US" dirty="0" smtClean="0"/>
              <a:t>Application: TEE (like SGX but with custom root of trust)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2259" y="2428542"/>
            <a:ext cx="5260859" cy="1233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2259" y="3762188"/>
            <a:ext cx="5262030" cy="280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9661" y="2765468"/>
            <a:ext cx="1196822" cy="659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 endpoint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8047" y="2765468"/>
            <a:ext cx="1503416" cy="659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Enclave driver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3265" y="5439163"/>
            <a:ext cx="3218688" cy="103190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Isolated Execution Environment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08579" y="4259525"/>
            <a:ext cx="860060" cy="674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ECDSA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2252" y="4249822"/>
            <a:ext cx="1078068" cy="894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Enclave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Loader 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Verifier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7236446" y="3575974"/>
            <a:ext cx="4840" cy="6738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7231" y="3425265"/>
            <a:ext cx="20174" cy="19956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9142" y="235602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ARM CPU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9142" y="3676665"/>
            <a:ext cx="1450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FPGA Fabric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78023" y="3095366"/>
            <a:ext cx="268285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42130" y="2377282"/>
            <a:ext cx="2567011" cy="2503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2130" y="2305091"/>
            <a:ext cx="1659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Remote client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23933" y="2698647"/>
            <a:ext cx="1427650" cy="711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Remote Attestation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5250" y="3731216"/>
            <a:ext cx="1251899" cy="711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Enclave libraries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47147" y="3084542"/>
            <a:ext cx="1692514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ile:Octicons-file-&lt;strong&gt;binary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7" y="3119216"/>
            <a:ext cx="345748" cy="46099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93070" y="4259525"/>
            <a:ext cx="946790" cy="674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Secure RNG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7806" y="4381867"/>
            <a:ext cx="825313" cy="512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config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10" idx="3"/>
          </p:cNvCxnSpPr>
          <p:nvPr/>
        </p:nvCxnSpPr>
        <p:spPr>
          <a:xfrm flipH="1" flipV="1">
            <a:off x="7780320" y="4697200"/>
            <a:ext cx="1117486" cy="4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File:Octicons-file-&lt;strong&gt;binary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09" y="6106653"/>
            <a:ext cx="345748" cy="46099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36941" y="4146433"/>
            <a:ext cx="3331116" cy="107833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8913" y="3909986"/>
            <a:ext cx="98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Enclave</a:t>
            </a:r>
          </a:p>
          <a:p>
            <a:r>
              <a:rPr lang="en-US" sz="2000" b="1" dirty="0"/>
              <a:t>Logic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70925" y="2275883"/>
            <a:ext cx="5447586" cy="4392958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for the 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7883" y="1166949"/>
            <a:ext cx="4976427" cy="50100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Enclave Applications:</a:t>
            </a:r>
          </a:p>
          <a:p>
            <a:r>
              <a:rPr lang="en-US" dirty="0" smtClean="0"/>
              <a:t>SHA512</a:t>
            </a:r>
          </a:p>
          <a:p>
            <a:r>
              <a:rPr lang="en-US" dirty="0" smtClean="0"/>
              <a:t>Password manager</a:t>
            </a:r>
          </a:p>
          <a:p>
            <a:r>
              <a:rPr lang="en-US" dirty="0" smtClean="0"/>
              <a:t>Just copy-in / copy-out</a:t>
            </a:r>
          </a:p>
          <a:p>
            <a:r>
              <a:rPr lang="en-US" dirty="0" smtClean="0"/>
              <a:t>Contact Matcher (like Signal)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2917" y="2085777"/>
            <a:ext cx="723903" cy="516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arm.c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636" y="1523748"/>
            <a:ext cx="2409826" cy="1171575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7819" y="1201823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created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6878" y="3049566"/>
            <a:ext cx="3430141" cy="11021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48416" y="2085777"/>
            <a:ext cx="1065206" cy="516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enclave.c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22913" y="1601814"/>
            <a:ext cx="1890711" cy="3827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interface.json</a:t>
            </a:r>
            <a:endParaRPr lang="en-US" dirty="0"/>
          </a:p>
        </p:txBody>
      </p:sp>
      <p:pic>
        <p:nvPicPr>
          <p:cNvPr id="10" name="Picture 9" descr="BIG IMAGE (PNG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2" y="2935269"/>
            <a:ext cx="411796" cy="4117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5126" y="4498216"/>
            <a:ext cx="1462091" cy="44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binary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6843" y="2058536"/>
            <a:ext cx="1003207" cy="3394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libenc.c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6836" y="1630792"/>
            <a:ext cx="1003208" cy="3394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libenc.h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53056" y="1523582"/>
            <a:ext cx="1250738" cy="117951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8942" y="1169120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 library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6673" y="2754330"/>
            <a:ext cx="0" cy="325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98105" y="4065877"/>
            <a:ext cx="0" cy="325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33087" y="4149556"/>
            <a:ext cx="0" cy="325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190" y="4404435"/>
            <a:ext cx="1462091" cy="8382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 Generated HW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27649" y="3635463"/>
            <a:ext cx="949371" cy="5162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  <a:r>
              <a:rPr lang="en-US" dirty="0" err="1"/>
              <a:t>enc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7725" y="3635463"/>
            <a:ext cx="1156007" cy="5162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 </a:t>
            </a:r>
            <a:r>
              <a:rPr lang="en-US" dirty="0" err="1"/>
              <a:t>Enc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7118" y="4412885"/>
            <a:ext cx="1606945" cy="8297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  <a:r>
              <a:rPr lang="en-US" dirty="0" err="1"/>
              <a:t>config</a:t>
            </a:r>
            <a:r>
              <a:rPr lang="en-US" dirty="0"/>
              <a:t> w/ </a:t>
            </a:r>
            <a:r>
              <a:rPr lang="en-US" dirty="0" err="1"/>
              <a:t>MicroBlaze</a:t>
            </a:r>
            <a:r>
              <a:rPr lang="en-US" dirty="0"/>
              <a:t> and executable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43096" y="4149556"/>
            <a:ext cx="0" cy="325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30751" y="3425573"/>
            <a:ext cx="2446262" cy="260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Option</a:t>
            </a:r>
          </a:p>
        </p:txBody>
      </p:sp>
    </p:spTree>
    <p:extLst>
      <p:ext uri="{BB962C8B-B14F-4D97-AF65-F5344CB8AC3E}">
        <p14:creationId xmlns:p14="http://schemas.microsoft.com/office/powerpoint/2010/main" val="8956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Take Away:</a:t>
            </a:r>
          </a:p>
          <a:p>
            <a:r>
              <a:rPr lang="en-US" dirty="0" smtClean="0"/>
              <a:t>We don’t </a:t>
            </a:r>
            <a:r>
              <a:rPr lang="en-US" dirty="0"/>
              <a:t>need to trust the system </a:t>
            </a:r>
            <a:r>
              <a:rPr lang="en-US" dirty="0" err="1"/>
              <a:t>provisioner</a:t>
            </a:r>
            <a:r>
              <a:rPr lang="en-US" dirty="0"/>
              <a:t> to maintain </a:t>
            </a:r>
            <a:r>
              <a:rPr lang="en-US" dirty="0" smtClean="0"/>
              <a:t>keys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system </a:t>
            </a:r>
          </a:p>
          <a:p>
            <a:r>
              <a:rPr lang="en-US" dirty="0" smtClean="0"/>
              <a:t>protects </a:t>
            </a:r>
            <a:r>
              <a:rPr lang="en-US" dirty="0"/>
              <a:t>the most important </a:t>
            </a:r>
            <a:r>
              <a:rPr lang="en-US" dirty="0" smtClean="0"/>
              <a:t>key (self-provisioning)</a:t>
            </a:r>
          </a:p>
          <a:p>
            <a:r>
              <a:rPr lang="en-US" dirty="0"/>
              <a:t>p</a:t>
            </a:r>
            <a:r>
              <a:rPr lang="en-US" dirty="0" smtClean="0"/>
              <a:t>rovides flexibility to determine how updates happen (policy)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94EE0-E685-405C-96B3-D79773FC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335110" cy="4525963"/>
          </a:xfrm>
        </p:spPr>
        <p:txBody>
          <a:bodyPr/>
          <a:lstStyle/>
          <a:p>
            <a:r>
              <a:rPr lang="en-US" dirty="0"/>
              <a:t>Secure coprocessor that provides cryptographic </a:t>
            </a:r>
            <a:r>
              <a:rPr lang="en-US" dirty="0" smtClean="0"/>
              <a:t>functions and key storage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popularly used for disk encryption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8FEDA-0FD7-41FD-B632-AF034E5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Platform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11D1-0346-4E8C-ABB3-8D74B45E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DA6F4-D912-472F-923F-16F4E4F6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17" y="1329718"/>
            <a:ext cx="2994745" cy="1118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C8506-A224-438D-A831-2E0A5F21D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63" y="3258208"/>
            <a:ext cx="3747299" cy="277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EB1DD1-4168-45FC-84D5-512A8A76D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07" y="5086958"/>
            <a:ext cx="1878292" cy="15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Eric.Keller@Colorado.edu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36935C-3767-4BA2-966E-61E7BFFA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09" y="1600201"/>
            <a:ext cx="630564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Ensures </a:t>
            </a:r>
            <a:r>
              <a:rPr lang="en-US" dirty="0"/>
              <a:t>that only </a:t>
            </a:r>
            <a:r>
              <a:rPr lang="en-US" dirty="0" smtClean="0"/>
              <a:t>trusted system software can </a:t>
            </a:r>
            <a:r>
              <a:rPr lang="en-US" dirty="0"/>
              <a:t>boot </a:t>
            </a:r>
            <a:r>
              <a:rPr lang="en-US" dirty="0" smtClean="0"/>
              <a:t>by </a:t>
            </a:r>
            <a:r>
              <a:rPr lang="en-US" dirty="0"/>
              <a:t>checking the signature of the </a:t>
            </a:r>
            <a:r>
              <a:rPr lang="en-US" dirty="0" smtClean="0"/>
              <a:t>software </a:t>
            </a:r>
            <a:r>
              <a:rPr lang="en-US" dirty="0"/>
              <a:t>before </a:t>
            </a:r>
            <a:r>
              <a:rPr lang="en-US" dirty="0" smtClean="0"/>
              <a:t>it boots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43697-CEF6-4934-908A-A3E4C198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DD8F-B07A-4D51-863C-7FFB117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Image result for android unlock bootloader developer settings">
            <a:extLst>
              <a:ext uri="{FF2B5EF4-FFF2-40B4-BE49-F238E27FC236}">
                <a16:creationId xmlns:a16="http://schemas.microsoft.com/office/drawing/2014/main" id="{E6FB236F-6FD5-4303-A809-5E53DB3F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42" y="1600201"/>
            <a:ext cx="4667158" cy="41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785E61-0BF8-40F9-AB40-7EACF817999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Trusted Execution Environments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2239F-35E0-4508-8654-693DD11C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DD3C7-BD67-4AC2-AA94-DEC39AED1702}"/>
              </a:ext>
            </a:extLst>
          </p:cNvPr>
          <p:cNvSpPr/>
          <p:nvPr/>
        </p:nvSpPr>
        <p:spPr>
          <a:xfrm>
            <a:off x="5882640" y="3899471"/>
            <a:ext cx="5257800" cy="10668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64B08-1628-4259-80FA-E9D59B6BC8B2}"/>
              </a:ext>
            </a:extLst>
          </p:cNvPr>
          <p:cNvSpPr/>
          <p:nvPr/>
        </p:nvSpPr>
        <p:spPr>
          <a:xfrm>
            <a:off x="6163310" y="4121153"/>
            <a:ext cx="1014730" cy="6739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0AB9DA-BCBE-458C-B139-251A997D6262}"/>
              </a:ext>
            </a:extLst>
          </p:cNvPr>
          <p:cNvSpPr/>
          <p:nvPr/>
        </p:nvSpPr>
        <p:spPr>
          <a:xfrm>
            <a:off x="7940040" y="2611691"/>
            <a:ext cx="3200400" cy="1066800"/>
          </a:xfrm>
          <a:prstGeom prst="round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0803EA-2BF0-476C-A30C-05B02C4B92F5}"/>
              </a:ext>
            </a:extLst>
          </p:cNvPr>
          <p:cNvSpPr/>
          <p:nvPr/>
        </p:nvSpPr>
        <p:spPr>
          <a:xfrm>
            <a:off x="7940040" y="1510985"/>
            <a:ext cx="1295400" cy="879726"/>
          </a:xfrm>
          <a:prstGeom prst="round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7C0CE4-48C9-4447-92AF-A7BE5F5DB044}"/>
              </a:ext>
            </a:extLst>
          </p:cNvPr>
          <p:cNvSpPr/>
          <p:nvPr/>
        </p:nvSpPr>
        <p:spPr>
          <a:xfrm>
            <a:off x="9616440" y="1510985"/>
            <a:ext cx="1524000" cy="879726"/>
          </a:xfrm>
          <a:prstGeom prst="round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5C2CE-5780-46FB-AA0B-52BE0B1A4167}"/>
              </a:ext>
            </a:extLst>
          </p:cNvPr>
          <p:cNvSpPr/>
          <p:nvPr/>
        </p:nvSpPr>
        <p:spPr>
          <a:xfrm>
            <a:off x="7940040" y="5187251"/>
            <a:ext cx="3200400" cy="533400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B27-DF8C-4CF8-AEDA-BE515200CD3E}"/>
              </a:ext>
            </a:extLst>
          </p:cNvPr>
          <p:cNvSpPr/>
          <p:nvPr/>
        </p:nvSpPr>
        <p:spPr>
          <a:xfrm>
            <a:off x="5890260" y="5187251"/>
            <a:ext cx="1821180" cy="533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Isolated Memory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A63761-8BD5-4BFB-95F1-BDC6DD1B5A7F}"/>
              </a:ext>
            </a:extLst>
          </p:cNvPr>
          <p:cNvSpPr/>
          <p:nvPr/>
        </p:nvSpPr>
        <p:spPr>
          <a:xfrm>
            <a:off x="5867400" y="2611691"/>
            <a:ext cx="1844040" cy="1066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Isolated App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3" y="3145091"/>
            <a:ext cx="2088658" cy="2057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7" y="1266664"/>
            <a:ext cx="2770047" cy="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81F04-70EE-4513-933F-53695FEE04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Problem: Only Manufacturers Make Decisions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55579-58CB-416B-8E7D-BF9984F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" y="1392729"/>
            <a:ext cx="5641622" cy="5010014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features to include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and if patches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BE67-6F36-4FDC-AE37-886F32F9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2C1E3-2596-4002-AE74-44DDEF25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157" y="740228"/>
            <a:ext cx="5937417" cy="43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Developers Could Make These Decisions?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6E5A04-5F99-4B02-8835-13D4AFE562FD}"/>
              </a:ext>
            </a:extLst>
          </p:cNvPr>
          <p:cNvGrpSpPr/>
          <p:nvPr/>
        </p:nvGrpSpPr>
        <p:grpSpPr>
          <a:xfrm>
            <a:off x="3431031" y="1866368"/>
            <a:ext cx="7047882" cy="2925764"/>
            <a:chOff x="2438400" y="2713036"/>
            <a:chExt cx="5410200" cy="2468564"/>
          </a:xfrm>
        </p:grpSpPr>
        <p:sp>
          <p:nvSpPr>
            <p:cNvPr id="7" name="Rectangle 6"/>
            <p:cNvSpPr/>
            <p:nvPr/>
          </p:nvSpPr>
          <p:spPr>
            <a:xfrm>
              <a:off x="2438400" y="4495800"/>
              <a:ext cx="3200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Processor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657600"/>
              <a:ext cx="5410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Operating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2713036"/>
              <a:ext cx="3200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800" y="4495800"/>
              <a:ext cx="2209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Secure Hardware</a:t>
              </a:r>
            </a:p>
          </p:txBody>
        </p:sp>
        <p:cxnSp>
          <p:nvCxnSpPr>
            <p:cNvPr id="11" name="Curved Connector 10"/>
            <p:cNvCxnSpPr>
              <a:stCxn id="9" idx="3"/>
              <a:endCxn id="10" idx="0"/>
            </p:cNvCxnSpPr>
            <p:nvPr/>
          </p:nvCxnSpPr>
          <p:spPr>
            <a:xfrm>
              <a:off x="5638800" y="3017836"/>
              <a:ext cx="1104900" cy="1477964"/>
            </a:xfrm>
            <a:prstGeom prst="curvedConnector2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09331" y="2979802"/>
              <a:ext cx="978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define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6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DF371-78D7-44B9-8BC0-06A59BA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4525963"/>
          </a:xfrm>
        </p:spPr>
        <p:txBody>
          <a:bodyPr/>
          <a:lstStyle/>
          <a:p>
            <a:r>
              <a:rPr lang="en-US" dirty="0"/>
              <a:t>Leverage </a:t>
            </a:r>
            <a:r>
              <a:rPr lang="en-US" dirty="0" smtClean="0"/>
              <a:t>programmability </a:t>
            </a:r>
            <a:r>
              <a:rPr lang="en-US" dirty="0"/>
              <a:t>of FPGAs to </a:t>
            </a:r>
            <a:r>
              <a:rPr lang="en-US" dirty="0" smtClean="0"/>
              <a:t>enable </a:t>
            </a:r>
            <a:r>
              <a:rPr lang="en-US" dirty="0"/>
              <a:t>reconfigurable secure </a:t>
            </a:r>
            <a:r>
              <a:rPr lang="en-US" dirty="0" smtClean="0"/>
              <a:t>hardware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Expose </a:t>
            </a:r>
            <a:r>
              <a:rPr lang="en-US" dirty="0" smtClean="0"/>
              <a:t>programmability </a:t>
            </a:r>
            <a:r>
              <a:rPr lang="en-US" dirty="0"/>
              <a:t>to </a:t>
            </a:r>
            <a:r>
              <a:rPr lang="en-US" dirty="0" smtClean="0"/>
              <a:t>developers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90D9A-665A-42EC-A83E-14BE8BE5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/>
              <a:t>FPGAs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A7E2F-EC6B-4F9D-8AB9-67A7A5C7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Image result for xilinx ultra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47800"/>
            <a:ext cx="404495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FE7B3D-785C-499C-AD15-0C313F31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 of Programmability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5019A-F770-49BC-A445-124B1DD5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310F-8B6D-4753-AAE4-A928F19BE0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37912-6997-4168-8A26-E1980B1610F9}"/>
              </a:ext>
            </a:extLst>
          </p:cNvPr>
          <p:cNvSpPr/>
          <p:nvPr/>
        </p:nvSpPr>
        <p:spPr>
          <a:xfrm>
            <a:off x="9153879" y="2765179"/>
            <a:ext cx="2057400" cy="1447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Secure </a:t>
            </a:r>
            <a:r>
              <a:rPr lang="en-US" sz="2400" dirty="0"/>
              <a:t>HW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E4C08-9D75-4AAD-B773-6718B7EC56DF}"/>
              </a:ext>
            </a:extLst>
          </p:cNvPr>
          <p:cNvSpPr/>
          <p:nvPr/>
        </p:nvSpPr>
        <p:spPr>
          <a:xfrm>
            <a:off x="8429979" y="2462612"/>
            <a:ext cx="3124200" cy="243393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229FF-0A71-4B54-88D3-1CC2B47B54D6}"/>
              </a:ext>
            </a:extLst>
          </p:cNvPr>
          <p:cNvCxnSpPr>
            <a:cxnSpLocks/>
          </p:cNvCxnSpPr>
          <p:nvPr/>
        </p:nvCxnSpPr>
        <p:spPr>
          <a:xfrm>
            <a:off x="10197819" y="1848547"/>
            <a:ext cx="0" cy="81002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B7FC13-5A65-40C9-B47D-A81118A7119A}"/>
              </a:ext>
            </a:extLst>
          </p:cNvPr>
          <p:cNvSpPr txBox="1"/>
          <p:nvPr/>
        </p:nvSpPr>
        <p:spPr>
          <a:xfrm>
            <a:off x="8468079" y="448328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F395958-7967-4D15-BCAC-214842B3BF82}"/>
              </a:ext>
            </a:extLst>
          </p:cNvPr>
          <p:cNvSpPr txBox="1">
            <a:spLocks/>
          </p:cNvSpPr>
          <p:nvPr/>
        </p:nvSpPr>
        <p:spPr>
          <a:xfrm>
            <a:off x="149578" y="1471751"/>
            <a:ext cx="7647941" cy="501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Immutable nature of silicon is a basis for the guarantees of secure hardware</a:t>
            </a:r>
          </a:p>
          <a:p>
            <a:endParaRPr lang="en-US" dirty="0" smtClean="0"/>
          </a:p>
          <a:p>
            <a:r>
              <a:rPr lang="en-US" dirty="0" smtClean="0"/>
              <a:t>Programmability compromises security properties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1342B-F9F2-485E-BC56-ACC1B8C65FCA}"/>
              </a:ext>
            </a:extLst>
          </p:cNvPr>
          <p:cNvSpPr txBox="1"/>
          <p:nvPr/>
        </p:nvSpPr>
        <p:spPr>
          <a:xfrm>
            <a:off x="8974668" y="1452837"/>
            <a:ext cx="223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Desired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6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962</Words>
  <Application>Microsoft Office PowerPoint</Application>
  <PresentationFormat>Widescreen</PresentationFormat>
  <Paragraphs>315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LinLibertineT</vt:lpstr>
      <vt:lpstr>Office Theme</vt:lpstr>
      <vt:lpstr>1_Office Theme</vt:lpstr>
      <vt:lpstr>Breaking the Trust Dependence on Third Party Processes for Reconfigurable Secure Hardware</vt:lpstr>
      <vt:lpstr>What is secure hardware?</vt:lpstr>
      <vt:lpstr>Trusted Platform Modules</vt:lpstr>
      <vt:lpstr>Secure Boot</vt:lpstr>
      <vt:lpstr>Trusted Execution Environments</vt:lpstr>
      <vt:lpstr>Problem: Only Manufacturers Make Decisions</vt:lpstr>
      <vt:lpstr>What if Developers Could Make These Decisions?</vt:lpstr>
      <vt:lpstr>Enter FPGAs</vt:lpstr>
      <vt:lpstr>The Downside of Programmability</vt:lpstr>
      <vt:lpstr>The Downside of Programmability</vt:lpstr>
      <vt:lpstr>Bitstream Protection (widely available)</vt:lpstr>
      <vt:lpstr>Bitstream Protection – can’t attack the device</vt:lpstr>
      <vt:lpstr>Bitstream Protection – CAN attack the process</vt:lpstr>
      <vt:lpstr>Breaking the Trust Dependence on Third Party Processes for Reconfigurable Secure Hardware</vt:lpstr>
      <vt:lpstr>High-level Idea</vt:lpstr>
      <vt:lpstr>Defining some Roles</vt:lpstr>
      <vt:lpstr>Self-provisioning</vt:lpstr>
      <vt:lpstr>Self-provisioning</vt:lpstr>
      <vt:lpstr>Self-provisioning</vt:lpstr>
      <vt:lpstr>Self-provisioning (1) – Generate Key Pair</vt:lpstr>
      <vt:lpstr>Self-provisioning (1) – Generate Key Pair</vt:lpstr>
      <vt:lpstr>Self-provisioning (2) – Load Initial Config</vt:lpstr>
      <vt:lpstr>Loading Secure HW App (1) – verify policy</vt:lpstr>
      <vt:lpstr>Loading Secure HW App (1) – verify policy</vt:lpstr>
      <vt:lpstr>Loading Secure HW App (2) – Load Desired Config</vt:lpstr>
      <vt:lpstr>Update Policies: Implemented by the loaded config</vt:lpstr>
      <vt:lpstr>Implementation</vt:lpstr>
      <vt:lpstr>SDK for the TEE</vt:lpstr>
      <vt:lpstr>Conclusion</vt:lpstr>
      <vt:lpstr>Thank you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Keller</dc:creator>
  <cp:lastModifiedBy>Eric Keller</cp:lastModifiedBy>
  <cp:revision>42</cp:revision>
  <dcterms:created xsi:type="dcterms:W3CDTF">2019-02-03T16:47:14Z</dcterms:created>
  <dcterms:modified xsi:type="dcterms:W3CDTF">2019-02-25T02:21:07Z</dcterms:modified>
</cp:coreProperties>
</file>