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319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8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83" r:id="rId65"/>
    <p:sldId id="384" r:id="rId66"/>
    <p:sldId id="385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  <a:srgbClr val="DDDDDD"/>
    <a:srgbClr val="FFFFFF"/>
    <a:srgbClr val="003399"/>
    <a:srgbClr val="000099"/>
    <a:srgbClr val="33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6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060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42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6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89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0"/>
            <a:ext cx="4692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© Mark E. Damon - All Rights Reserved</a:t>
            </a:r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audio" Target="http://teach.fcps.net/trt2/activities/opening.wav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46.xml"/><Relationship Id="rId18" Type="http://schemas.openxmlformats.org/officeDocument/2006/relationships/slide" Target="slide38.xml"/><Relationship Id="rId26" Type="http://schemas.openxmlformats.org/officeDocument/2006/relationships/slide" Target="slide60.xml"/><Relationship Id="rId3" Type="http://schemas.openxmlformats.org/officeDocument/2006/relationships/audio" Target="../media/audio1.wav"/><Relationship Id="rId21" Type="http://schemas.openxmlformats.org/officeDocument/2006/relationships/slide" Target="slide9.xml"/><Relationship Id="rId7" Type="http://schemas.openxmlformats.org/officeDocument/2006/relationships/slide" Target="slide44.xml"/><Relationship Id="rId12" Type="http://schemas.openxmlformats.org/officeDocument/2006/relationships/slide" Target="slide36.xml"/><Relationship Id="rId17" Type="http://schemas.openxmlformats.org/officeDocument/2006/relationships/slide" Target="slide28.xml"/><Relationship Id="rId25" Type="http://schemas.openxmlformats.org/officeDocument/2006/relationships/slide" Target="slide50.xml"/><Relationship Id="rId33" Type="http://schemas.openxmlformats.org/officeDocument/2006/relationships/slide" Target="slide64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20" Type="http://schemas.openxmlformats.org/officeDocument/2006/relationships/slide" Target="slide58.xml"/><Relationship Id="rId29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11" Type="http://schemas.openxmlformats.org/officeDocument/2006/relationships/slide" Target="slide26.xml"/><Relationship Id="rId24" Type="http://schemas.openxmlformats.org/officeDocument/2006/relationships/slide" Target="slide40.xml"/><Relationship Id="rId32" Type="http://schemas.openxmlformats.org/officeDocument/2006/relationships/slide" Target="slide62.xml"/><Relationship Id="rId5" Type="http://schemas.openxmlformats.org/officeDocument/2006/relationships/slide" Target="slide24.xml"/><Relationship Id="rId15" Type="http://schemas.openxmlformats.org/officeDocument/2006/relationships/slide" Target="slide7.xml"/><Relationship Id="rId23" Type="http://schemas.openxmlformats.org/officeDocument/2006/relationships/slide" Target="slide30.xml"/><Relationship Id="rId28" Type="http://schemas.openxmlformats.org/officeDocument/2006/relationships/slide" Target="slide22.xml"/><Relationship Id="rId10" Type="http://schemas.openxmlformats.org/officeDocument/2006/relationships/slide" Target="slide15.xml"/><Relationship Id="rId19" Type="http://schemas.openxmlformats.org/officeDocument/2006/relationships/slide" Target="slide48.xml"/><Relationship Id="rId31" Type="http://schemas.openxmlformats.org/officeDocument/2006/relationships/slide" Target="slide52.xml"/><Relationship Id="rId4" Type="http://schemas.openxmlformats.org/officeDocument/2006/relationships/slide" Target="slide13.xml"/><Relationship Id="rId9" Type="http://schemas.openxmlformats.org/officeDocument/2006/relationships/slide" Target="slide5.xml"/><Relationship Id="rId14" Type="http://schemas.openxmlformats.org/officeDocument/2006/relationships/slide" Target="slide56.xml"/><Relationship Id="rId22" Type="http://schemas.openxmlformats.org/officeDocument/2006/relationships/slide" Target="slide19.xml"/><Relationship Id="rId27" Type="http://schemas.openxmlformats.org/officeDocument/2006/relationships/slide" Target="slide11.xml"/><Relationship Id="rId30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audio" Target="http://teach.fcps.net/trt2/activities/finaljeo.wav" TargetMode="Externa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2928938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92" name="WordArt 8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4170363" cy="1338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Welcome</a:t>
            </a:r>
          </a:p>
        </p:txBody>
      </p:sp>
      <p:sp>
        <p:nvSpPr>
          <p:cNvPr id="118794" name="WordArt 10"/>
          <p:cNvSpPr>
            <a:spLocks noChangeArrowheads="1" noChangeShapeType="1" noTextEdit="1"/>
          </p:cNvSpPr>
          <p:nvPr/>
        </p:nvSpPr>
        <p:spPr bwMode="auto">
          <a:xfrm>
            <a:off x="5638800" y="2459038"/>
            <a:ext cx="747713" cy="11223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to</a:t>
            </a:r>
          </a:p>
        </p:txBody>
      </p:sp>
      <p:sp>
        <p:nvSpPr>
          <p:cNvPr id="118795" name="WordArt 11"/>
          <p:cNvSpPr>
            <a:spLocks noChangeArrowheads="1" noChangeShapeType="1" noTextEdit="1"/>
          </p:cNvSpPr>
          <p:nvPr/>
        </p:nvSpPr>
        <p:spPr bwMode="auto">
          <a:xfrm>
            <a:off x="3886200" y="4035425"/>
            <a:ext cx="4041775" cy="2212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Impact" panose="020B0806030902050204" pitchFamily="34" charset="0"/>
              </a:rPr>
              <a:t>Jeopardy!</a:t>
            </a:r>
          </a:p>
        </p:txBody>
      </p:sp>
      <p:pic>
        <p:nvPicPr>
          <p:cNvPr id="118796" name="opening.wav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8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9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5" showWhenStopped="0">
                <p:cTn id="2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8796"/>
                </p:tgtEl>
              </p:cMediaNode>
            </p:audio>
          </p:childTnLst>
        </p:cTn>
      </p:par>
    </p:tnLst>
    <p:bldLst>
      <p:bldP spid="118792" grpId="0" animBg="1"/>
      <p:bldP spid="118794" grpId="0" animBg="1"/>
      <p:bldP spid="11879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13 cm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297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2551837"/>
            <a:ext cx="8382000" cy="175432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 circle has an area of 25</a:t>
            </a:r>
            <a:r>
              <a:rPr lang="el-GR" altLang="en-US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π</a:t>
            </a:r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squared yards. What is the radius of the circle?</a:t>
            </a:r>
            <a:endParaRPr lang="en-US" altLang="en-US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5 cm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6569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81000" y="2644170"/>
            <a:ext cx="8382000" cy="1569660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 have two markers. Josh has three times as many markers as I do. How many markers does Josh have?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6 markers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8617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6" name="Text Box 4"/>
              <p:cNvSpPr txBox="1">
                <a:spLocks noChangeArrowheads="1"/>
              </p:cNvSpPr>
              <p:nvPr/>
            </p:nvSpPr>
            <p:spPr bwMode="auto">
              <a:xfrm>
                <a:off x="381000" y="2975286"/>
                <a:ext cx="8382000" cy="90742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40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Find w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US" altLang="en-US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altLang="en-US" sz="40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63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75286"/>
                <a:ext cx="8382000" cy="907428"/>
              </a:xfrm>
              <a:prstGeom prst="rect">
                <a:avLst/>
              </a:prstGeom>
              <a:blipFill rotWithShape="0">
                <a:blip r:embed="rId2"/>
                <a:stretch>
                  <a:fillRect t="-4545"/>
                </a:stretch>
              </a:blipFill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 = -28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0665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381000" y="2819400"/>
                <a:ext cx="8382000" cy="70788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40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Find x if </a:t>
                </a:r>
                <a14:m>
                  <m:oMath xmlns:m="http://schemas.openxmlformats.org/officeDocument/2006/math">
                    <m:r>
                      <a:rPr lang="en-US" alt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altLang="en-US" sz="40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819400"/>
                <a:ext cx="8382000" cy="707886"/>
              </a:xfrm>
              <a:prstGeom prst="rect">
                <a:avLst/>
              </a:prstGeom>
              <a:blipFill rotWithShape="0">
                <a:blip r:embed="rId2"/>
                <a:stretch>
                  <a:fillRect t="-4545"/>
                </a:stretch>
              </a:blipFill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1000" y="2819400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x = 5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2713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299" name="WordArt 3"/>
          <p:cNvSpPr>
            <a:spLocks noChangeArrowheads="1" noChangeShapeType="1" noTextEdit="1"/>
          </p:cNvSpPr>
          <p:nvPr/>
        </p:nvSpPr>
        <p:spPr bwMode="auto">
          <a:xfrm>
            <a:off x="2133600" y="0"/>
            <a:ext cx="4787900" cy="62865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Daily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ailydou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Rectangle 19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152400" y="685800"/>
            <a:ext cx="7162800" cy="6096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2" name="AutoShape 234"/>
          <p:cNvSpPr>
            <a:spLocks noChangeArrowheads="1"/>
          </p:cNvSpPr>
          <p:nvPr/>
        </p:nvSpPr>
        <p:spPr bwMode="auto">
          <a:xfrm>
            <a:off x="152400" y="642938"/>
            <a:ext cx="1193800" cy="1023937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1" name="AutoShape 243"/>
          <p:cNvSpPr>
            <a:spLocks noChangeArrowheads="1"/>
          </p:cNvSpPr>
          <p:nvPr/>
        </p:nvSpPr>
        <p:spPr bwMode="auto">
          <a:xfrm>
            <a:off x="6121400" y="654050"/>
            <a:ext cx="1193800" cy="102235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" name="AutoShape 244"/>
          <p:cNvSpPr>
            <a:spLocks noChangeArrowheads="1"/>
          </p:cNvSpPr>
          <p:nvPr/>
        </p:nvSpPr>
        <p:spPr bwMode="auto">
          <a:xfrm>
            <a:off x="4927600" y="654050"/>
            <a:ext cx="1193800" cy="102235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" name="AutoShape 245"/>
          <p:cNvSpPr>
            <a:spLocks noChangeArrowheads="1"/>
          </p:cNvSpPr>
          <p:nvPr/>
        </p:nvSpPr>
        <p:spPr bwMode="auto">
          <a:xfrm>
            <a:off x="3733800" y="654050"/>
            <a:ext cx="1193800" cy="102235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" name="AutoShape 246"/>
          <p:cNvSpPr>
            <a:spLocks noChangeArrowheads="1"/>
          </p:cNvSpPr>
          <p:nvPr/>
        </p:nvSpPr>
        <p:spPr bwMode="auto">
          <a:xfrm>
            <a:off x="2540000" y="654050"/>
            <a:ext cx="1193800" cy="102235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5" name="AutoShape 247"/>
          <p:cNvSpPr>
            <a:spLocks noChangeArrowheads="1"/>
          </p:cNvSpPr>
          <p:nvPr/>
        </p:nvSpPr>
        <p:spPr bwMode="auto">
          <a:xfrm>
            <a:off x="1346200" y="654050"/>
            <a:ext cx="1193800" cy="102235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6" name="Text Box 248"/>
          <p:cNvSpPr txBox="1">
            <a:spLocks noChangeArrowheads="1"/>
          </p:cNvSpPr>
          <p:nvPr/>
        </p:nvSpPr>
        <p:spPr bwMode="auto">
          <a:xfrm>
            <a:off x="177800" y="806450"/>
            <a:ext cx="111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Geometry Games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97" name="Text Box 249"/>
          <p:cNvSpPr txBox="1">
            <a:spLocks noChangeArrowheads="1"/>
          </p:cNvSpPr>
          <p:nvPr/>
        </p:nvSpPr>
        <p:spPr bwMode="auto">
          <a:xfrm>
            <a:off x="1371600" y="806450"/>
            <a:ext cx="1066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Equations and Expressions</a:t>
            </a:r>
          </a:p>
        </p:txBody>
      </p:sp>
      <p:sp>
        <p:nvSpPr>
          <p:cNvPr id="2298" name="Text Box 250"/>
          <p:cNvSpPr txBox="1">
            <a:spLocks noChangeArrowheads="1"/>
          </p:cNvSpPr>
          <p:nvPr/>
        </p:nvSpPr>
        <p:spPr bwMode="auto">
          <a:xfrm>
            <a:off x="2590800" y="806450"/>
            <a:ext cx="106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Probability Problems and Daily Data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99" name="Text Box 251"/>
          <p:cNvSpPr txBox="1">
            <a:spLocks noChangeArrowheads="1"/>
          </p:cNvSpPr>
          <p:nvPr/>
        </p:nvSpPr>
        <p:spPr bwMode="auto">
          <a:xfrm>
            <a:off x="3810000" y="806450"/>
            <a:ext cx="1066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Excellent Exponents, Roots, and Notation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00" name="Text Box 252"/>
          <p:cNvSpPr txBox="1">
            <a:spLocks noChangeArrowheads="1"/>
          </p:cNvSpPr>
          <p:nvPr/>
        </p:nvSpPr>
        <p:spPr bwMode="auto">
          <a:xfrm>
            <a:off x="4953000" y="80645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I’m Into Integers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01" name="Text Box 253"/>
          <p:cNvSpPr txBox="1">
            <a:spLocks noChangeArrowheads="1"/>
          </p:cNvSpPr>
          <p:nvPr/>
        </p:nvSpPr>
        <p:spPr bwMode="auto">
          <a:xfrm>
            <a:off x="6172200" y="80645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Mixed Bag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81" name="AutoShape 233"/>
          <p:cNvSpPr>
            <a:spLocks noChangeArrowheads="1"/>
          </p:cNvSpPr>
          <p:nvPr/>
        </p:nvSpPr>
        <p:spPr bwMode="auto">
          <a:xfrm>
            <a:off x="152400" y="1666875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2" name="Text Box 254">
            <a:hlinkClick r:id="rId2" action="ppaction://hlinksldjump" highlightClick="1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52400" y="1919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2275" name="AutoShape 227"/>
          <p:cNvSpPr>
            <a:spLocks noChangeArrowheads="1"/>
          </p:cNvSpPr>
          <p:nvPr/>
        </p:nvSpPr>
        <p:spPr bwMode="auto">
          <a:xfrm>
            <a:off x="1346200" y="1666875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8" name="Text Box 260">
            <a:hlinkClick r:id="rId4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295400" y="1919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2269" name="AutoShape 221"/>
          <p:cNvSpPr>
            <a:spLocks noChangeArrowheads="1"/>
          </p:cNvSpPr>
          <p:nvPr/>
        </p:nvSpPr>
        <p:spPr bwMode="auto">
          <a:xfrm>
            <a:off x="2540000" y="1666875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9" name="Text Box 261">
            <a:hlinkClick r:id="rId5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2514600" y="1919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2263" name="AutoShape 215"/>
          <p:cNvSpPr>
            <a:spLocks noChangeArrowheads="1"/>
          </p:cNvSpPr>
          <p:nvPr/>
        </p:nvSpPr>
        <p:spPr bwMode="auto">
          <a:xfrm>
            <a:off x="3733800" y="1666875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0" name="Text Box 262">
            <a:hlinkClick r:id="rId6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3733800" y="1919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2257" name="AutoShape 209"/>
          <p:cNvSpPr>
            <a:spLocks noChangeArrowheads="1"/>
          </p:cNvSpPr>
          <p:nvPr/>
        </p:nvSpPr>
        <p:spPr bwMode="auto">
          <a:xfrm>
            <a:off x="4927600" y="1666875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1" name="Text Box 263">
            <a:hlinkClick r:id="rId7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4876800" y="1919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2251" name="AutoShape 203"/>
          <p:cNvSpPr>
            <a:spLocks noChangeArrowheads="1"/>
          </p:cNvSpPr>
          <p:nvPr/>
        </p:nvSpPr>
        <p:spPr bwMode="auto">
          <a:xfrm>
            <a:off x="6121400" y="1666875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2" name="Text Box 264">
            <a:hlinkClick r:id="rId8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6096000" y="1919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2280" name="AutoShape 232"/>
          <p:cNvSpPr>
            <a:spLocks noChangeArrowheads="1"/>
          </p:cNvSpPr>
          <p:nvPr/>
        </p:nvSpPr>
        <p:spPr bwMode="auto">
          <a:xfrm>
            <a:off x="152400" y="2689225"/>
            <a:ext cx="1193800" cy="1023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3" name="Text Box 265">
            <a:hlinkClick r:id="rId9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52400" y="2909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2274" name="AutoShape 226"/>
          <p:cNvSpPr>
            <a:spLocks noChangeArrowheads="1"/>
          </p:cNvSpPr>
          <p:nvPr/>
        </p:nvSpPr>
        <p:spPr bwMode="auto">
          <a:xfrm>
            <a:off x="1346200" y="2689225"/>
            <a:ext cx="1193800" cy="1023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" name="Text Box 266">
            <a:hlinkClick r:id="rId10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295400" y="2909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2268" name="AutoShape 220"/>
          <p:cNvSpPr>
            <a:spLocks noChangeArrowheads="1"/>
          </p:cNvSpPr>
          <p:nvPr/>
        </p:nvSpPr>
        <p:spPr bwMode="auto">
          <a:xfrm>
            <a:off x="2540000" y="2689225"/>
            <a:ext cx="1193800" cy="1023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5" name="Text Box 267">
            <a:hlinkClick r:id="rId11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2514600" y="2909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2262" name="AutoShape 214"/>
          <p:cNvSpPr>
            <a:spLocks noChangeArrowheads="1"/>
          </p:cNvSpPr>
          <p:nvPr/>
        </p:nvSpPr>
        <p:spPr bwMode="auto">
          <a:xfrm>
            <a:off x="3733800" y="2689225"/>
            <a:ext cx="1193800" cy="1023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" name="Text Box 268">
            <a:hlinkClick r:id="rId12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3733800" y="2909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2256" name="AutoShape 208"/>
          <p:cNvSpPr>
            <a:spLocks noChangeArrowheads="1"/>
          </p:cNvSpPr>
          <p:nvPr/>
        </p:nvSpPr>
        <p:spPr bwMode="auto">
          <a:xfrm>
            <a:off x="4927600" y="2689225"/>
            <a:ext cx="1193800" cy="1023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" name="Text Box 269">
            <a:hlinkClick r:id="rId13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4876800" y="2909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2250" name="AutoShape 202"/>
          <p:cNvSpPr>
            <a:spLocks noChangeArrowheads="1"/>
          </p:cNvSpPr>
          <p:nvPr/>
        </p:nvSpPr>
        <p:spPr bwMode="auto">
          <a:xfrm>
            <a:off x="6121400" y="2689225"/>
            <a:ext cx="1193800" cy="1023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8" name="Text Box 270">
            <a:hlinkClick r:id="rId14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6096000" y="2909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2279" name="AutoShape 231"/>
          <p:cNvSpPr>
            <a:spLocks noChangeArrowheads="1"/>
          </p:cNvSpPr>
          <p:nvPr/>
        </p:nvSpPr>
        <p:spPr bwMode="auto">
          <a:xfrm>
            <a:off x="152400" y="3713163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9" name="Text Box 271">
            <a:hlinkClick r:id="rId15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52400" y="3976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2273" name="AutoShape 225"/>
          <p:cNvSpPr>
            <a:spLocks noChangeArrowheads="1"/>
          </p:cNvSpPr>
          <p:nvPr/>
        </p:nvSpPr>
        <p:spPr bwMode="auto">
          <a:xfrm>
            <a:off x="1346200" y="3713163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0" name="Text Box 272">
            <a:hlinkClick r:id="rId16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2267" name="AutoShape 219"/>
          <p:cNvSpPr>
            <a:spLocks noChangeArrowheads="1"/>
          </p:cNvSpPr>
          <p:nvPr/>
        </p:nvSpPr>
        <p:spPr bwMode="auto">
          <a:xfrm>
            <a:off x="2540000" y="3713163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1" name="Text Box 273">
            <a:hlinkClick r:id="rId17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2514600" y="3976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2261" name="AutoShape 213"/>
          <p:cNvSpPr>
            <a:spLocks noChangeArrowheads="1"/>
          </p:cNvSpPr>
          <p:nvPr/>
        </p:nvSpPr>
        <p:spPr bwMode="auto">
          <a:xfrm>
            <a:off x="3733800" y="3713163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2" name="Text Box 274">
            <a:hlinkClick r:id="rId18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3733800" y="3976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2255" name="AutoShape 207"/>
          <p:cNvSpPr>
            <a:spLocks noChangeArrowheads="1"/>
          </p:cNvSpPr>
          <p:nvPr/>
        </p:nvSpPr>
        <p:spPr bwMode="auto">
          <a:xfrm>
            <a:off x="4927600" y="3713163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3" name="Text Box 275">
            <a:hlinkClick r:id="rId19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4876800" y="3976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2249" name="AutoShape 201"/>
          <p:cNvSpPr>
            <a:spLocks noChangeArrowheads="1"/>
          </p:cNvSpPr>
          <p:nvPr/>
        </p:nvSpPr>
        <p:spPr bwMode="auto">
          <a:xfrm>
            <a:off x="6121400" y="3713163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" name="Text Box 276">
            <a:hlinkClick r:id="rId20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6096000" y="3976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2278" name="AutoShape 230"/>
          <p:cNvSpPr>
            <a:spLocks noChangeArrowheads="1"/>
          </p:cNvSpPr>
          <p:nvPr/>
        </p:nvSpPr>
        <p:spPr bwMode="auto">
          <a:xfrm>
            <a:off x="152400" y="4735513"/>
            <a:ext cx="1193800" cy="1023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5" name="Text Box 277">
            <a:hlinkClick r:id="rId21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52400" y="4967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2272" name="AutoShape 224"/>
          <p:cNvSpPr>
            <a:spLocks noChangeArrowheads="1"/>
          </p:cNvSpPr>
          <p:nvPr/>
        </p:nvSpPr>
        <p:spPr bwMode="auto">
          <a:xfrm>
            <a:off x="1346200" y="4735513"/>
            <a:ext cx="1193800" cy="1023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6" name="Text Box 278">
            <a:hlinkClick r:id="rId22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295400" y="4967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2266" name="AutoShape 218"/>
          <p:cNvSpPr>
            <a:spLocks noChangeArrowheads="1"/>
          </p:cNvSpPr>
          <p:nvPr/>
        </p:nvSpPr>
        <p:spPr bwMode="auto">
          <a:xfrm>
            <a:off x="2540000" y="4735513"/>
            <a:ext cx="1193800" cy="1023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7" name="Text Box 279">
            <a:hlinkClick r:id="rId23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2514600" y="4967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2260" name="AutoShape 212"/>
          <p:cNvSpPr>
            <a:spLocks noChangeArrowheads="1"/>
          </p:cNvSpPr>
          <p:nvPr/>
        </p:nvSpPr>
        <p:spPr bwMode="auto">
          <a:xfrm>
            <a:off x="3733800" y="4735513"/>
            <a:ext cx="1193800" cy="1023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8" name="Text Box 280">
            <a:hlinkClick r:id="rId24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3733800" y="4967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2254" name="AutoShape 206"/>
          <p:cNvSpPr>
            <a:spLocks noChangeArrowheads="1"/>
          </p:cNvSpPr>
          <p:nvPr/>
        </p:nvSpPr>
        <p:spPr bwMode="auto">
          <a:xfrm>
            <a:off x="4927600" y="4735513"/>
            <a:ext cx="1193800" cy="1023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9" name="Text Box 281">
            <a:hlinkClick r:id="rId25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4876800" y="4967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2248" name="AutoShape 200"/>
          <p:cNvSpPr>
            <a:spLocks noChangeArrowheads="1"/>
          </p:cNvSpPr>
          <p:nvPr/>
        </p:nvSpPr>
        <p:spPr bwMode="auto">
          <a:xfrm>
            <a:off x="6121400" y="4735513"/>
            <a:ext cx="1193800" cy="1023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0" name="Text Box 282">
            <a:hlinkClick r:id="rId26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6096000" y="4967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2277" name="AutoShape 229"/>
          <p:cNvSpPr>
            <a:spLocks noChangeArrowheads="1"/>
          </p:cNvSpPr>
          <p:nvPr/>
        </p:nvSpPr>
        <p:spPr bwMode="auto">
          <a:xfrm>
            <a:off x="152400" y="5759450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1" name="Text Box 283">
            <a:hlinkClick r:id="rId27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52400" y="6034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2271" name="AutoShape 223"/>
          <p:cNvSpPr>
            <a:spLocks noChangeArrowheads="1"/>
          </p:cNvSpPr>
          <p:nvPr/>
        </p:nvSpPr>
        <p:spPr bwMode="auto">
          <a:xfrm>
            <a:off x="1346200" y="5759450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2" name="Text Box 284">
            <a:hlinkClick r:id="rId28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1295400" y="6034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2265" name="AutoShape 217"/>
          <p:cNvSpPr>
            <a:spLocks noChangeArrowheads="1"/>
          </p:cNvSpPr>
          <p:nvPr/>
        </p:nvSpPr>
        <p:spPr bwMode="auto">
          <a:xfrm>
            <a:off x="2540000" y="5759450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3" name="Text Box 285">
            <a:hlinkClick r:id="rId29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2514600" y="6034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2259" name="AutoShape 211"/>
          <p:cNvSpPr>
            <a:spLocks noChangeArrowheads="1"/>
          </p:cNvSpPr>
          <p:nvPr/>
        </p:nvSpPr>
        <p:spPr bwMode="auto">
          <a:xfrm>
            <a:off x="3733800" y="5759450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" name="Text Box 286">
            <a:hlinkClick r:id="rId30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3733800" y="6034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2253" name="AutoShape 205"/>
          <p:cNvSpPr>
            <a:spLocks noChangeArrowheads="1"/>
          </p:cNvSpPr>
          <p:nvPr/>
        </p:nvSpPr>
        <p:spPr bwMode="auto">
          <a:xfrm>
            <a:off x="4927600" y="5759450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5" name="Text Box 287">
            <a:hlinkClick r:id="rId31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4876800" y="6034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2247" name="AutoShape 199"/>
          <p:cNvSpPr>
            <a:spLocks noChangeArrowheads="1"/>
          </p:cNvSpPr>
          <p:nvPr/>
        </p:nvSpPr>
        <p:spPr bwMode="auto">
          <a:xfrm>
            <a:off x="6121400" y="5759450"/>
            <a:ext cx="1193800" cy="1022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6" name="Text Box 288">
            <a:hlinkClick r:id="rId32" action="ppaction://hlinksldjump">
              <a:snd r:embed="rId3" name="question.wav"/>
            </a:hlinkClick>
          </p:cNvPr>
          <p:cNvSpPr txBox="1">
            <a:spLocks noChangeArrowheads="1"/>
          </p:cNvSpPr>
          <p:nvPr/>
        </p:nvSpPr>
        <p:spPr bwMode="auto">
          <a:xfrm>
            <a:off x="6096000" y="6034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2372" name="AutoShape 324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7924800" y="6858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3" name="Text Box 325">
            <a:hlinkClick r:id="rId33" action="ppaction://hlinksldjump"/>
          </p:cNvPr>
          <p:cNvSpPr txBox="1">
            <a:spLocks noChangeArrowheads="1"/>
          </p:cNvSpPr>
          <p:nvPr/>
        </p:nvSpPr>
        <p:spPr bwMode="auto">
          <a:xfrm>
            <a:off x="7918450" y="990600"/>
            <a:ext cx="1254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Round 2</a:t>
            </a:r>
            <a:endParaRPr lang="en-US" altLang="en-US" sz="1600" b="1">
              <a:latin typeface="Arial" panose="020B0604020202020204" pitchFamily="34" charset="0"/>
            </a:endParaRPr>
          </a:p>
        </p:txBody>
      </p:sp>
      <p:sp>
        <p:nvSpPr>
          <p:cNvPr id="2375" name="AutoShape 327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7924800" y="1752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6" name="Text Box 328">
            <a:hlinkClick r:id="rId33" action="ppaction://hlinksldjump"/>
          </p:cNvPr>
          <p:cNvSpPr txBox="1">
            <a:spLocks noChangeArrowheads="1"/>
          </p:cNvSpPr>
          <p:nvPr/>
        </p:nvSpPr>
        <p:spPr bwMode="auto">
          <a:xfrm>
            <a:off x="8001000" y="19050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Final 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1000" y="669830"/>
            <a:ext cx="8382000" cy="3785652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George has 3 rabbits. If Lennie has twice as many rabbits as George does, and Slim has two fewer rabbits than Lennie does, how many rabbits does Slim have?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4 rabbits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4761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81000" y="2828835"/>
            <a:ext cx="8382000" cy="1200329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Evaluate 3 + 6 x (5 + 4) ÷ 3 - 7 using the order of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6809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2151727"/>
            <a:ext cx="8382000" cy="255454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 have three red markers and two blue markers in a bag. What is the probability I pick a blue marker from the bag randomly?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2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2498725"/>
                <a:ext cx="8382000" cy="124482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en-US" sz="40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88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498725"/>
                <a:ext cx="8382000" cy="12448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7" name="AutoShap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209318"/>
            <a:ext cx="5734050" cy="4307965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791384"/>
            <a:ext cx="8382000" cy="1077218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Which is the favorite sports of students in the fifth grade?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Soccer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0905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01675"/>
            <a:ext cx="8763000" cy="596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Increasing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953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382000" cy="1938992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is the perimeter and area of a square with side length of 4 cm?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81000" y="2644170"/>
            <a:ext cx="8382000" cy="1569660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Remember that game when I rolled the two dice and added the numbers? Which sum is most likely to occur?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85001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81000" y="1659285"/>
            <a:ext cx="8382000" cy="3539430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Manny has two blue soccer balls, three red soccer balls, and four green soccer balls in a bag. He takes a green ball from the bag and kicks it away. Then, he reaches into the bag for another ball. What is the probability that he gets a green ball?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2498725"/>
                <a:ext cx="8382000" cy="124482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altLang="en-US" sz="40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04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498725"/>
                <a:ext cx="8382000" cy="12448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049" name="AutoShap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81000" y="3071951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is 3</a:t>
            </a:r>
            <a:r>
              <a:rPr lang="en-US" altLang="en-US" sz="4000" b="1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27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9097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81000" y="2767280"/>
            <a:ext cx="8382000" cy="1323439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Express 24,000,000 in scientific notation.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2.4×10</a:t>
            </a:r>
            <a:r>
              <a:rPr lang="en-US" altLang="en-US" sz="4000" b="1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1145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04800" y="3118118"/>
            <a:ext cx="8382000" cy="1323439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alt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What</a:t>
            </a:r>
            <a:r>
              <a:rPr lang="es-ES" alt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is</a:t>
            </a:r>
            <a:r>
              <a:rPr lang="es-ES" alt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√225?</a:t>
            </a:r>
          </a:p>
          <a:p>
            <a:pPr algn="ctr">
              <a:spcBef>
                <a:spcPct val="50000"/>
              </a:spcBef>
            </a:pP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3193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16 cm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81000" y="2656453"/>
            <a:ext cx="8382000" cy="2246769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is 4</a:t>
            </a:r>
            <a:r>
              <a:rPr lang="en-US" altLang="en-US" sz="4000" b="1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×4</a:t>
            </a:r>
            <a:r>
              <a:rPr lang="en-US" altLang="en-US" sz="4000" b="1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? Leave the answer in exponential form.</a:t>
            </a:r>
          </a:p>
          <a:p>
            <a:pPr algn="ctr">
              <a:spcBef>
                <a:spcPct val="50000"/>
              </a:spcBef>
            </a:pP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en-US" sz="4000" b="1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5241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60" name="Text Box 4"/>
              <p:cNvSpPr txBox="1">
                <a:spLocks noChangeArrowheads="1"/>
              </p:cNvSpPr>
              <p:nvPr/>
            </p:nvSpPr>
            <p:spPr bwMode="auto">
              <a:xfrm>
                <a:off x="381000" y="2885838"/>
                <a:ext cx="8382000" cy="1086323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3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Write the following in exponential form: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g>
                      <m:e>
                        <m:r>
                          <a:rPr lang="en-US" alt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</m:e>
                    </m:rad>
                  </m:oMath>
                </a14:m>
                <a:r>
                  <a:rPr lang="en-US" altLang="en-US" sz="3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 </a:t>
                </a:r>
                <a:endParaRPr lang="en-US" altLang="en-US" sz="3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2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885838"/>
                <a:ext cx="8382000" cy="1086323"/>
              </a:xfrm>
              <a:prstGeom prst="rect">
                <a:avLst/>
              </a:prstGeom>
              <a:blipFill rotWithShape="0">
                <a:blip r:embed="rId2"/>
                <a:stretch>
                  <a:fillRect t="-4688"/>
                </a:stretch>
              </a:blipFill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284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2498725"/>
                <a:ext cx="8382000" cy="100155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en-US" altLang="en-US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en-US" sz="4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4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en-US" sz="4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en-US" sz="40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2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498725"/>
                <a:ext cx="8382000" cy="10015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289" name="AutoShap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81000" y="3200400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4-(-3)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9337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-3+(-4)-(-3) 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-4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1385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81000" y="3071951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2+(-3)×4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-10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433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2767280"/>
            <a:ext cx="8382000" cy="1938992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 circle has a diameter of 10 inches. What is the circumference of the circle?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3136612"/>
            <a:ext cx="8382000" cy="5847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(-4)+(-3)-(-10)+5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05481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81000" y="3136612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-9×4/-3 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7529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48" name="Text Box 4"/>
              <p:cNvSpPr txBox="1">
                <a:spLocks noChangeArrowheads="1"/>
              </p:cNvSpPr>
              <p:nvPr/>
            </p:nvSpPr>
            <p:spPr bwMode="auto">
              <a:xfrm>
                <a:off x="381000" y="2667000"/>
                <a:ext cx="8382000" cy="2981907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40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If </a:t>
                </a:r>
                <a:r>
                  <a:rPr lang="en-US" altLang="en-US" sz="4000" b="1" dirty="0" err="1">
                    <a:solidFill>
                      <a:schemeClr val="bg1"/>
                    </a:solidFill>
                    <a:latin typeface="Arial" panose="020B0604020202020204" pitchFamily="34" charset="0"/>
                  </a:rPr>
                  <a:t>a☺b</a:t>
                </a:r>
                <a:r>
                  <a:rPr lang="en-US" altLang="en-US" sz="40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4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4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en-US" sz="4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4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4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en-US" sz="4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en-US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altLang="en-US" sz="40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, what is </a:t>
                </a:r>
                <a:r>
                  <a:rPr lang="en-US" altLang="en-US" sz="4000" b="1" dirty="0" err="1">
                    <a:solidFill>
                      <a:schemeClr val="bg1"/>
                    </a:solidFill>
                    <a:latin typeface="Arial" panose="020B0604020202020204" pitchFamily="34" charset="0"/>
                  </a:rPr>
                  <a:t>a☺b</a:t>
                </a:r>
                <a:r>
                  <a:rPr lang="en-US" altLang="en-US" sz="40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 if a = 5 and b=10?</a:t>
                </a:r>
              </a:p>
              <a:p>
                <a:pPr algn="ctr">
                  <a:spcBef>
                    <a:spcPct val="50000"/>
                  </a:spcBef>
                </a:pPr>
                <a:endParaRPr lang="en-US" alt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endParaRPr lang="en-US" altLang="en-US" sz="28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5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667000"/>
                <a:ext cx="8382000" cy="2981907"/>
              </a:xfrm>
              <a:prstGeom prst="rect">
                <a:avLst/>
              </a:prstGeom>
              <a:blipFill rotWithShape="0">
                <a:blip r:embed="rId2"/>
                <a:stretch>
                  <a:fillRect l="-284"/>
                </a:stretch>
              </a:blipFill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$100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25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9577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81000" y="3071951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Is -2</a:t>
            </a:r>
            <a:r>
              <a:rPr lang="en-US" altLang="en-US" sz="4000" b="1" baseline="300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positive or negative?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negative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1625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381000" y="2767280"/>
            <a:ext cx="8382000" cy="1323439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 flip a coin. What is the probability that I get a heads?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1/2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3673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$200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l-GR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π</a:t>
            </a: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squared inches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201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81000" y="2151727"/>
            <a:ext cx="8382000" cy="255454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 have three times as many markers as Laura. Laura has six markers. How many markers do I have?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18 markers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5721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2498725"/>
            <a:ext cx="8382000" cy="255454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If one side of a right triangle is 3 meters and the hypotenuse is 5 meters, how long is the other side?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$500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4 meters 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7771" name="AutoShap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4" name="WordArt 4"/>
          <p:cNvSpPr>
            <a:spLocks noChangeArrowheads="1" noChangeShapeType="1" noTextEdit="1"/>
          </p:cNvSpPr>
          <p:nvPr/>
        </p:nvSpPr>
        <p:spPr bwMode="auto">
          <a:xfrm>
            <a:off x="2209800" y="223838"/>
            <a:ext cx="4894263" cy="32813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Final</a:t>
            </a:r>
          </a:p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Jeopardy</a:t>
            </a:r>
          </a:p>
        </p:txBody>
      </p:sp>
      <p:sp>
        <p:nvSpPr>
          <p:cNvPr id="184326" name="AutoShap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35280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394075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  <a:endParaRPr lang="en-US" altLang="en-US" sz="1600" b="1">
              <a:latin typeface="Arial" panose="020B0604020202020204" pitchFamily="34" charset="0"/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0" y="4251325"/>
            <a:ext cx="91440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Logarithms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29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953000" y="5946775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994275" y="6019800"/>
            <a:ext cx="1143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Final Jeopardy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347" name="Text Box 3"/>
              <p:cNvSpPr txBox="1">
                <a:spLocks noChangeArrowheads="1"/>
              </p:cNvSpPr>
              <p:nvPr/>
            </p:nvSpPr>
            <p:spPr bwMode="auto">
              <a:xfrm>
                <a:off x="228600" y="762000"/>
                <a:ext cx="8382000" cy="92333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en-US" sz="5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5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What</m:t>
                              </m:r>
                              <m:r>
                                <a:rPr lang="en-US" altLang="en-US" sz="5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5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en-US" sz="5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sz="5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en-US" sz="5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alt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func>
                      <m:r>
                        <a:rPr lang="en-US" altLang="en-US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en-US" sz="54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3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762000"/>
                <a:ext cx="8382000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63500" dir="3187806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5348" name="finaljeo.wav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853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5348"/>
                </p:tgtEl>
              </p:cMediaNode>
            </p:audio>
          </p:childTnLst>
        </p:cTn>
      </p:par>
    </p:tnLst>
    <p:bldLst>
      <p:bldP spid="185347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22746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6377" name="AutoShap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88620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8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27475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  <a:endParaRPr lang="en-US" altLang="en-US" sz="1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2459504"/>
            <a:ext cx="8382000" cy="1938992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The diameter of a circle is 6 meters. What is the area of the circle?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$300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4800" y="2498725"/>
            <a:ext cx="8382000" cy="70788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  <a:r>
              <a:rPr lang="el-GR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π</a:t>
            </a:r>
            <a:r>
              <a:rPr lang="en-US" altLang="en-US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squared meters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9" name="AutoShap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18450" y="5943600"/>
            <a:ext cx="1219200" cy="914400"/>
          </a:xfrm>
          <a:prstGeom prst="plaque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94650" y="6248400"/>
            <a:ext cx="1143000" cy="3365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0033CC"/>
              </a:gs>
              <a:gs pos="100000">
                <a:srgbClr val="000066"/>
              </a:gs>
            </a:gsLst>
            <a:lin ang="18900000" scaled="1"/>
          </a:gra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0"/>
            <a:ext cx="1828800" cy="701675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</a:rPr>
              <a:t>$400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2551837"/>
            <a:ext cx="8382000" cy="1754326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 right triangle has two legs of 5 cm and 12 cm. What is the length of the hypotenuse?</a:t>
            </a:r>
          </a:p>
        </p:txBody>
      </p:sp>
      <p:sp>
        <p:nvSpPr>
          <p:cNvPr id="2" name="AutoShape 6" descr="image.jpe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725</Words>
  <Application>Microsoft Office PowerPoint</Application>
  <PresentationFormat>On-screen Show (4:3)</PresentationFormat>
  <Paragraphs>199</Paragraphs>
  <Slides>66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Cambria Math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E. Damon</dc:creator>
  <cp:lastModifiedBy>Eric Ho</cp:lastModifiedBy>
  <cp:revision>78</cp:revision>
  <dcterms:created xsi:type="dcterms:W3CDTF">2001-12-08T23:15:32Z</dcterms:created>
  <dcterms:modified xsi:type="dcterms:W3CDTF">2015-08-07T06:21:07Z</dcterms:modified>
</cp:coreProperties>
</file>