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8" r:id="rId9"/>
    <p:sldId id="263" r:id="rId10"/>
    <p:sldId id="271" r:id="rId11"/>
    <p:sldId id="272" r:id="rId12"/>
    <p:sldId id="273" r:id="rId13"/>
    <p:sldId id="274" r:id="rId14"/>
    <p:sldId id="275" r:id="rId15"/>
    <p:sldId id="276" r:id="rId16"/>
    <p:sldId id="265" r:id="rId17"/>
    <p:sldId id="264" r:id="rId18"/>
    <p:sldId id="266" r:id="rId19"/>
    <p:sldId id="262" r:id="rId20"/>
    <p:sldId id="270" r:id="rId21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78"/>
  </p:normalViewPr>
  <p:slideViewPr>
    <p:cSldViewPr snapToGrid="0">
      <p:cViewPr varScale="1">
        <p:scale>
          <a:sx n="117" d="100"/>
          <a:sy n="117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66D91-5A68-BEDA-753D-8AD8701D7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B0507-4A9E-0176-BE47-8696FE73F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7AB14-509A-B498-23C4-9C4A2C41D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EA20-6C19-BF4D-A84C-392579FEA319}" type="datetimeFigureOut">
              <a:rPr lang="en-SE" smtClean="0"/>
              <a:t>2023-01-31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25726-A922-69BD-F817-3A107E29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029F2-F562-1F52-ECBF-0200C2E1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7626-6B74-A548-BC40-E191A0D000A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1250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FE52-1D85-061F-410D-988ABDF0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A3D74-4C8E-F785-80C1-75C7BE599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5CDC8-35DE-4D76-CB57-74F6AF5F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EA20-6C19-BF4D-A84C-392579FEA319}" type="datetimeFigureOut">
              <a:rPr lang="en-SE" smtClean="0"/>
              <a:t>2023-01-31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0F815-7356-E324-FC3E-1C76885C0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79488-A138-6251-F28A-771A3A73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7626-6B74-A548-BC40-E191A0D000A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6003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192741-8C2E-D973-3368-8AE8326EA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CD48C-D438-6B7B-7253-E5315A764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9E260-6275-94B6-C8D4-A81C1B35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EA20-6C19-BF4D-A84C-392579FEA319}" type="datetimeFigureOut">
              <a:rPr lang="en-SE" smtClean="0"/>
              <a:t>2023-01-31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EA19D-69FA-9ED3-800A-350F485D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E820D-C9A2-20BF-0EF1-7EAB654F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7626-6B74-A548-BC40-E191A0D000A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1861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146ED-7D86-C0FF-545D-473A9C15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4605C-0794-D3F5-A556-06256AF9C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1771D-7123-8A8D-CB24-C9927B53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EA20-6C19-BF4D-A84C-392579FEA319}" type="datetimeFigureOut">
              <a:rPr lang="en-SE" smtClean="0"/>
              <a:t>2023-01-31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9D92C-7C39-3242-EAE9-08A508F5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44378-8047-C069-21B7-875B26CAD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7626-6B74-A548-BC40-E191A0D000A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5684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A327D-947A-8F40-F031-40DC53DDF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B4E4C-3DF6-E9CB-2ED2-484B7A8C0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D52D9-30B4-6D0B-9744-0E38819CE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EA20-6C19-BF4D-A84C-392579FEA319}" type="datetimeFigureOut">
              <a:rPr lang="en-SE" smtClean="0"/>
              <a:t>2023-01-31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47441-2990-E16D-1B52-E969BFCF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0B4DC-7036-7DBF-B7BE-C95F69D1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7626-6B74-A548-BC40-E191A0D000A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1631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9177-B810-9A2A-4A17-9F65811F3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01586-C894-37A7-26EF-03539FFF3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F61AE-DF3E-5DD7-805E-42AAC627A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37B60-D529-2146-ECFB-C20EFAB94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EA20-6C19-BF4D-A84C-392579FEA319}" type="datetimeFigureOut">
              <a:rPr lang="en-SE" smtClean="0"/>
              <a:t>2023-01-31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37DC4-F783-C6AC-5E8C-AC2DBADA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12DEB-C93C-F9ED-1B25-18D5E687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7626-6B74-A548-BC40-E191A0D000A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542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CE6F-32D8-08DF-2901-C64B06DAE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3C66C-04B7-2142-0B44-D4977EE9E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182F4-6A79-1B43-738F-9CB1DC0E2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BE3EE-3E7A-6BFC-DBD3-5F4434470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3B6F7A-9C11-50DD-3F8F-608F06384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E00933-59D5-EDA5-901A-57472758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EA20-6C19-BF4D-A84C-392579FEA319}" type="datetimeFigureOut">
              <a:rPr lang="en-SE" smtClean="0"/>
              <a:t>2023-01-31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A4A82-1F7C-873B-71DF-69EDA95C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AE102B-D8FF-20B6-A335-C4957CC4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7626-6B74-A548-BC40-E191A0D000A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4305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70448-41A5-BE59-CF4F-BA22CB6F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0084AE-3AED-63FB-6C6A-F8BFFFA0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EA20-6C19-BF4D-A84C-392579FEA319}" type="datetimeFigureOut">
              <a:rPr lang="en-SE" smtClean="0"/>
              <a:t>2023-01-31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F2540-BAA6-A9C7-6A21-F4FC11FE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45EBF-1255-960B-97D0-4EE8C0CF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7626-6B74-A548-BC40-E191A0D000A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4633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8446C8-4CBE-E3B3-8224-EB4C06544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EA20-6C19-BF4D-A84C-392579FEA319}" type="datetimeFigureOut">
              <a:rPr lang="en-SE" smtClean="0"/>
              <a:t>2023-01-31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7AF09-8994-7A23-490D-A69664D3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B1925-6381-09FC-807B-EFAD43A1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7626-6B74-A548-BC40-E191A0D000A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2183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3274-9EAB-6FCC-D899-EC3C8D8E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C0425-ED10-B495-65DB-CF1E07ED4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0AD13-A424-588F-35BC-FD0E73D98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8702C-935C-CA5B-47AA-680975C4A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EA20-6C19-BF4D-A84C-392579FEA319}" type="datetimeFigureOut">
              <a:rPr lang="en-SE" smtClean="0"/>
              <a:t>2023-01-31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5BC97-30AB-843D-C3BB-AB5C1308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0B0EA-3D48-03FF-0FBF-33BB03C0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7626-6B74-A548-BC40-E191A0D000A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2045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4A27-C5AE-7760-5291-B26341FB6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DB59A5-3F4E-2720-0F66-3ABA3B777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D9BD5-4F14-E9A9-CAB7-6783BE93B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C1B29-B9F2-6CF4-9345-862F7BD7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EA20-6C19-BF4D-A84C-392579FEA319}" type="datetimeFigureOut">
              <a:rPr lang="en-SE" smtClean="0"/>
              <a:t>2023-01-31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855AC-3DCA-2216-093A-BEB08A2A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D3539-14C0-B4BF-E170-30271EBC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7626-6B74-A548-BC40-E191A0D000A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1762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C3B742-06EE-FF0D-624B-FC8864CAB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4174F-F632-D669-D580-C7A88CBD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73C5A-FE6C-C38F-1B36-C743CAB98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AEA20-6C19-BF4D-A84C-392579FEA319}" type="datetimeFigureOut">
              <a:rPr lang="en-SE" smtClean="0"/>
              <a:t>2023-01-31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C2E5D-9881-DD63-2535-FDD3D3BD8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3C00B-42CB-944E-E1A4-51C5E524F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D7626-6B74-A548-BC40-E191A0D000A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2952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D668-E945-4A95-16B8-7BB3D308B9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343065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E50E-F7D9-B454-EEC3-CBE79DD1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Lambda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C1FF6-E528-A48F-D386-DA82D57F5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def square(x):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return x**2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square(2)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(lambda x: x**2)(2)</a:t>
            </a:r>
          </a:p>
          <a:p>
            <a:pPr marL="0" indent="0">
              <a:buNone/>
            </a:pPr>
            <a:endParaRPr lang="en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SE" dirty="0">
                <a:latin typeface="Consolas" panose="020B0609020204030204" pitchFamily="49" charset="0"/>
                <a:cs typeface="Consolas" panose="020B0609020204030204" pitchFamily="49" charset="0"/>
              </a:rPr>
              <a:t>square = lambda x: x**2</a:t>
            </a:r>
          </a:p>
          <a:p>
            <a:pPr marL="0" indent="0">
              <a:buNone/>
            </a:pPr>
            <a:endParaRPr lang="en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SE" dirty="0">
                <a:latin typeface="Consolas" panose="020B0609020204030204" pitchFamily="49" charset="0"/>
                <a:cs typeface="Consolas" panose="020B0609020204030204" pitchFamily="49" charset="0"/>
              </a:rPr>
              <a:t>def power(y):</a:t>
            </a:r>
          </a:p>
          <a:p>
            <a:pPr marL="0" indent="0">
              <a:buNone/>
            </a:pPr>
            <a:r>
              <a:rPr lang="en-SE" dirty="0">
                <a:latin typeface="Consolas" panose="020B0609020204030204" pitchFamily="49" charset="0"/>
                <a:cs typeface="Consolas" panose="020B0609020204030204" pitchFamily="49" charset="0"/>
              </a:rPr>
              <a:t>    return lambda x: x**y</a:t>
            </a:r>
          </a:p>
          <a:p>
            <a:pPr marL="0" indent="0">
              <a:buNone/>
            </a:pPr>
            <a:endParaRPr lang="en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SE" dirty="0">
                <a:latin typeface="Consolas" panose="020B0609020204030204" pitchFamily="49" charset="0"/>
                <a:cs typeface="Consolas" panose="020B0609020204030204" pitchFamily="49" charset="0"/>
              </a:rPr>
              <a:t>power(2)(2)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577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BDE8F-3F00-DD7A-08C3-2E42FFEE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B8BB-03E5-45AC-5538-1FFC9C0CF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numbers = [0, 1, 2, 3, 4, 5, 6, 7, 8, 9, 10</a:t>
            </a:r>
            <a:r>
              <a:rPr lang="en-SE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SE" dirty="0">
                <a:latin typeface="Consolas" panose="020B0609020204030204" pitchFamily="49" charset="0"/>
                <a:cs typeface="Consolas" panose="020B0609020204030204" pitchFamily="49" charset="0"/>
              </a:rPr>
              <a:t>evens = []</a:t>
            </a:r>
          </a:p>
          <a:p>
            <a:pPr marL="0" indent="0">
              <a:buNone/>
            </a:pPr>
            <a:r>
              <a:rPr lang="en-SE" dirty="0">
                <a:latin typeface="Consolas" panose="020B0609020204030204" pitchFamily="49" charset="0"/>
                <a:cs typeface="Consolas" panose="020B0609020204030204" pitchFamily="49" charset="0"/>
              </a:rPr>
              <a:t>for i in numbers:</a:t>
            </a:r>
          </a:p>
          <a:p>
            <a:pPr marL="0" indent="0">
              <a:buNone/>
            </a:pPr>
            <a:r>
              <a:rPr lang="en-SE" dirty="0">
                <a:latin typeface="Consolas" panose="020B0609020204030204" pitchFamily="49" charset="0"/>
                <a:cs typeface="Consolas" panose="020B0609020204030204" pitchFamily="49" charset="0"/>
              </a:rPr>
              <a:t>    if i % 2 == 0:</a:t>
            </a:r>
          </a:p>
          <a:p>
            <a:pPr marL="0" indent="0">
              <a:buNone/>
            </a:pPr>
            <a:r>
              <a:rPr lang="en-SE" dirty="0">
                <a:latin typeface="Consolas" panose="020B0609020204030204" pitchFamily="49" charset="0"/>
                <a:cs typeface="Consolas" panose="020B0609020204030204" pitchFamily="49" charset="0"/>
              </a:rPr>
              <a:t>        evens.append(i)</a:t>
            </a:r>
          </a:p>
          <a:p>
            <a:pPr marL="0" indent="0">
              <a:buNone/>
            </a:pPr>
            <a:endParaRPr lang="en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SE" dirty="0">
                <a:latin typeface="Consolas" panose="020B0609020204030204" pitchFamily="49" charset="0"/>
                <a:cs typeface="Consolas" panose="020B0609020204030204" pitchFamily="49" charset="0"/>
              </a:rPr>
              <a:t>evens = [i for i in numbers if i % 2 == 0]</a:t>
            </a:r>
          </a:p>
        </p:txBody>
      </p:sp>
    </p:spTree>
    <p:extLst>
      <p:ext uri="{BB962C8B-B14F-4D97-AF65-F5344CB8AC3E}">
        <p14:creationId xmlns:p14="http://schemas.microsoft.com/office/powerpoint/2010/main" val="1350090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BDE8F-3F00-DD7A-08C3-2E42FFEE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B8BB-03E5-45AC-5538-1FFC9C0CF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filter(function, list)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numbers = [0, 1, 2, 3, 4, 5, 6, 7, 8, 9, 10</a:t>
            </a:r>
            <a:r>
              <a:rPr lang="en-SE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SE" dirty="0">
                <a:latin typeface="Consolas" panose="020B0609020204030204" pitchFamily="49" charset="0"/>
                <a:cs typeface="Consolas" panose="020B0609020204030204" pitchFamily="49" charset="0"/>
              </a:rPr>
              <a:t>evens = [i for i in numbers if i % 2 == 0]</a:t>
            </a:r>
          </a:p>
          <a:p>
            <a:pPr marL="0" indent="0">
              <a:buNone/>
            </a:pPr>
            <a:endParaRPr lang="en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SE" dirty="0">
                <a:latin typeface="Consolas" panose="020B0609020204030204" pitchFamily="49" charset="0"/>
                <a:cs typeface="Consolas" panose="020B0609020204030204" pitchFamily="49" charset="0"/>
              </a:rPr>
              <a:t>evens = filter(lambda x: x % 2 == 0, numbers)</a:t>
            </a:r>
          </a:p>
        </p:txBody>
      </p:sp>
    </p:spTree>
    <p:extLst>
      <p:ext uri="{BB962C8B-B14F-4D97-AF65-F5344CB8AC3E}">
        <p14:creationId xmlns:p14="http://schemas.microsoft.com/office/powerpoint/2010/main" val="4234673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6DB0-FAF8-06CD-3956-20EB6D8E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6C18A-3E4F-AF10-561F-69F0B6C88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E" dirty="0">
                <a:latin typeface="Consolas" panose="020B0609020204030204" pitchFamily="49" charset="0"/>
                <a:cs typeface="Consolas" panose="020B0609020204030204" pitchFamily="49" charset="0"/>
              </a:rPr>
              <a:t>square = lambda x: x**2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numbers = [0, 1, 2, 3, 4, 5, 6, 7, 8, 9, 10</a:t>
            </a:r>
            <a:r>
              <a:rPr lang="en-SE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SE" dirty="0">
                <a:latin typeface="Consolas" panose="020B0609020204030204" pitchFamily="49" charset="0"/>
                <a:cs typeface="Consolas" panose="020B0609020204030204" pitchFamily="49" charset="0"/>
              </a:rPr>
              <a:t>squares = [square(x) for x in numbers]</a:t>
            </a:r>
          </a:p>
          <a:p>
            <a:pPr marL="0" indent="0">
              <a:buNone/>
            </a:pPr>
            <a:endParaRPr lang="en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SE" dirty="0">
                <a:latin typeface="Consolas" panose="020B0609020204030204" pitchFamily="49" charset="0"/>
                <a:cs typeface="Consolas" panose="020B0609020204030204" pitchFamily="49" charset="0"/>
              </a:rPr>
              <a:t>map(function, iterable)</a:t>
            </a:r>
          </a:p>
          <a:p>
            <a:pPr marL="0" indent="0">
              <a:buNone/>
            </a:pPr>
            <a:endParaRPr lang="en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SE" dirty="0">
                <a:latin typeface="Consolas" panose="020B0609020204030204" pitchFamily="49" charset="0"/>
                <a:cs typeface="Consolas" panose="020B0609020204030204" pitchFamily="49" charset="0"/>
              </a:rPr>
              <a:t>squares = map(square, numbers)</a:t>
            </a:r>
          </a:p>
        </p:txBody>
      </p:sp>
    </p:spTree>
    <p:extLst>
      <p:ext uri="{BB962C8B-B14F-4D97-AF65-F5344CB8AC3E}">
        <p14:creationId xmlns:p14="http://schemas.microsoft.com/office/powerpoint/2010/main" val="1071238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6DB0-FAF8-06CD-3956-20EB6D8E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6C18A-3E4F-AF10-561F-69F0B6C88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numbers = [0, 1, 2, 3, 4, 5, 6, 7, 8, 9, 10</a:t>
            </a:r>
            <a:r>
              <a:rPr lang="en-SE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SE" dirty="0">
                <a:latin typeface="Consolas" panose="020B0609020204030204" pitchFamily="49" charset="0"/>
                <a:cs typeface="Consolas" panose="020B0609020204030204" pitchFamily="49" charset="0"/>
              </a:rPr>
              <a:t>sum_n = 0</a:t>
            </a:r>
          </a:p>
          <a:p>
            <a:pPr marL="0" indent="0">
              <a:buNone/>
            </a:pPr>
            <a:r>
              <a:rPr lang="en-SE" dirty="0">
                <a:latin typeface="Consolas" panose="020B0609020204030204" pitchFamily="49" charset="0"/>
                <a:cs typeface="Consolas" panose="020B0609020204030204" pitchFamily="49" charset="0"/>
              </a:rPr>
              <a:t>for x in numbers:</a:t>
            </a:r>
          </a:p>
          <a:p>
            <a:pPr marL="0" indent="0">
              <a:buNone/>
            </a:pPr>
            <a:r>
              <a:rPr lang="en-SE" dirty="0">
                <a:latin typeface="Consolas" panose="020B0609020204030204" pitchFamily="49" charset="0"/>
                <a:cs typeface="Consolas" panose="020B0609020204030204" pitchFamily="49" charset="0"/>
              </a:rPr>
              <a:t>	sum_n += x</a:t>
            </a:r>
          </a:p>
          <a:p>
            <a:pPr marL="0" indent="0">
              <a:buNone/>
            </a:pPr>
            <a:endParaRPr lang="en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SE" dirty="0">
                <a:latin typeface="Consolas" panose="020B0609020204030204" pitchFamily="49" charset="0"/>
                <a:cs typeface="Consolas" panose="020B0609020204030204" pitchFamily="49" charset="0"/>
              </a:rPr>
              <a:t>from functools import reduce</a:t>
            </a:r>
          </a:p>
          <a:p>
            <a:pPr marL="0" indent="0">
              <a:buNone/>
            </a:pPr>
            <a:r>
              <a:rPr lang="en-SE" dirty="0">
                <a:latin typeface="Consolas" panose="020B0609020204030204" pitchFamily="49" charset="0"/>
                <a:cs typeface="Consolas" panose="020B0609020204030204" pitchFamily="49" charset="0"/>
              </a:rPr>
              <a:t>reduce(function, iterable, initializer=None)</a:t>
            </a:r>
          </a:p>
          <a:p>
            <a:pPr marL="0" indent="0">
              <a:buNone/>
            </a:pPr>
            <a:r>
              <a:rPr lang="en-SE" dirty="0">
                <a:latin typeface="Consolas" panose="020B0609020204030204" pitchFamily="49" charset="0"/>
                <a:cs typeface="Consolas" panose="020B0609020204030204" pitchFamily="49" charset="0"/>
              </a:rPr>
              <a:t>-- initializer starts at first element of list</a:t>
            </a:r>
          </a:p>
          <a:p>
            <a:pPr marL="0" indent="0">
              <a:buNone/>
            </a:pPr>
            <a:endParaRPr lang="en-S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461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6DB0-FAF8-06CD-3956-20EB6D8E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6C18A-3E4F-AF10-561F-69F0B6C88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E" dirty="0">
                <a:latin typeface="Consolas" panose="020B0609020204030204" pitchFamily="49" charset="0"/>
                <a:cs typeface="Consolas" panose="020B0609020204030204" pitchFamily="49" charset="0"/>
              </a:rPr>
              <a:t>from functools import reduce</a:t>
            </a:r>
          </a:p>
          <a:p>
            <a:pPr marL="0" indent="0">
              <a:buNone/>
            </a:pPr>
            <a:r>
              <a:rPr lang="en-SE" dirty="0">
                <a:latin typeface="Consolas" panose="020B0609020204030204" pitchFamily="49" charset="0"/>
                <a:cs typeface="Consolas" panose="020B0609020204030204" pitchFamily="49" charset="0"/>
              </a:rPr>
              <a:t>reduce(function, iterable, initializer=None)</a:t>
            </a:r>
          </a:p>
          <a:p>
            <a:pPr marL="0" indent="0">
              <a:buNone/>
            </a:pPr>
            <a:r>
              <a:rPr lang="en-SE" dirty="0">
                <a:latin typeface="Consolas" panose="020B0609020204030204" pitchFamily="49" charset="0"/>
                <a:cs typeface="Consolas" panose="020B0609020204030204" pitchFamily="49" charset="0"/>
              </a:rPr>
              <a:t>-- initializer starts at first element of list</a:t>
            </a:r>
          </a:p>
          <a:p>
            <a:pPr marL="0" indent="0">
              <a:buNone/>
            </a:pPr>
            <a:endParaRPr lang="en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list = [0, 1, 2, 3, 4, 5, 6, 7, 8, 9, 10</a:t>
            </a:r>
            <a:r>
              <a:rPr lang="en-SE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SE" dirty="0">
                <a:latin typeface="Consolas" panose="020B0609020204030204" pitchFamily="49" charset="0"/>
                <a:cs typeface="Consolas" panose="020B0609020204030204" pitchFamily="49" charset="0"/>
              </a:rPr>
              <a:t>add = lambda x, y: x+y</a:t>
            </a:r>
          </a:p>
          <a:p>
            <a:pPr marL="0" indent="0">
              <a:buNone/>
            </a:pPr>
            <a:r>
              <a:rPr lang="en-SE" dirty="0">
                <a:latin typeface="Consolas" panose="020B0609020204030204" pitchFamily="49" charset="0"/>
                <a:cs typeface="Consolas" panose="020B0609020204030204" pitchFamily="49" charset="0"/>
              </a:rPr>
              <a:t>sum_n = reduce(add, numbers, 0)</a:t>
            </a:r>
          </a:p>
        </p:txBody>
      </p:sp>
    </p:spTree>
    <p:extLst>
      <p:ext uri="{BB962C8B-B14F-4D97-AF65-F5344CB8AC3E}">
        <p14:creationId xmlns:p14="http://schemas.microsoft.com/office/powerpoint/2010/main" val="2707644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F370-D3F2-A59B-12ED-FED7D372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functools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4BA11-5FBF-339A-02D0-B70E046F2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535092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F2F64-B222-71B0-7B24-E05433A1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itertools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A3E98-53BA-1D70-AA9D-C1A9A002B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771913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AB2F-E69E-4AA3-434C-C3DC71957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82970-8D40-798E-1D92-D938F4C88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63109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1C32-F390-7BFD-44AD-AF8D79EBA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Type Hinting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A66CC-E41E-F69B-E1C0-5ED449FB2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E" dirty="0">
                <a:latin typeface="Consolas" panose="020B0609020204030204" pitchFamily="49" charset="0"/>
                <a:cs typeface="Consolas" panose="020B0609020204030204" pitchFamily="49" charset="0"/>
              </a:rPr>
              <a:t>def function(x, y, z, a=None, b=2):</a:t>
            </a:r>
          </a:p>
          <a:p>
            <a:pPr marL="0" indent="0">
              <a:buNone/>
            </a:pPr>
            <a:r>
              <a:rPr lang="en-SE" dirty="0">
                <a:latin typeface="Consolas" panose="020B0609020204030204" pitchFamily="49" charset="0"/>
                <a:cs typeface="Consolas" panose="020B0609020204030204" pitchFamily="49" charset="0"/>
              </a:rPr>
              <a:t>    ... code ...</a:t>
            </a:r>
          </a:p>
          <a:p>
            <a:pPr marL="0" indent="0">
              <a:buNone/>
            </a:pPr>
            <a:endParaRPr lang="en-SE" dirty="0"/>
          </a:p>
          <a:p>
            <a:pPr marL="0" indent="0">
              <a:buNone/>
            </a:pPr>
            <a:r>
              <a:rPr lang="en-SE" dirty="0"/>
              <a:t>what is this function doing?</a:t>
            </a:r>
          </a:p>
          <a:p>
            <a:pPr marL="0" indent="0">
              <a:buNone/>
            </a:pPr>
            <a:r>
              <a:rPr lang="en-SE" dirty="0"/>
              <a:t>how do I make sure that I pass it the correct arguments?</a:t>
            </a:r>
          </a:p>
          <a:p>
            <a:pPr marL="0" indent="0">
              <a:buNone/>
            </a:pPr>
            <a:endParaRPr lang="en-SE" dirty="0"/>
          </a:p>
          <a:p>
            <a:pPr marL="0" indent="0">
              <a:buNone/>
            </a:pPr>
            <a:r>
              <a:rPr lang="en-SE" dirty="0"/>
              <a:t>dynamic language</a:t>
            </a:r>
          </a:p>
        </p:txBody>
      </p:sp>
    </p:spTree>
    <p:extLst>
      <p:ext uri="{BB962C8B-B14F-4D97-AF65-F5344CB8AC3E}">
        <p14:creationId xmlns:p14="http://schemas.microsoft.com/office/powerpoint/2010/main" val="255868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BE36E-8F21-3A04-EB80-8DDD47FC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A3590-0C5B-BF93-0EF8-74EC9CDFA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E" dirty="0"/>
              <a:t>python2 release date: 2000</a:t>
            </a:r>
          </a:p>
          <a:p>
            <a:pPr marL="0" indent="0">
              <a:buNone/>
            </a:pPr>
            <a:endParaRPr lang="en-SE" dirty="0"/>
          </a:p>
          <a:p>
            <a:pPr marL="0" indent="0">
              <a:buNone/>
            </a:pPr>
            <a:r>
              <a:rPr lang="en-SE" dirty="0"/>
              <a:t>python3 release date: 2008</a:t>
            </a:r>
          </a:p>
        </p:txBody>
      </p:sp>
    </p:spTree>
    <p:extLst>
      <p:ext uri="{BB962C8B-B14F-4D97-AF65-F5344CB8AC3E}">
        <p14:creationId xmlns:p14="http://schemas.microsoft.com/office/powerpoint/2010/main" val="1147526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1C32-F390-7BFD-44AD-AF8D79EBA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Type Hinting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A66CC-E41E-F69B-E1C0-5ED449FB2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def function(x: int, y: str, z: bool,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     a: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str|None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None, b: int = 2):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... code ...</a:t>
            </a:r>
            <a:r>
              <a:rPr lang="en-SE" dirty="0"/>
              <a:t> </a:t>
            </a:r>
          </a:p>
          <a:p>
            <a:pPr marL="0" indent="0">
              <a:buNone/>
            </a:pPr>
            <a:endParaRPr lang="en-SE" dirty="0"/>
          </a:p>
          <a:p>
            <a:pPr marL="0" indent="0">
              <a:buNone/>
            </a:pPr>
            <a:r>
              <a:rPr lang="en-SE" dirty="0"/>
              <a:t>duck typing</a:t>
            </a:r>
          </a:p>
        </p:txBody>
      </p:sp>
    </p:spTree>
    <p:extLst>
      <p:ext uri="{BB962C8B-B14F-4D97-AF65-F5344CB8AC3E}">
        <p14:creationId xmlns:p14="http://schemas.microsoft.com/office/powerpoint/2010/main" val="9998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3170-9C5D-1482-169D-D9F9416EB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C2470-16E7-B37C-3D91-AAD18F99F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E" dirty="0"/>
              <a:t>python3 is not backwards compatible...</a:t>
            </a:r>
          </a:p>
          <a:p>
            <a:pPr marL="0" indent="0">
              <a:buNone/>
            </a:pPr>
            <a:endParaRPr lang="en-SE" dirty="0"/>
          </a:p>
          <a:p>
            <a:pPr marL="0" indent="0">
              <a:buNone/>
            </a:pPr>
            <a:r>
              <a:rPr lang="en-GB" dirty="0"/>
              <a:t>python 2.7.18 in </a:t>
            </a:r>
            <a:r>
              <a:rPr lang="en-SE" dirty="0"/>
              <a:t>2020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6457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CE33-E811-CE8D-9B0B-C65B3F8A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5ABCE-A90D-B903-5571-351A0F6E3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E" dirty="0"/>
              <a:t>EOL in 2015</a:t>
            </a:r>
          </a:p>
          <a:p>
            <a:pPr marL="0" indent="0">
              <a:buNone/>
            </a:pPr>
            <a:r>
              <a:rPr lang="en-SE" dirty="0"/>
              <a:t>... then 2020</a:t>
            </a:r>
          </a:p>
          <a:p>
            <a:pPr marL="0" indent="0">
              <a:buNone/>
            </a:pPr>
            <a:endParaRPr lang="en-SE" dirty="0"/>
          </a:p>
          <a:p>
            <a:pPr marL="0" indent="0">
              <a:buNone/>
            </a:pPr>
            <a:r>
              <a:rPr lang="en-SE" dirty="0"/>
              <a:t>in the year 2023...</a:t>
            </a:r>
          </a:p>
          <a:p>
            <a:pPr marL="0" indent="0">
              <a:buNone/>
            </a:pPr>
            <a:r>
              <a:rPr lang="en-SE" dirty="0"/>
              <a:t>time to learn python3 (or at least newer python)</a:t>
            </a:r>
          </a:p>
        </p:txBody>
      </p:sp>
    </p:spTree>
    <p:extLst>
      <p:ext uri="{BB962C8B-B14F-4D97-AF65-F5344CB8AC3E}">
        <p14:creationId xmlns:p14="http://schemas.microsoft.com/office/powerpoint/2010/main" val="62743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0A84B-E48C-B7E3-B1A2-C058C2C0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String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7498A-D374-95E3-705C-96455FF8D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SE" i="1" dirty="0"/>
              <a:t>assume variables </a:t>
            </a:r>
          </a:p>
          <a:p>
            <a:pPr marL="0" indent="0">
              <a:buNone/>
            </a:pPr>
            <a:r>
              <a:rPr lang="en-SE" dirty="0">
                <a:latin typeface="Consolas" panose="020B0609020204030204" pitchFamily="49" charset="0"/>
                <a:cs typeface="Consolas" panose="020B0609020204030204" pitchFamily="49" charset="0"/>
              </a:rPr>
              <a:t>name = ‘Bob’</a:t>
            </a:r>
          </a:p>
          <a:p>
            <a:pPr marL="0" indent="0">
              <a:buNone/>
            </a:pPr>
            <a:r>
              <a:rPr lang="en-SE" dirty="0">
                <a:latin typeface="Consolas" panose="020B0609020204030204" pitchFamily="49" charset="0"/>
                <a:cs typeface="Consolas" panose="020B0609020204030204" pitchFamily="49" charset="0"/>
              </a:rPr>
              <a:t>age = 40</a:t>
            </a:r>
          </a:p>
          <a:p>
            <a:pPr marL="0" indent="0">
              <a:buNone/>
            </a:pPr>
            <a:endParaRPr lang="en-SE" dirty="0"/>
          </a:p>
          <a:p>
            <a:pPr marL="0" indent="0">
              <a:buNone/>
            </a:pPr>
            <a:r>
              <a:rPr lang="en-SE" i="1" dirty="0"/>
              <a:t>old way</a:t>
            </a:r>
          </a:p>
          <a:p>
            <a:pPr marL="0" indent="0">
              <a:buNone/>
            </a:pPr>
            <a:r>
              <a:rPr lang="en-SE" dirty="0">
                <a:latin typeface="Consolas" panose="020B0609020204030204" pitchFamily="49" charset="0"/>
                <a:cs typeface="Consolas" panose="020B0609020204030204" pitchFamily="49" charset="0"/>
              </a:rPr>
              <a:t>‘Hello, my name is %s and I am %d years old’ % (name, age)</a:t>
            </a:r>
          </a:p>
          <a:p>
            <a:endParaRPr lang="en-SE" dirty="0"/>
          </a:p>
          <a:p>
            <a:pPr marL="0" indent="0">
              <a:buNone/>
            </a:pPr>
            <a:r>
              <a:rPr lang="en-SE" i="1" dirty="0"/>
              <a:t>python3 way</a:t>
            </a:r>
          </a:p>
          <a:p>
            <a:pPr marL="0" indent="0">
              <a:buNone/>
            </a:pPr>
            <a:r>
              <a:rPr lang="en-SE" dirty="0">
                <a:latin typeface="Consolas" panose="020B0609020204030204" pitchFamily="49" charset="0"/>
                <a:cs typeface="Consolas" panose="020B0609020204030204" pitchFamily="49" charset="0"/>
              </a:rPr>
              <a:t>‘Hello, my name is {} and I am {} years old’.format(name, age)</a:t>
            </a:r>
          </a:p>
          <a:p>
            <a:pPr marL="0" indent="0">
              <a:buNone/>
            </a:pPr>
            <a:endParaRPr lang="en-SE" dirty="0"/>
          </a:p>
          <a:p>
            <a:pPr marL="0" indent="0">
              <a:buNone/>
            </a:pPr>
            <a:r>
              <a:rPr lang="en-SE" i="1" dirty="0"/>
              <a:t>python3.6 way</a:t>
            </a:r>
          </a:p>
          <a:p>
            <a:pPr marL="0" indent="0">
              <a:buNone/>
            </a:pPr>
            <a:r>
              <a:rPr lang="en-SE" dirty="0">
                <a:latin typeface="Consolas" panose="020B0609020204030204" pitchFamily="49" charset="0"/>
                <a:cs typeface="Consolas" panose="020B0609020204030204" pitchFamily="49" charset="0"/>
              </a:rPr>
              <a:t>f‘Hello, my name is {name} and I am {age} years old’</a:t>
            </a:r>
          </a:p>
        </p:txBody>
      </p:sp>
    </p:spTree>
    <p:extLst>
      <p:ext uri="{BB962C8B-B14F-4D97-AF65-F5344CB8AC3E}">
        <p14:creationId xmlns:p14="http://schemas.microsoft.com/office/powerpoint/2010/main" val="314299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57BA-73A0-6AEB-B12B-2C0E0F08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List Comprehensions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192DF-62D6-DC5D-3D2B-5BEDE4E6E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SE" dirty="0"/>
              <a:t>build a list of the prime numbers before 100</a:t>
            </a:r>
          </a:p>
          <a:p>
            <a:pPr marL="0" indent="0">
              <a:buNone/>
            </a:pPr>
            <a:endParaRPr lang="en-SE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primes = []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for candidate in range(2, 100, 1):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prime = True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for other in range(2, 100, 1):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if candidate % other == 0 and candidate != other: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    prime = False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if prime: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primes.append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(candidate)</a:t>
            </a:r>
          </a:p>
          <a:p>
            <a:pPr marL="0" indent="0">
              <a:buNone/>
            </a:pPr>
            <a:endParaRPr lang="en-SE" dirty="0"/>
          </a:p>
          <a:p>
            <a:pPr marL="0" indent="0">
              <a:buNone/>
            </a:pP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791301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1202-33A2-F7E0-69CC-DCEE3CD2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5B941-63A8-FF0C-60CC-A86BA92CF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L = [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mapping_expression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for element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in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source_list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if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filter_expression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l1 = [1, 2, 3, 4, 5, ..., 100]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l2 = [x**2 for x in l1 if x &lt; 10]</a:t>
            </a:r>
            <a:endParaRPr lang="en-S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162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57BA-73A0-6AEB-B12B-2C0E0F08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List Comprehensions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192DF-62D6-DC5D-3D2B-5BEDE4E6E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E" dirty="0"/>
              <a:t>build a list of the prime numbers before 100</a:t>
            </a:r>
          </a:p>
          <a:p>
            <a:pPr marL="0" indent="0">
              <a:buNone/>
            </a:pPr>
            <a:endParaRPr lang="en-SE" dirty="0"/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list(range(2, 100, 1))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primes = [x for x in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  if all(x % y != 0 for y in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if x != y)]</a:t>
            </a:r>
            <a:endParaRPr lang="en-S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078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E50E-F7D9-B454-EEC3-CBE79DD1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C1FF6-E528-A48F-D386-DA82D57F5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E" dirty="0"/>
              <a:t>lambda expressions</a:t>
            </a:r>
          </a:p>
          <a:p>
            <a:pPr marL="0" indent="0">
              <a:buNone/>
            </a:pPr>
            <a:r>
              <a:rPr lang="en-SE" dirty="0"/>
              <a:t>filter</a:t>
            </a:r>
          </a:p>
          <a:p>
            <a:pPr marL="0" indent="0">
              <a:buNone/>
            </a:pPr>
            <a:r>
              <a:rPr lang="en-SE" dirty="0"/>
              <a:t>map</a:t>
            </a:r>
          </a:p>
          <a:p>
            <a:pPr marL="0" indent="0">
              <a:buNone/>
            </a:pPr>
            <a:r>
              <a:rPr lang="en-SE" dirty="0"/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1314367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760</Words>
  <Application>Microsoft Macintosh PowerPoint</Application>
  <PresentationFormat>Widescreen</PresentationFormat>
  <Paragraphs>130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Python</vt:lpstr>
      <vt:lpstr>History</vt:lpstr>
      <vt:lpstr>History</vt:lpstr>
      <vt:lpstr>History</vt:lpstr>
      <vt:lpstr>String Formatting</vt:lpstr>
      <vt:lpstr>List Comprehensions</vt:lpstr>
      <vt:lpstr>Syntax</vt:lpstr>
      <vt:lpstr>List Comprehensions</vt:lpstr>
      <vt:lpstr>Functional Programming</vt:lpstr>
      <vt:lpstr>Lambda Expressions</vt:lpstr>
      <vt:lpstr>filter</vt:lpstr>
      <vt:lpstr>filter</vt:lpstr>
      <vt:lpstr>map</vt:lpstr>
      <vt:lpstr>reduce</vt:lpstr>
      <vt:lpstr>reduce</vt:lpstr>
      <vt:lpstr>functools</vt:lpstr>
      <vt:lpstr>itertools</vt:lpstr>
      <vt:lpstr>NumPy</vt:lpstr>
      <vt:lpstr>Type Hinting</vt:lpstr>
      <vt:lpstr>Type Hinting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Nice Python</dc:title>
  <dc:creator>Eric Olsson</dc:creator>
  <cp:lastModifiedBy>Eric Olsson</cp:lastModifiedBy>
  <cp:revision>13</cp:revision>
  <dcterms:created xsi:type="dcterms:W3CDTF">2023-01-31T04:37:08Z</dcterms:created>
  <dcterms:modified xsi:type="dcterms:W3CDTF">2023-01-31T09:43:55Z</dcterms:modified>
</cp:coreProperties>
</file>