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1106" r:id="rId2"/>
    <p:sldId id="2004" r:id="rId3"/>
    <p:sldId id="2036" r:id="rId4"/>
    <p:sldId id="2035" r:id="rId5"/>
    <p:sldId id="1959" r:id="rId6"/>
    <p:sldId id="2003" r:id="rId7"/>
    <p:sldId id="1877" r:id="rId8"/>
    <p:sldId id="1878" r:id="rId9"/>
    <p:sldId id="1879" r:id="rId10"/>
    <p:sldId id="1880" r:id="rId11"/>
    <p:sldId id="1881" r:id="rId12"/>
    <p:sldId id="1882" r:id="rId13"/>
    <p:sldId id="1883" r:id="rId14"/>
    <p:sldId id="1884" r:id="rId15"/>
    <p:sldId id="2006" r:id="rId16"/>
    <p:sldId id="1885" r:id="rId17"/>
    <p:sldId id="1886" r:id="rId18"/>
    <p:sldId id="2040" r:id="rId19"/>
    <p:sldId id="2007" r:id="rId20"/>
    <p:sldId id="1888" r:id="rId21"/>
    <p:sldId id="1889" r:id="rId22"/>
    <p:sldId id="1890" r:id="rId23"/>
    <p:sldId id="1891" r:id="rId24"/>
    <p:sldId id="1892" r:id="rId25"/>
    <p:sldId id="1893" r:id="rId26"/>
    <p:sldId id="1894" r:id="rId27"/>
    <p:sldId id="1895" r:id="rId28"/>
    <p:sldId id="1896" r:id="rId29"/>
    <p:sldId id="1897" r:id="rId30"/>
    <p:sldId id="1900" r:id="rId31"/>
    <p:sldId id="1901" r:id="rId32"/>
    <p:sldId id="1902" r:id="rId33"/>
    <p:sldId id="1903" r:id="rId34"/>
    <p:sldId id="1904" r:id="rId35"/>
    <p:sldId id="2039" r:id="rId36"/>
    <p:sldId id="2037" r:id="rId37"/>
    <p:sldId id="2038" r:id="rId38"/>
    <p:sldId id="1905" r:id="rId39"/>
    <p:sldId id="1906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00"/>
    <a:srgbClr val="800080"/>
    <a:srgbClr val="66CCFF"/>
    <a:srgbClr val="FF9857"/>
    <a:srgbClr val="FFCC99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4234"/>
    <p:restoredTop sz="76963"/>
  </p:normalViewPr>
  <p:slideViewPr>
    <p:cSldViewPr>
      <p:cViewPr>
        <p:scale>
          <a:sx n="76" d="100"/>
          <a:sy n="76" d="100"/>
        </p:scale>
        <p:origin x="31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36D911-AD14-CA4C-BB7C-FF998FB7656A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6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24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complete analogy, Learning Switch is the Old Testament, before we saw the light….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F15-1500-F743-838E-222B618D7CE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0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F15-1500-F743-838E-222B618D7C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3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36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sz="13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C8998F-F34D-514E-9413-A27B481FD79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2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380BBB-0BA4-E04A-BD70-FFEF44415A3F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907FE5-73AD-1B4F-84FF-7ED56F4463FF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1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62A411-4A84-1E45-B3FE-0F129B0B15FE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533400"/>
            <a:ext cx="2971800" cy="22288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2895600"/>
            <a:ext cx="6013450" cy="6232525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1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E9F15-1500-F743-838E-222B618D7CE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1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Recent Routing </a:t>
            </a:r>
            <a:r>
              <a:rPr lang="en-US" altLang="en-US" dirty="0" smtClean="0"/>
              <a:t>Research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2016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</a:t>
            </a:r>
            <a:r>
              <a:rPr lang="en-US" altLang="en-US" u="sng" dirty="0" smtClean="0">
                <a:solidFill>
                  <a:srgbClr val="660066"/>
                </a:solidFill>
              </a:rPr>
              <a:t>cs168/fa16/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Helvetica" charset="0"/>
                <a:ea typeface="ＭＳ Ｐゴシック" charset="0"/>
                <a:cs typeface="ＭＳ Ｐゴシック" charset="0"/>
              </a:rPr>
              <a:t>Routing Resilience</a:t>
            </a:r>
            <a:endParaRPr lang="en-US" sz="48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Basic routing algorithms rely on consistency or global convergence to ensure delivery</a:t>
            </a:r>
          </a:p>
          <a:p>
            <a:pPr lvl="1"/>
            <a:r>
              <a:rPr lang="en-US" dirty="0" smtClean="0"/>
              <a:t>LS: routers need to have same picture of network</a:t>
            </a:r>
          </a:p>
          <a:p>
            <a:pPr lvl="1"/>
            <a:r>
              <a:rPr lang="en-US" dirty="0" smtClean="0"/>
              <a:t>DV: if algorithm hasn’t converged, might </a:t>
            </a:r>
            <a:r>
              <a:rPr lang="en-US" dirty="0" smtClean="0"/>
              <a:t>loop or </a:t>
            </a:r>
            <a:r>
              <a:rPr lang="en-US" dirty="0" err="1" smtClean="0"/>
              <a:t>deadend</a:t>
            </a:r>
            <a:endParaRPr lang="en-US" dirty="0" smtClean="0"/>
          </a:p>
          <a:p>
            <a:pPr lvl="4"/>
            <a:endParaRPr lang="en-US" dirty="0"/>
          </a:p>
          <a:p>
            <a:r>
              <a:rPr lang="en-US" dirty="0" smtClean="0"/>
              <a:t>As nets grow, this gets harder and takes longer</a:t>
            </a:r>
          </a:p>
          <a:p>
            <a:pPr lvl="4"/>
            <a:endParaRPr lang="en-US" dirty="0"/>
          </a:p>
          <a:p>
            <a:r>
              <a:rPr lang="en-US" dirty="0" smtClean="0"/>
              <a:t>Creates lag between failure detection and recovery</a:t>
            </a:r>
          </a:p>
          <a:p>
            <a:pPr lvl="1"/>
            <a:r>
              <a:rPr lang="en-US" dirty="0" smtClean="0"/>
              <a:t>Lag is biggest barrier to achieving 99.999% </a:t>
            </a:r>
            <a:r>
              <a:rPr lang="en-US" dirty="0" smtClean="0"/>
              <a:t>reliability</a:t>
            </a:r>
          </a:p>
          <a:p>
            <a:pPr lvl="3"/>
            <a:endParaRPr lang="en-US" dirty="0"/>
          </a:p>
          <a:p>
            <a:r>
              <a:rPr lang="en-US" i="1" u="sng" dirty="0" smtClean="0"/>
              <a:t>Resulting requirements:</a:t>
            </a:r>
          </a:p>
          <a:p>
            <a:pPr lvl="1"/>
            <a:r>
              <a:rPr lang="en-US" dirty="0" smtClean="0"/>
              <a:t>Need consistency/convergence for correctness</a:t>
            </a:r>
          </a:p>
          <a:p>
            <a:pPr lvl="1"/>
            <a:r>
              <a:rPr lang="en-US" dirty="0" smtClean="0"/>
              <a:t>Need timeliness for high availability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Hacks Used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Preconfigured backup paths</a:t>
            </a:r>
          </a:p>
          <a:p>
            <a:pPr lvl="1"/>
            <a:r>
              <a:rPr lang="en-US" dirty="0" smtClean="0"/>
              <a:t>When link fails, router has a backup route to use</a:t>
            </a:r>
          </a:p>
          <a:p>
            <a:pPr lvl="1"/>
            <a:r>
              <a:rPr lang="en-US" dirty="0" smtClean="0"/>
              <a:t>Very helpful against single failures</a:t>
            </a:r>
          </a:p>
          <a:p>
            <a:pPr lvl="1"/>
            <a:r>
              <a:rPr lang="en-US" dirty="0" smtClean="0"/>
              <a:t>Only limited protection against multiple failures</a:t>
            </a:r>
          </a:p>
          <a:p>
            <a:pPr lvl="1"/>
            <a:r>
              <a:rPr lang="en-US" dirty="0" smtClean="0"/>
              <a:t>No systematic paradigm</a:t>
            </a:r>
          </a:p>
          <a:p>
            <a:pPr lvl="1"/>
            <a:endParaRPr lang="en-US" dirty="0"/>
          </a:p>
          <a:p>
            <a:r>
              <a:rPr lang="en-US" dirty="0" smtClean="0"/>
              <a:t>ECMP: Equal-Cost Multipath</a:t>
            </a:r>
          </a:p>
          <a:p>
            <a:pPr lvl="1"/>
            <a:r>
              <a:rPr lang="en-US" dirty="0" smtClean="0"/>
              <a:t>Similar to backups, but narrower applicability</a:t>
            </a:r>
          </a:p>
          <a:p>
            <a:pPr lvl="1"/>
            <a:r>
              <a:rPr lang="en-US" dirty="0" smtClean="0"/>
              <a:t>Choose among several “shortest-paths”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Presented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Failover routing</a:t>
            </a:r>
          </a:p>
          <a:p>
            <a:endParaRPr lang="en-US" dirty="0"/>
          </a:p>
          <a:p>
            <a:r>
              <a:rPr lang="en-US" dirty="0" smtClean="0"/>
              <a:t>Multipath (one slide)</a:t>
            </a:r>
          </a:p>
          <a:p>
            <a:pPr lvl="1"/>
            <a:endParaRPr lang="en-US" dirty="0"/>
          </a:p>
          <a:p>
            <a:r>
              <a:rPr lang="en-US" dirty="0" smtClean="0"/>
              <a:t>Failure-carrying packets</a:t>
            </a:r>
          </a:p>
          <a:p>
            <a:pPr lvl="1"/>
            <a:endParaRPr lang="en-US" dirty="0"/>
          </a:p>
          <a:p>
            <a:r>
              <a:rPr lang="en-US" dirty="0" smtClean="0"/>
              <a:t>Routing-along-DAGs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Failover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This is generalization of backup paths</a:t>
            </a:r>
          </a:p>
          <a:p>
            <a:pPr lvl="1"/>
            <a:r>
              <a:rPr lang="en-US" dirty="0" smtClean="0"/>
              <a:t>Routing based not just on destination, but on incoming port</a:t>
            </a:r>
          </a:p>
          <a:p>
            <a:pPr lvl="5"/>
            <a:endParaRPr lang="en-US" dirty="0"/>
          </a:p>
          <a:p>
            <a:r>
              <a:rPr lang="en-US" dirty="0" smtClean="0"/>
              <a:t>Simple form: routing table for packet coming in a particular port for </a:t>
            </a:r>
            <a:r>
              <a:rPr lang="en-US" dirty="0" err="1" smtClean="0"/>
              <a:t>dest</a:t>
            </a:r>
            <a:r>
              <a:rPr lang="en-US" dirty="0" smtClean="0"/>
              <a:t> D lists several outgoing ports</a:t>
            </a:r>
          </a:p>
          <a:p>
            <a:pPr lvl="1"/>
            <a:r>
              <a:rPr lang="en-US" dirty="0" smtClean="0"/>
              <a:t>Port X, Port Y, Port Z, </a:t>
            </a:r>
            <a:r>
              <a:rPr lang="is-IS" dirty="0" smtClean="0"/>
              <a:t>….</a:t>
            </a:r>
          </a:p>
          <a:p>
            <a:pPr lvl="6"/>
            <a:endParaRPr lang="is-IS" dirty="0"/>
          </a:p>
          <a:p>
            <a:r>
              <a:rPr lang="is-IS" dirty="0" smtClean="0"/>
              <a:t>Semantics: for a packet coming in port A, for dest D</a:t>
            </a:r>
          </a:p>
          <a:p>
            <a:pPr lvl="1"/>
            <a:r>
              <a:rPr lang="is-IS" dirty="0" smtClean="0"/>
              <a:t>If port X is up, use it</a:t>
            </a:r>
          </a:p>
          <a:p>
            <a:pPr lvl="1"/>
            <a:r>
              <a:rPr lang="is-IS" dirty="0" smtClean="0"/>
              <a:t>If port X is down, use port Y</a:t>
            </a:r>
          </a:p>
          <a:p>
            <a:pPr lvl="1"/>
            <a:r>
              <a:rPr lang="is-IS" dirty="0" smtClean="0"/>
              <a:t>If port X and port Y are down, use port Z</a:t>
            </a:r>
          </a:p>
          <a:p>
            <a:pPr lvl="1"/>
            <a:r>
              <a:rPr lang="is-IS" dirty="0" smtClean="0"/>
              <a:t>....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188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routing set up so that if packets take any of these alternate ports then they are delivered (i.e., no loops).</a:t>
            </a:r>
          </a:p>
          <a:p>
            <a:endParaRPr lang="en-US" dirty="0"/>
          </a:p>
          <a:p>
            <a:r>
              <a:rPr lang="en-US" dirty="0" smtClean="0"/>
              <a:t>This is a very strong constraint on the routing algorithm (try it yourself to see).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4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Amazing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one had studied the power of this approach</a:t>
            </a:r>
          </a:p>
          <a:p>
            <a:pPr lvl="1"/>
            <a:r>
              <a:rPr lang="en-US" dirty="0" smtClean="0"/>
              <a:t>Some work looking at partial methods</a:t>
            </a:r>
            <a:r>
              <a:rPr lang="is-IS" dirty="0" smtClean="0"/>
              <a:t>….</a:t>
            </a:r>
            <a:endParaRPr lang="en-US" dirty="0" smtClean="0"/>
          </a:p>
          <a:p>
            <a:pPr lvl="5"/>
            <a:endParaRPr lang="en-US" dirty="0"/>
          </a:p>
          <a:p>
            <a:r>
              <a:rPr lang="en-US" dirty="0" smtClean="0"/>
              <a:t>Current conjecture: if graph G is k-connected, then one can find a set of failover routing tables such that G can withstand any k-1 link failures.</a:t>
            </a:r>
          </a:p>
          <a:p>
            <a:pPr lvl="5"/>
            <a:endParaRPr lang="en-US" dirty="0"/>
          </a:p>
          <a:p>
            <a:r>
              <a:rPr lang="en-US" dirty="0" smtClean="0"/>
              <a:t>Status of conjecture (for more general form)</a:t>
            </a:r>
          </a:p>
          <a:p>
            <a:pPr lvl="1"/>
            <a:r>
              <a:rPr lang="en-US" dirty="0" smtClean="0"/>
              <a:t>We have proven this for k=1, 2, 3, 4, 5</a:t>
            </a:r>
          </a:p>
          <a:p>
            <a:pPr lvl="1"/>
            <a:r>
              <a:rPr lang="en-US" dirty="0" smtClean="0"/>
              <a:t>We have no idea how to make progress for k &gt; 5</a:t>
            </a:r>
          </a:p>
          <a:p>
            <a:pPr lvl="1"/>
            <a:r>
              <a:rPr lang="en-US" i="1" dirty="0" smtClean="0"/>
              <a:t>If someone in this class proves the conjecture for general k, </a:t>
            </a:r>
            <a:r>
              <a:rPr lang="en-US" i="1" dirty="0" smtClean="0"/>
              <a:t>I will give you $1M</a:t>
            </a:r>
            <a:r>
              <a:rPr lang="en-US" i="1" dirty="0" smtClean="0"/>
              <a:t>.</a:t>
            </a:r>
            <a:endParaRPr lang="en-US" i="1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091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(2) Multipath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Routing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Multipath: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Providing more than one path for each S-D pair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Allow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endpoints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choose among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them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can be implemented by having a “path” field in packet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Good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if one path goes down, can 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another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Bad: Delay while endpoints detect failure (RTT)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Absolutely necessary because of E2E arguments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still has RTT’s worth of delay before recovery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5"/>
            <a:endParaRPr lang="en-US" i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Part of solution, but still need more reliable routing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542399F-EEBF-3040-BB84-E03D7ABFA208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Failover routing and multipath routing remove the need to </a:t>
            </a:r>
            <a:r>
              <a:rPr lang="en-US" dirty="0" err="1" smtClean="0"/>
              <a:t>reconverge</a:t>
            </a:r>
            <a:r>
              <a:rPr lang="en-US" dirty="0" smtClean="0"/>
              <a:t> in most situations.</a:t>
            </a:r>
          </a:p>
          <a:p>
            <a:endParaRPr lang="en-US" dirty="0"/>
          </a:p>
          <a:p>
            <a:r>
              <a:rPr lang="en-US" dirty="0" smtClean="0"/>
              <a:t>But they do not guarantee that connectivity is restored whenever the remaining graph is connected.</a:t>
            </a:r>
          </a:p>
          <a:p>
            <a:endParaRPr lang="en-US" dirty="0"/>
          </a:p>
          <a:p>
            <a:r>
              <a:rPr lang="en-US" dirty="0" smtClean="0"/>
              <a:t>This leaves the fundamental question: </a:t>
            </a:r>
            <a:r>
              <a:rPr lang="en-US" b="1" dirty="0" smtClean="0"/>
              <a:t>Can we completely eliminate the need for “global </a:t>
            </a:r>
            <a:r>
              <a:rPr lang="en-US" b="1" dirty="0" err="1" smtClean="0"/>
              <a:t>reconvergence</a:t>
            </a:r>
            <a:r>
              <a:rPr lang="en-US" b="1" dirty="0" smtClean="0"/>
              <a:t>” after link failures?</a:t>
            </a:r>
          </a:p>
          <a:p>
            <a:pPr lvl="1"/>
            <a:r>
              <a:rPr lang="en-US" i="1" dirty="0" smtClean="0"/>
              <a:t>Can </a:t>
            </a:r>
            <a:r>
              <a:rPr lang="en-US" i="1" dirty="0"/>
              <a:t>we tolerate failures without losses, as long as network remains connected?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Exercise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 up with a design that no matter how many failures, as long as the network remains connected all packets are delivered</a:t>
            </a:r>
          </a:p>
          <a:p>
            <a:pPr lvl="1"/>
            <a:r>
              <a:rPr lang="en-US" dirty="0" smtClean="0"/>
              <a:t>Ignoring all congestion-related drops</a:t>
            </a:r>
            <a:r>
              <a:rPr lang="is-IS" dirty="0" smtClean="0"/>
              <a:t>….</a:t>
            </a:r>
          </a:p>
          <a:p>
            <a:pPr lvl="1"/>
            <a:endParaRPr lang="is-IS" dirty="0"/>
          </a:p>
          <a:p>
            <a:r>
              <a:rPr lang="is-IS" dirty="0" smtClean="0"/>
              <a:t>Talk to your neighbors, come up with a solution...</a:t>
            </a:r>
          </a:p>
          <a:p>
            <a:endParaRPr lang="is-IS" dirty="0"/>
          </a:p>
          <a:p>
            <a:r>
              <a:rPr lang="is-IS" dirty="0" smtClean="0"/>
              <a:t>Three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76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04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  <a:t>Failure-Carrying Packets</a:t>
            </a:r>
            <a:b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4800" dirty="0">
                <a:latin typeface="Helvetica" charset="0"/>
                <a:ea typeface="ＭＳ Ｐゴシック" charset="0"/>
                <a:cs typeface="ＭＳ Ｐゴシック" charset="0"/>
              </a:rPr>
              <a:t>(FCP)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EA6A0D-6A1C-8142-BA20-70C98F036A33}" type="slidenum">
              <a:rPr lang="en-US" sz="1400" b="0">
                <a:latin typeface="Times New Roman" charset="0"/>
              </a:rPr>
              <a:pPr eaLnBrk="1" hangingPunct="1"/>
              <a:t>20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1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FCP Approach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 Step 1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Ensure all routers have consistent view of </a:t>
            </a:r>
            <a:r>
              <a:rPr lang="en-US" dirty="0" smtClean="0">
                <a:latin typeface="Arial" charset="0"/>
                <a:cs typeface="Arial" charset="0"/>
              </a:rPr>
              <a:t>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Using a basic link-state algorithm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But this view can be out-of-date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Consistency is easy if timeliness not required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Use reliable </a:t>
            </a:r>
            <a:r>
              <a:rPr lang="en-US" dirty="0" smtClean="0">
                <a:latin typeface="Arial" charset="0"/>
                <a:cs typeface="Arial" charset="0"/>
              </a:rPr>
              <a:t>flooding so all events reach all nodes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Nodes can construct series of network maps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map has sequence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number (don’t ask how</a:t>
            </a:r>
            <a:r>
              <a:rPr lang="is-IS" dirty="0" smtClean="0">
                <a:latin typeface="Arial" charset="0"/>
                <a:ea typeface="Arial" charset="0"/>
                <a:cs typeface="Arial" charset="0"/>
              </a:rPr>
              <a:t>…)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Routers write this number in packet headers, so packets are </a:t>
            </a:r>
            <a:r>
              <a:rPr lang="en-US" dirty="0" smtClean="0">
                <a:latin typeface="Arial" charset="0"/>
                <a:cs typeface="Arial" charset="0"/>
              </a:rPr>
              <a:t>routed </a:t>
            </a:r>
            <a:r>
              <a:rPr lang="en-US" dirty="0">
                <a:latin typeface="Arial" charset="0"/>
                <a:cs typeface="Arial" charset="0"/>
              </a:rPr>
              <a:t>according to the same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map</a:t>
            </a:r>
            <a:r>
              <a:rPr lang="ja-JP" altLang="en-US" dirty="0" smtClean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F03E50-A815-6347-9C0D-039E73F6ED51}" type="slidenum">
              <a:rPr lang="en-US" sz="1400" b="0">
                <a:latin typeface="Times New Roman" charset="0"/>
              </a:rPr>
              <a:pPr eaLnBrk="1" hangingPunct="1"/>
              <a:t>21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and Map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220200" cy="4835525"/>
          </a:xfrm>
        </p:spPr>
        <p:txBody>
          <a:bodyPr/>
          <a:lstStyle/>
          <a:p>
            <a:r>
              <a:rPr lang="en-US" dirty="0" smtClean="0"/>
              <a:t>Each node has sequence of maps 1, 2,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But may not have the most recent</a:t>
            </a:r>
          </a:p>
          <a:p>
            <a:pPr lvl="8"/>
            <a:endParaRPr lang="en-US" dirty="0"/>
          </a:p>
          <a:p>
            <a:r>
              <a:rPr lang="en-US" dirty="0" smtClean="0"/>
              <a:t>When packet arrives, it carries a map #</a:t>
            </a:r>
          </a:p>
          <a:p>
            <a:pPr lvl="1"/>
            <a:r>
              <a:rPr lang="en-US" dirty="0" smtClean="0"/>
              <a:t>If node has this map, it forwards packet using this map</a:t>
            </a:r>
          </a:p>
          <a:p>
            <a:pPr lvl="1"/>
            <a:r>
              <a:rPr lang="en-US" dirty="0" smtClean="0"/>
              <a:t>If node does not have this map, it forwards using its most recent map, and writes (lower) map # in packet</a:t>
            </a:r>
          </a:p>
          <a:p>
            <a:pPr lvl="6"/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Eventually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all routers 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same map to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route packet</a:t>
            </a: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This achieves consistency, but not timeliness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Because old maps may not have recent failures</a:t>
            </a:r>
            <a:r>
              <a:rPr lang="is-IS" i="1" dirty="0" smtClean="0">
                <a:latin typeface="Arial" charset="0"/>
                <a:ea typeface="Arial" charset="0"/>
                <a:cs typeface="Arial" charset="0"/>
              </a:rPr>
              <a:t>….</a:t>
            </a:r>
            <a:endParaRPr lang="en-US" i="1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32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FCP Approach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 Step 2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Carry failure information in the packets!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 this information to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fix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old maps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When a packet arrives and the next-hop link for the path computed with the consistent state is down, </a:t>
            </a:r>
            <a:r>
              <a:rPr lang="en-US" i="1" dirty="0">
                <a:latin typeface="Arial" charset="0"/>
                <a:cs typeface="Arial" charset="0"/>
              </a:rPr>
              <a:t>insert failure information into packet header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Then compute new paths assuming that link is down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failure persists, it will be included in next consistent picture of </a:t>
            </a:r>
            <a:r>
              <a:rPr lang="en-US" dirty="0" smtClean="0">
                <a:latin typeface="Arial" charset="0"/>
                <a:cs typeface="Arial" charset="0"/>
              </a:rPr>
              <a:t>network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Then not needed in packet header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68184A-1224-954E-A8A4-A40EF3D7ED42}" type="slidenum">
              <a:rPr lang="en-US" sz="1400" b="0">
                <a:latin typeface="Times New Roman" charset="0"/>
              </a:rPr>
              <a:pPr eaLnBrk="1" hangingPunct="1"/>
              <a:t>23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5287963"/>
            <a:ext cx="1828800" cy="1036637"/>
            <a:chOff x="912" y="3331"/>
            <a:chExt cx="1152" cy="653"/>
          </a:xfrm>
        </p:grpSpPr>
        <p:sp>
          <p:nvSpPr>
            <p:cNvPr id="31808" name="AutoShape 3"/>
            <p:cNvSpPr>
              <a:spLocks noChangeArrowheads="1"/>
            </p:cNvSpPr>
            <p:nvPr/>
          </p:nvSpPr>
          <p:spPr bwMode="auto">
            <a:xfrm>
              <a:off x="912" y="3331"/>
              <a:ext cx="1152" cy="653"/>
            </a:xfrm>
            <a:prstGeom prst="cloudCallout">
              <a:avLst>
                <a:gd name="adj1" fmla="val 48523"/>
                <a:gd name="adj2" fmla="val -608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grpSp>
          <p:nvGrpSpPr>
            <p:cNvPr id="31809" name="Group 4"/>
            <p:cNvGrpSpPr>
              <a:grpSpLocks/>
            </p:cNvGrpSpPr>
            <p:nvPr/>
          </p:nvGrpSpPr>
          <p:grpSpPr bwMode="auto">
            <a:xfrm>
              <a:off x="1056" y="3463"/>
              <a:ext cx="888" cy="363"/>
              <a:chOff x="336" y="1764"/>
              <a:chExt cx="888" cy="363"/>
            </a:xfrm>
          </p:grpSpPr>
          <p:sp>
            <p:nvSpPr>
              <p:cNvPr id="31810" name="Oval 5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11" name="AutoShape 6"/>
              <p:cNvCxnSpPr>
                <a:cxnSpLocks noChangeShapeType="1"/>
                <a:stCxn id="31810" idx="6"/>
                <a:endCxn id="31812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812" name="Oval 7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1813" name="Oval 8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14" name="AutoShape 9"/>
              <p:cNvCxnSpPr>
                <a:cxnSpLocks noChangeShapeType="1"/>
                <a:stCxn id="31813" idx="6"/>
                <a:endCxn id="31815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815" name="Oval 10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16" name="AutoShape 11"/>
              <p:cNvCxnSpPr>
                <a:cxnSpLocks noChangeShapeType="1"/>
                <a:stCxn id="31812" idx="4"/>
                <a:endCxn id="31815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7" name="AutoShape 12"/>
              <p:cNvCxnSpPr>
                <a:cxnSpLocks noChangeShapeType="1"/>
                <a:stCxn id="31810" idx="4"/>
                <a:endCxn id="31813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8" name="AutoShape 13"/>
              <p:cNvCxnSpPr>
                <a:cxnSpLocks noChangeShapeType="1"/>
                <a:stCxn id="31810" idx="5"/>
                <a:endCxn id="31815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819" name="Oval 14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20" name="AutoShape 15"/>
              <p:cNvCxnSpPr>
                <a:cxnSpLocks noChangeShapeType="1"/>
                <a:stCxn id="31810" idx="2"/>
                <a:endCxn id="31819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21" name="AutoShape 16"/>
              <p:cNvCxnSpPr>
                <a:cxnSpLocks noChangeShapeType="1"/>
                <a:stCxn id="31813" idx="2"/>
                <a:endCxn id="31819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822" name="Oval 17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23" name="AutoShape 18"/>
              <p:cNvCxnSpPr>
                <a:cxnSpLocks noChangeShapeType="1"/>
                <a:stCxn id="31812" idx="6"/>
                <a:endCxn id="31822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24" name="AutoShape 19"/>
              <p:cNvCxnSpPr>
                <a:cxnSpLocks noChangeShapeType="1"/>
                <a:stCxn id="31815" idx="6"/>
                <a:endCxn id="31822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1747" name="Oval 20"/>
          <p:cNvSpPr>
            <a:spLocks noChangeArrowheads="1"/>
          </p:cNvSpPr>
          <p:nvPr/>
        </p:nvSpPr>
        <p:spPr bwMode="auto">
          <a:xfrm>
            <a:off x="514350" y="2695575"/>
            <a:ext cx="1447800" cy="762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FCP routing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28F61B-86F3-5745-A722-29FC29FCAEA2}" type="slidenum">
              <a:rPr lang="en-US" sz="1400" b="0">
                <a:latin typeface="Times New Roman" charset="0"/>
              </a:rPr>
              <a:pPr eaLnBrk="1" hangingPunct="1"/>
              <a:t>24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31749" name="Oval 22"/>
          <p:cNvSpPr>
            <a:spLocks noChangeArrowheads="1"/>
          </p:cNvSpPr>
          <p:nvPr/>
        </p:nvSpPr>
        <p:spPr bwMode="auto">
          <a:xfrm>
            <a:off x="3276600" y="28844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B</a:t>
            </a:r>
          </a:p>
        </p:txBody>
      </p:sp>
      <p:cxnSp>
        <p:nvCxnSpPr>
          <p:cNvPr id="31750" name="AutoShape 23"/>
          <p:cNvCxnSpPr>
            <a:cxnSpLocks noChangeShapeType="1"/>
            <a:stCxn id="31749" idx="6"/>
            <a:endCxn id="31751" idx="2"/>
          </p:cNvCxnSpPr>
          <p:nvPr/>
        </p:nvCxnSpPr>
        <p:spPr bwMode="auto">
          <a:xfrm>
            <a:off x="3657600" y="3074988"/>
            <a:ext cx="1905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51" name="Oval 24"/>
          <p:cNvSpPr>
            <a:spLocks noChangeArrowheads="1"/>
          </p:cNvSpPr>
          <p:nvPr/>
        </p:nvSpPr>
        <p:spPr bwMode="auto">
          <a:xfrm>
            <a:off x="5562600" y="28844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D</a:t>
            </a:r>
          </a:p>
        </p:txBody>
      </p:sp>
      <p:sp>
        <p:nvSpPr>
          <p:cNvPr id="31752" name="Oval 25"/>
          <p:cNvSpPr>
            <a:spLocks noChangeArrowheads="1"/>
          </p:cNvSpPr>
          <p:nvPr/>
        </p:nvSpPr>
        <p:spPr bwMode="auto">
          <a:xfrm>
            <a:off x="3276600" y="48656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C</a:t>
            </a:r>
          </a:p>
        </p:txBody>
      </p:sp>
      <p:cxnSp>
        <p:nvCxnSpPr>
          <p:cNvPr id="31753" name="AutoShape 26"/>
          <p:cNvCxnSpPr>
            <a:cxnSpLocks noChangeShapeType="1"/>
            <a:stCxn id="31752" idx="6"/>
            <a:endCxn id="31754" idx="2"/>
          </p:cNvCxnSpPr>
          <p:nvPr/>
        </p:nvCxnSpPr>
        <p:spPr bwMode="auto">
          <a:xfrm>
            <a:off x="3657600" y="5056188"/>
            <a:ext cx="1905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54" name="Oval 27"/>
          <p:cNvSpPr>
            <a:spLocks noChangeArrowheads="1"/>
          </p:cNvSpPr>
          <p:nvPr/>
        </p:nvSpPr>
        <p:spPr bwMode="auto">
          <a:xfrm>
            <a:off x="5562600" y="48656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E</a:t>
            </a:r>
          </a:p>
        </p:txBody>
      </p:sp>
      <p:cxnSp>
        <p:nvCxnSpPr>
          <p:cNvPr id="31755" name="AutoShape 28"/>
          <p:cNvCxnSpPr>
            <a:cxnSpLocks noChangeShapeType="1"/>
            <a:stCxn id="31751" idx="4"/>
            <a:endCxn id="31754" idx="0"/>
          </p:cNvCxnSpPr>
          <p:nvPr/>
        </p:nvCxnSpPr>
        <p:spPr bwMode="auto">
          <a:xfrm>
            <a:off x="5753100" y="3265488"/>
            <a:ext cx="0" cy="1600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29"/>
          <p:cNvCxnSpPr>
            <a:cxnSpLocks noChangeShapeType="1"/>
            <a:stCxn id="31749" idx="4"/>
            <a:endCxn id="31752" idx="0"/>
          </p:cNvCxnSpPr>
          <p:nvPr/>
        </p:nvCxnSpPr>
        <p:spPr bwMode="auto">
          <a:xfrm>
            <a:off x="3467100" y="3265488"/>
            <a:ext cx="0" cy="1600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30"/>
          <p:cNvCxnSpPr>
            <a:cxnSpLocks noChangeShapeType="1"/>
            <a:stCxn id="31751" idx="3"/>
            <a:endCxn id="31752" idx="7"/>
          </p:cNvCxnSpPr>
          <p:nvPr/>
        </p:nvCxnSpPr>
        <p:spPr bwMode="auto">
          <a:xfrm flipH="1">
            <a:off x="3602038" y="3209925"/>
            <a:ext cx="2016125" cy="171132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58" name="Oval 31"/>
          <p:cNvSpPr>
            <a:spLocks noChangeArrowheads="1"/>
          </p:cNvSpPr>
          <p:nvPr/>
        </p:nvSpPr>
        <p:spPr bwMode="auto">
          <a:xfrm>
            <a:off x="1600200" y="37988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A</a:t>
            </a:r>
          </a:p>
        </p:txBody>
      </p:sp>
      <p:cxnSp>
        <p:nvCxnSpPr>
          <p:cNvPr id="31759" name="AutoShape 32"/>
          <p:cNvCxnSpPr>
            <a:cxnSpLocks noChangeShapeType="1"/>
            <a:stCxn id="31749" idx="2"/>
            <a:endCxn id="31758" idx="7"/>
          </p:cNvCxnSpPr>
          <p:nvPr/>
        </p:nvCxnSpPr>
        <p:spPr bwMode="auto">
          <a:xfrm flipH="1">
            <a:off x="1925638" y="3074988"/>
            <a:ext cx="1350962" cy="779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33"/>
          <p:cNvCxnSpPr>
            <a:cxnSpLocks noChangeShapeType="1"/>
            <a:stCxn id="31752" idx="2"/>
            <a:endCxn id="31758" idx="5"/>
          </p:cNvCxnSpPr>
          <p:nvPr/>
        </p:nvCxnSpPr>
        <p:spPr bwMode="auto">
          <a:xfrm flipH="1" flipV="1">
            <a:off x="1925638" y="4124325"/>
            <a:ext cx="1350962" cy="931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61" name="Oval 34"/>
          <p:cNvSpPr>
            <a:spLocks noChangeArrowheads="1"/>
          </p:cNvSpPr>
          <p:nvPr/>
        </p:nvSpPr>
        <p:spPr bwMode="auto">
          <a:xfrm flipH="1">
            <a:off x="7239000" y="37988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F</a:t>
            </a:r>
          </a:p>
        </p:txBody>
      </p:sp>
      <p:cxnSp>
        <p:nvCxnSpPr>
          <p:cNvPr id="31762" name="AutoShape 35"/>
          <p:cNvCxnSpPr>
            <a:cxnSpLocks noChangeShapeType="1"/>
            <a:stCxn id="31751" idx="6"/>
            <a:endCxn id="31761" idx="7"/>
          </p:cNvCxnSpPr>
          <p:nvPr/>
        </p:nvCxnSpPr>
        <p:spPr bwMode="auto">
          <a:xfrm>
            <a:off x="5943600" y="3074988"/>
            <a:ext cx="1350963" cy="779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36"/>
          <p:cNvCxnSpPr>
            <a:cxnSpLocks noChangeShapeType="1"/>
            <a:stCxn id="31754" idx="6"/>
            <a:endCxn id="31761" idx="5"/>
          </p:cNvCxnSpPr>
          <p:nvPr/>
        </p:nvCxnSpPr>
        <p:spPr bwMode="auto">
          <a:xfrm flipV="1">
            <a:off x="5943600" y="4122738"/>
            <a:ext cx="1350963" cy="933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3621" name="AutoShape 37"/>
          <p:cNvSpPr>
            <a:spLocks noChangeArrowheads="1"/>
          </p:cNvSpPr>
          <p:nvPr/>
        </p:nvSpPr>
        <p:spPr bwMode="auto">
          <a:xfrm>
            <a:off x="457200" y="3733800"/>
            <a:ext cx="1066800" cy="3810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Arial" charset="0"/>
              </a:rPr>
              <a:t>IP packet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04800" y="2590800"/>
            <a:ext cx="1828800" cy="1036638"/>
            <a:chOff x="192" y="1632"/>
            <a:chExt cx="1152" cy="653"/>
          </a:xfrm>
        </p:grpSpPr>
        <p:sp>
          <p:nvSpPr>
            <p:cNvPr id="31791" name="AutoShape 39"/>
            <p:cNvSpPr>
              <a:spLocks noChangeArrowheads="1"/>
            </p:cNvSpPr>
            <p:nvPr/>
          </p:nvSpPr>
          <p:spPr bwMode="auto">
            <a:xfrm>
              <a:off x="192" y="1632"/>
              <a:ext cx="1152" cy="653"/>
            </a:xfrm>
            <a:prstGeom prst="cloudCallout">
              <a:avLst>
                <a:gd name="adj1" fmla="val 25259"/>
                <a:gd name="adj2" fmla="val 6469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grpSp>
          <p:nvGrpSpPr>
            <p:cNvPr id="31792" name="Group 40"/>
            <p:cNvGrpSpPr>
              <a:grpSpLocks/>
            </p:cNvGrpSpPr>
            <p:nvPr/>
          </p:nvGrpSpPr>
          <p:grpSpPr bwMode="auto">
            <a:xfrm>
              <a:off x="336" y="1764"/>
              <a:ext cx="888" cy="363"/>
              <a:chOff x="336" y="1764"/>
              <a:chExt cx="888" cy="363"/>
            </a:xfrm>
          </p:grpSpPr>
          <p:sp>
            <p:nvSpPr>
              <p:cNvPr id="31793" name="Oval 41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94" name="AutoShape 42"/>
              <p:cNvCxnSpPr>
                <a:cxnSpLocks noChangeShapeType="1"/>
                <a:stCxn id="31793" idx="6"/>
                <a:endCxn id="31795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95" name="Oval 43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1796" name="Oval 44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97" name="AutoShape 45"/>
              <p:cNvCxnSpPr>
                <a:cxnSpLocks noChangeShapeType="1"/>
                <a:stCxn id="31796" idx="6"/>
                <a:endCxn id="31798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98" name="Oval 46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99" name="AutoShape 47"/>
              <p:cNvCxnSpPr>
                <a:cxnSpLocks noChangeShapeType="1"/>
                <a:stCxn id="31795" idx="4"/>
                <a:endCxn id="31798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0" name="AutoShape 48"/>
              <p:cNvCxnSpPr>
                <a:cxnSpLocks noChangeShapeType="1"/>
                <a:stCxn id="31793" idx="4"/>
                <a:endCxn id="31796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1" name="AutoShape 49"/>
              <p:cNvCxnSpPr>
                <a:cxnSpLocks noChangeShapeType="1"/>
                <a:stCxn id="31793" idx="5"/>
                <a:endCxn id="31798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802" name="Oval 50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03" name="AutoShape 51"/>
              <p:cNvCxnSpPr>
                <a:cxnSpLocks noChangeShapeType="1"/>
                <a:stCxn id="31793" idx="2"/>
                <a:endCxn id="31802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4" name="AutoShape 52"/>
              <p:cNvCxnSpPr>
                <a:cxnSpLocks noChangeShapeType="1"/>
                <a:stCxn id="31796" idx="2"/>
                <a:endCxn id="31802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805" name="Oval 53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806" name="AutoShape 54"/>
              <p:cNvCxnSpPr>
                <a:cxnSpLocks noChangeShapeType="1"/>
                <a:stCxn id="31795" idx="6"/>
                <a:endCxn id="31805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7" name="AutoShape 55"/>
              <p:cNvCxnSpPr>
                <a:cxnSpLocks noChangeShapeType="1"/>
                <a:stCxn id="31798" idx="6"/>
                <a:endCxn id="31805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23640" name="Freeform 56"/>
          <p:cNvSpPr>
            <a:spLocks/>
          </p:cNvSpPr>
          <p:nvPr/>
        </p:nvSpPr>
        <p:spPr bwMode="auto">
          <a:xfrm>
            <a:off x="609600" y="3170238"/>
            <a:ext cx="1295400" cy="266700"/>
          </a:xfrm>
          <a:custGeom>
            <a:avLst/>
            <a:gdLst>
              <a:gd name="T0" fmla="*/ 0 w 816"/>
              <a:gd name="T1" fmla="*/ 0 h 168"/>
              <a:gd name="T2" fmla="*/ 2147483647 w 816"/>
              <a:gd name="T3" fmla="*/ 2147483647 h 168"/>
              <a:gd name="T4" fmla="*/ 2147483647 w 816"/>
              <a:gd name="T5" fmla="*/ 2147483647 h 168"/>
              <a:gd name="T6" fmla="*/ 2147483647 w 816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68"/>
              <a:gd name="T14" fmla="*/ 816 w 81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68">
                <a:moveTo>
                  <a:pt x="0" y="0"/>
                </a:moveTo>
                <a:cubicBezTo>
                  <a:pt x="48" y="60"/>
                  <a:pt x="96" y="120"/>
                  <a:pt x="192" y="144"/>
                </a:cubicBezTo>
                <a:cubicBezTo>
                  <a:pt x="288" y="168"/>
                  <a:pt x="472" y="168"/>
                  <a:pt x="576" y="144"/>
                </a:cubicBezTo>
                <a:cubicBezTo>
                  <a:pt x="680" y="120"/>
                  <a:pt x="748" y="60"/>
                  <a:pt x="816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3641" name="Freeform 57"/>
          <p:cNvSpPr>
            <a:spLocks/>
          </p:cNvSpPr>
          <p:nvPr/>
        </p:nvSpPr>
        <p:spPr bwMode="auto">
          <a:xfrm>
            <a:off x="2066925" y="5875338"/>
            <a:ext cx="944563" cy="268287"/>
          </a:xfrm>
          <a:custGeom>
            <a:avLst/>
            <a:gdLst>
              <a:gd name="T0" fmla="*/ 0 w 595"/>
              <a:gd name="T1" fmla="*/ 2147483647 h 169"/>
              <a:gd name="T2" fmla="*/ 2147483647 w 595"/>
              <a:gd name="T3" fmla="*/ 2147483647 h 169"/>
              <a:gd name="T4" fmla="*/ 2147483647 w 595"/>
              <a:gd name="T5" fmla="*/ 0 h 169"/>
              <a:gd name="T6" fmla="*/ 0 60000 65536"/>
              <a:gd name="T7" fmla="*/ 0 60000 65536"/>
              <a:gd name="T8" fmla="*/ 0 60000 65536"/>
              <a:gd name="T9" fmla="*/ 0 w 595"/>
              <a:gd name="T10" fmla="*/ 0 h 169"/>
              <a:gd name="T11" fmla="*/ 595 w 595"/>
              <a:gd name="T12" fmla="*/ 169 h 1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5" h="169">
                <a:moveTo>
                  <a:pt x="0" y="145"/>
                </a:moveTo>
                <a:cubicBezTo>
                  <a:pt x="142" y="157"/>
                  <a:pt x="285" y="169"/>
                  <a:pt x="384" y="145"/>
                </a:cubicBezTo>
                <a:cubicBezTo>
                  <a:pt x="483" y="121"/>
                  <a:pt x="539" y="60"/>
                  <a:pt x="595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768" name="Oval 58"/>
          <p:cNvSpPr>
            <a:spLocks noChangeArrowheads="1"/>
          </p:cNvSpPr>
          <p:nvPr/>
        </p:nvSpPr>
        <p:spPr bwMode="auto">
          <a:xfrm>
            <a:off x="6076950" y="5392738"/>
            <a:ext cx="1447800" cy="762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867400" y="5287963"/>
            <a:ext cx="1828800" cy="1036637"/>
            <a:chOff x="3696" y="3331"/>
            <a:chExt cx="1152" cy="653"/>
          </a:xfrm>
        </p:grpSpPr>
        <p:sp>
          <p:nvSpPr>
            <p:cNvPr id="31774" name="AutoShape 60"/>
            <p:cNvSpPr>
              <a:spLocks noChangeArrowheads="1"/>
            </p:cNvSpPr>
            <p:nvPr/>
          </p:nvSpPr>
          <p:spPr bwMode="auto">
            <a:xfrm>
              <a:off x="3696" y="3331"/>
              <a:ext cx="1152" cy="653"/>
            </a:xfrm>
            <a:prstGeom prst="cloudCallout">
              <a:avLst>
                <a:gd name="adj1" fmla="val -42361"/>
                <a:gd name="adj2" fmla="val -6255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grpSp>
          <p:nvGrpSpPr>
            <p:cNvPr id="31775" name="Group 61"/>
            <p:cNvGrpSpPr>
              <a:grpSpLocks/>
            </p:cNvGrpSpPr>
            <p:nvPr/>
          </p:nvGrpSpPr>
          <p:grpSpPr bwMode="auto">
            <a:xfrm>
              <a:off x="3840" y="3463"/>
              <a:ext cx="888" cy="363"/>
              <a:chOff x="336" y="1764"/>
              <a:chExt cx="888" cy="363"/>
            </a:xfrm>
          </p:grpSpPr>
          <p:sp>
            <p:nvSpPr>
              <p:cNvPr id="31776" name="Oval 62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77" name="AutoShape 63"/>
              <p:cNvCxnSpPr>
                <a:cxnSpLocks noChangeShapeType="1"/>
                <a:stCxn id="31776" idx="6"/>
                <a:endCxn id="31778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78" name="Oval 64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1779" name="Oval 65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80" name="AutoShape 66"/>
              <p:cNvCxnSpPr>
                <a:cxnSpLocks noChangeShapeType="1"/>
                <a:stCxn id="31779" idx="6"/>
                <a:endCxn id="31781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81" name="Oval 67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82" name="AutoShape 68"/>
              <p:cNvCxnSpPr>
                <a:cxnSpLocks noChangeShapeType="1"/>
                <a:stCxn id="31778" idx="4"/>
                <a:endCxn id="31781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3" name="AutoShape 69"/>
              <p:cNvCxnSpPr>
                <a:cxnSpLocks noChangeShapeType="1"/>
                <a:stCxn id="31776" idx="4"/>
                <a:endCxn id="31779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4" name="AutoShape 70"/>
              <p:cNvCxnSpPr>
                <a:cxnSpLocks noChangeShapeType="1"/>
                <a:stCxn id="31776" idx="5"/>
                <a:endCxn id="31781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85" name="Oval 71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86" name="AutoShape 72"/>
              <p:cNvCxnSpPr>
                <a:cxnSpLocks noChangeShapeType="1"/>
                <a:stCxn id="31776" idx="2"/>
                <a:endCxn id="31785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7" name="AutoShape 73"/>
              <p:cNvCxnSpPr>
                <a:cxnSpLocks noChangeShapeType="1"/>
                <a:stCxn id="31779" idx="2"/>
                <a:endCxn id="31785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788" name="Oval 74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1789" name="AutoShape 75"/>
              <p:cNvCxnSpPr>
                <a:cxnSpLocks noChangeShapeType="1"/>
                <a:stCxn id="31778" idx="6"/>
                <a:endCxn id="31788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0" name="AutoShape 76"/>
              <p:cNvCxnSpPr>
                <a:cxnSpLocks noChangeShapeType="1"/>
                <a:stCxn id="31781" idx="6"/>
                <a:endCxn id="31788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23661" name="Freeform 77"/>
          <p:cNvSpPr>
            <a:spLocks/>
          </p:cNvSpPr>
          <p:nvPr/>
        </p:nvSpPr>
        <p:spPr bwMode="auto">
          <a:xfrm>
            <a:off x="7010400" y="5875338"/>
            <a:ext cx="433388" cy="252412"/>
          </a:xfrm>
          <a:custGeom>
            <a:avLst/>
            <a:gdLst>
              <a:gd name="T0" fmla="*/ 0 w 273"/>
              <a:gd name="T1" fmla="*/ 2147483647 h 159"/>
              <a:gd name="T2" fmla="*/ 2147483647 w 273"/>
              <a:gd name="T3" fmla="*/ 2147483647 h 159"/>
              <a:gd name="T4" fmla="*/ 2147483647 w 273"/>
              <a:gd name="T5" fmla="*/ 0 h 159"/>
              <a:gd name="T6" fmla="*/ 0 60000 65536"/>
              <a:gd name="T7" fmla="*/ 0 60000 65536"/>
              <a:gd name="T8" fmla="*/ 0 60000 65536"/>
              <a:gd name="T9" fmla="*/ 0 w 273"/>
              <a:gd name="T10" fmla="*/ 0 h 159"/>
              <a:gd name="T11" fmla="*/ 273 w 273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159">
                <a:moveTo>
                  <a:pt x="0" y="151"/>
                </a:moveTo>
                <a:cubicBezTo>
                  <a:pt x="24" y="155"/>
                  <a:pt x="48" y="159"/>
                  <a:pt x="93" y="134"/>
                </a:cubicBezTo>
                <a:cubicBezTo>
                  <a:pt x="138" y="109"/>
                  <a:pt x="205" y="54"/>
                  <a:pt x="273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771" name="Rectangle 78"/>
          <p:cNvSpPr>
            <a:spLocks noChangeArrowheads="1"/>
          </p:cNvSpPr>
          <p:nvPr/>
        </p:nvSpPr>
        <p:spPr bwMode="auto">
          <a:xfrm>
            <a:off x="1219200" y="40528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source</a:t>
            </a:r>
          </a:p>
        </p:txBody>
      </p:sp>
      <p:sp>
        <p:nvSpPr>
          <p:cNvPr id="31772" name="Rectangle 79"/>
          <p:cNvSpPr>
            <a:spLocks noChangeArrowheads="1"/>
          </p:cNvSpPr>
          <p:nvPr/>
        </p:nvSpPr>
        <p:spPr bwMode="auto">
          <a:xfrm>
            <a:off x="7105650" y="4067175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62743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22222E-6 L 0.27501 0.1166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11667 L 0.51667 0.11667 " pathEditMode="relative" ptsTypes="AA">
                                      <p:cBhvr>
                                        <p:cTn id="30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667 0.11667 L 0.70834 -0.03889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23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21" grpId="0" animBg="1"/>
      <p:bldP spid="323621" grpId="1" animBg="1"/>
      <p:bldP spid="323621" grpId="2" animBg="1"/>
      <p:bldP spid="323640" grpId="0" animBg="1"/>
      <p:bldP spid="323641" grpId="0" animBg="1"/>
      <p:bldP spid="3236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val 2"/>
          <p:cNvSpPr>
            <a:spLocks noChangeArrowheads="1"/>
          </p:cNvSpPr>
          <p:nvPr/>
        </p:nvSpPr>
        <p:spPr bwMode="auto">
          <a:xfrm flipH="1">
            <a:off x="7239000" y="37988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F</a:t>
            </a:r>
          </a:p>
        </p:txBody>
      </p:sp>
      <p:cxnSp>
        <p:nvCxnSpPr>
          <p:cNvPr id="33795" name="AutoShape 3"/>
          <p:cNvCxnSpPr>
            <a:cxnSpLocks noChangeShapeType="1"/>
            <a:stCxn id="33803" idx="6"/>
            <a:endCxn id="33794" idx="7"/>
          </p:cNvCxnSpPr>
          <p:nvPr/>
        </p:nvCxnSpPr>
        <p:spPr bwMode="auto">
          <a:xfrm>
            <a:off x="5943600" y="3074988"/>
            <a:ext cx="1350963" cy="779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00800" y="3276600"/>
            <a:ext cx="466725" cy="466725"/>
            <a:chOff x="3954" y="2478"/>
            <a:chExt cx="294" cy="294"/>
          </a:xfrm>
        </p:grpSpPr>
        <p:sp>
          <p:nvSpPr>
            <p:cNvPr id="33955" name="Line 5"/>
            <p:cNvSpPr>
              <a:spLocks noChangeShapeType="1"/>
            </p:cNvSpPr>
            <p:nvPr/>
          </p:nvSpPr>
          <p:spPr bwMode="auto">
            <a:xfrm>
              <a:off x="3960" y="2484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56" name="Line 6"/>
            <p:cNvSpPr>
              <a:spLocks noChangeShapeType="1"/>
            </p:cNvSpPr>
            <p:nvPr/>
          </p:nvSpPr>
          <p:spPr bwMode="auto">
            <a:xfrm flipH="1">
              <a:off x="3954" y="2478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797" name="Oval 7"/>
          <p:cNvSpPr>
            <a:spLocks noChangeArrowheads="1"/>
          </p:cNvSpPr>
          <p:nvPr/>
        </p:nvSpPr>
        <p:spPr bwMode="auto">
          <a:xfrm>
            <a:off x="1600200" y="5410200"/>
            <a:ext cx="1579563" cy="706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8" name="Oval 8"/>
          <p:cNvSpPr>
            <a:spLocks noChangeArrowheads="1"/>
          </p:cNvSpPr>
          <p:nvPr/>
        </p:nvSpPr>
        <p:spPr bwMode="auto">
          <a:xfrm>
            <a:off x="457200" y="2743200"/>
            <a:ext cx="1579563" cy="706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799" name="Oval 9"/>
          <p:cNvSpPr>
            <a:spLocks noChangeArrowheads="1"/>
          </p:cNvSpPr>
          <p:nvPr/>
        </p:nvSpPr>
        <p:spPr bwMode="auto">
          <a:xfrm>
            <a:off x="1752600" y="1905000"/>
            <a:ext cx="1579563" cy="706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80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FCP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8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C52240-8BCA-A945-AD52-5ABDA51BC0B9}" type="slidenum">
              <a:rPr lang="en-US" sz="1400" b="0">
                <a:latin typeface="Times New Roman" charset="0"/>
              </a:rPr>
              <a:pPr eaLnBrk="1" hangingPunct="1"/>
              <a:t>25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33801" name="Oval 11"/>
          <p:cNvSpPr>
            <a:spLocks noChangeArrowheads="1"/>
          </p:cNvSpPr>
          <p:nvPr/>
        </p:nvSpPr>
        <p:spPr bwMode="auto">
          <a:xfrm>
            <a:off x="3276600" y="28844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B</a:t>
            </a:r>
          </a:p>
        </p:txBody>
      </p:sp>
      <p:cxnSp>
        <p:nvCxnSpPr>
          <p:cNvPr id="33802" name="AutoShape 12"/>
          <p:cNvCxnSpPr>
            <a:cxnSpLocks noChangeShapeType="1"/>
            <a:stCxn id="33801" idx="6"/>
            <a:endCxn id="33803" idx="2"/>
          </p:cNvCxnSpPr>
          <p:nvPr/>
        </p:nvCxnSpPr>
        <p:spPr bwMode="auto">
          <a:xfrm>
            <a:off x="3657600" y="3074988"/>
            <a:ext cx="1905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03" name="Oval 13"/>
          <p:cNvSpPr>
            <a:spLocks noChangeArrowheads="1"/>
          </p:cNvSpPr>
          <p:nvPr/>
        </p:nvSpPr>
        <p:spPr bwMode="auto">
          <a:xfrm>
            <a:off x="5562600" y="28844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D</a:t>
            </a:r>
          </a:p>
        </p:txBody>
      </p:sp>
      <p:sp>
        <p:nvSpPr>
          <p:cNvPr id="33804" name="Oval 14"/>
          <p:cNvSpPr>
            <a:spLocks noChangeArrowheads="1"/>
          </p:cNvSpPr>
          <p:nvPr/>
        </p:nvSpPr>
        <p:spPr bwMode="auto">
          <a:xfrm>
            <a:off x="3276600" y="48656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C</a:t>
            </a:r>
          </a:p>
        </p:txBody>
      </p:sp>
      <p:cxnSp>
        <p:nvCxnSpPr>
          <p:cNvPr id="33805" name="AutoShape 15"/>
          <p:cNvCxnSpPr>
            <a:cxnSpLocks noChangeShapeType="1"/>
            <a:stCxn id="33804" idx="6"/>
            <a:endCxn id="33806" idx="2"/>
          </p:cNvCxnSpPr>
          <p:nvPr/>
        </p:nvCxnSpPr>
        <p:spPr bwMode="auto">
          <a:xfrm>
            <a:off x="3657600" y="5056188"/>
            <a:ext cx="1905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06" name="Oval 16"/>
          <p:cNvSpPr>
            <a:spLocks noChangeArrowheads="1"/>
          </p:cNvSpPr>
          <p:nvPr/>
        </p:nvSpPr>
        <p:spPr bwMode="auto">
          <a:xfrm>
            <a:off x="5562600" y="48656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E</a:t>
            </a:r>
          </a:p>
        </p:txBody>
      </p:sp>
      <p:cxnSp>
        <p:nvCxnSpPr>
          <p:cNvPr id="33807" name="AutoShape 17"/>
          <p:cNvCxnSpPr>
            <a:cxnSpLocks noChangeShapeType="1"/>
            <a:stCxn id="33803" idx="4"/>
            <a:endCxn id="33806" idx="0"/>
          </p:cNvCxnSpPr>
          <p:nvPr/>
        </p:nvCxnSpPr>
        <p:spPr bwMode="auto">
          <a:xfrm>
            <a:off x="5753100" y="3265488"/>
            <a:ext cx="0" cy="1600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8"/>
          <p:cNvCxnSpPr>
            <a:cxnSpLocks noChangeShapeType="1"/>
            <a:stCxn id="33801" idx="4"/>
            <a:endCxn id="33804" idx="0"/>
          </p:cNvCxnSpPr>
          <p:nvPr/>
        </p:nvCxnSpPr>
        <p:spPr bwMode="auto">
          <a:xfrm>
            <a:off x="3467100" y="3265488"/>
            <a:ext cx="0" cy="1600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9"/>
          <p:cNvCxnSpPr>
            <a:cxnSpLocks noChangeShapeType="1"/>
            <a:stCxn id="33803" idx="3"/>
            <a:endCxn id="33804" idx="7"/>
          </p:cNvCxnSpPr>
          <p:nvPr/>
        </p:nvCxnSpPr>
        <p:spPr bwMode="auto">
          <a:xfrm flipH="1">
            <a:off x="3602038" y="3209925"/>
            <a:ext cx="2016125" cy="171132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10" name="Oval 20"/>
          <p:cNvSpPr>
            <a:spLocks noChangeArrowheads="1"/>
          </p:cNvSpPr>
          <p:nvPr/>
        </p:nvSpPr>
        <p:spPr bwMode="auto">
          <a:xfrm>
            <a:off x="1600200" y="3798888"/>
            <a:ext cx="381000" cy="3810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A</a:t>
            </a:r>
          </a:p>
        </p:txBody>
      </p:sp>
      <p:cxnSp>
        <p:nvCxnSpPr>
          <p:cNvPr id="33811" name="AutoShape 21"/>
          <p:cNvCxnSpPr>
            <a:cxnSpLocks noChangeShapeType="1"/>
            <a:stCxn id="33801" idx="2"/>
            <a:endCxn id="33810" idx="7"/>
          </p:cNvCxnSpPr>
          <p:nvPr/>
        </p:nvCxnSpPr>
        <p:spPr bwMode="auto">
          <a:xfrm flipH="1">
            <a:off x="1925638" y="3074988"/>
            <a:ext cx="1350962" cy="7794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2"/>
          <p:cNvCxnSpPr>
            <a:cxnSpLocks noChangeShapeType="1"/>
            <a:stCxn id="33804" idx="2"/>
            <a:endCxn id="33810" idx="5"/>
          </p:cNvCxnSpPr>
          <p:nvPr/>
        </p:nvCxnSpPr>
        <p:spPr bwMode="auto">
          <a:xfrm flipH="1" flipV="1">
            <a:off x="1925638" y="4124325"/>
            <a:ext cx="1350962" cy="931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3"/>
          <p:cNvCxnSpPr>
            <a:cxnSpLocks noChangeShapeType="1"/>
            <a:stCxn id="33806" idx="6"/>
            <a:endCxn id="33794" idx="5"/>
          </p:cNvCxnSpPr>
          <p:nvPr/>
        </p:nvCxnSpPr>
        <p:spPr bwMode="auto">
          <a:xfrm flipV="1">
            <a:off x="5943600" y="4122738"/>
            <a:ext cx="1350963" cy="933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2590800"/>
            <a:ext cx="1828800" cy="1036638"/>
            <a:chOff x="192" y="1632"/>
            <a:chExt cx="1152" cy="653"/>
          </a:xfrm>
        </p:grpSpPr>
        <p:grpSp>
          <p:nvGrpSpPr>
            <p:cNvPr id="33936" name="Group 25"/>
            <p:cNvGrpSpPr>
              <a:grpSpLocks/>
            </p:cNvGrpSpPr>
            <p:nvPr/>
          </p:nvGrpSpPr>
          <p:grpSpPr bwMode="auto">
            <a:xfrm>
              <a:off x="192" y="1632"/>
              <a:ext cx="1152" cy="653"/>
              <a:chOff x="192" y="1632"/>
              <a:chExt cx="1152" cy="653"/>
            </a:xfrm>
          </p:grpSpPr>
          <p:sp>
            <p:nvSpPr>
              <p:cNvPr id="33953" name="AutoShape 26"/>
              <p:cNvSpPr>
                <a:spLocks noChangeArrowheads="1"/>
              </p:cNvSpPr>
              <p:nvPr/>
            </p:nvSpPr>
            <p:spPr bwMode="auto">
              <a:xfrm>
                <a:off x="192" y="1632"/>
                <a:ext cx="1152" cy="653"/>
              </a:xfrm>
              <a:prstGeom prst="cloudCallout">
                <a:avLst>
                  <a:gd name="adj1" fmla="val 25259"/>
                  <a:gd name="adj2" fmla="val 64699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33954" name="Oval 27"/>
              <p:cNvSpPr>
                <a:spLocks noChangeArrowheads="1"/>
              </p:cNvSpPr>
              <p:nvPr/>
            </p:nvSpPr>
            <p:spPr bwMode="auto">
              <a:xfrm>
                <a:off x="324" y="1698"/>
                <a:ext cx="912" cy="4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3937" name="Group 28"/>
            <p:cNvGrpSpPr>
              <a:grpSpLocks/>
            </p:cNvGrpSpPr>
            <p:nvPr/>
          </p:nvGrpSpPr>
          <p:grpSpPr bwMode="auto">
            <a:xfrm>
              <a:off x="336" y="1764"/>
              <a:ext cx="888" cy="363"/>
              <a:chOff x="336" y="1764"/>
              <a:chExt cx="888" cy="363"/>
            </a:xfrm>
          </p:grpSpPr>
          <p:sp>
            <p:nvSpPr>
              <p:cNvPr id="33938" name="Oval 29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39" name="AutoShape 30"/>
              <p:cNvCxnSpPr>
                <a:cxnSpLocks noChangeShapeType="1"/>
                <a:stCxn id="33938" idx="6"/>
                <a:endCxn id="33940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940" name="Oval 31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3941" name="Oval 32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42" name="AutoShape 33"/>
              <p:cNvCxnSpPr>
                <a:cxnSpLocks noChangeShapeType="1"/>
                <a:stCxn id="33941" idx="6"/>
                <a:endCxn id="33943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943" name="Oval 34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44" name="AutoShape 35"/>
              <p:cNvCxnSpPr>
                <a:cxnSpLocks noChangeShapeType="1"/>
                <a:stCxn id="33940" idx="4"/>
                <a:endCxn id="33943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45" name="AutoShape 36"/>
              <p:cNvCxnSpPr>
                <a:cxnSpLocks noChangeShapeType="1"/>
                <a:stCxn id="33938" idx="4"/>
                <a:endCxn id="33941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46" name="AutoShape 37"/>
              <p:cNvCxnSpPr>
                <a:cxnSpLocks noChangeShapeType="1"/>
                <a:stCxn id="33938" idx="5"/>
                <a:endCxn id="33943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947" name="Oval 38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48" name="AutoShape 39"/>
              <p:cNvCxnSpPr>
                <a:cxnSpLocks noChangeShapeType="1"/>
                <a:stCxn id="33938" idx="2"/>
                <a:endCxn id="33947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49" name="AutoShape 40"/>
              <p:cNvCxnSpPr>
                <a:cxnSpLocks noChangeShapeType="1"/>
                <a:stCxn id="33941" idx="2"/>
                <a:endCxn id="33947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950" name="Oval 41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51" name="AutoShape 42"/>
              <p:cNvCxnSpPr>
                <a:cxnSpLocks noChangeShapeType="1"/>
                <a:stCxn id="33940" idx="6"/>
                <a:endCxn id="33950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52" name="AutoShape 43"/>
              <p:cNvCxnSpPr>
                <a:cxnSpLocks noChangeShapeType="1"/>
                <a:stCxn id="33943" idx="6"/>
                <a:endCxn id="33950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25676" name="Freeform 44"/>
          <p:cNvSpPr>
            <a:spLocks/>
          </p:cNvSpPr>
          <p:nvPr/>
        </p:nvSpPr>
        <p:spPr bwMode="auto">
          <a:xfrm>
            <a:off x="609600" y="3170238"/>
            <a:ext cx="1295400" cy="266700"/>
          </a:xfrm>
          <a:custGeom>
            <a:avLst/>
            <a:gdLst>
              <a:gd name="T0" fmla="*/ 0 w 816"/>
              <a:gd name="T1" fmla="*/ 0 h 168"/>
              <a:gd name="T2" fmla="*/ 2147483647 w 816"/>
              <a:gd name="T3" fmla="*/ 2147483647 h 168"/>
              <a:gd name="T4" fmla="*/ 2147483647 w 816"/>
              <a:gd name="T5" fmla="*/ 2147483647 h 168"/>
              <a:gd name="T6" fmla="*/ 2147483647 w 816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68"/>
              <a:gd name="T14" fmla="*/ 816 w 81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68">
                <a:moveTo>
                  <a:pt x="0" y="0"/>
                </a:moveTo>
                <a:cubicBezTo>
                  <a:pt x="48" y="60"/>
                  <a:pt x="96" y="120"/>
                  <a:pt x="192" y="144"/>
                </a:cubicBezTo>
                <a:cubicBezTo>
                  <a:pt x="288" y="168"/>
                  <a:pt x="472" y="168"/>
                  <a:pt x="576" y="144"/>
                </a:cubicBezTo>
                <a:cubicBezTo>
                  <a:pt x="680" y="120"/>
                  <a:pt x="748" y="60"/>
                  <a:pt x="816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816" name="Rectangle 45"/>
          <p:cNvSpPr>
            <a:spLocks noChangeArrowheads="1"/>
          </p:cNvSpPr>
          <p:nvPr/>
        </p:nvSpPr>
        <p:spPr bwMode="auto">
          <a:xfrm>
            <a:off x="1219200" y="40528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source</a:t>
            </a:r>
          </a:p>
        </p:txBody>
      </p:sp>
      <p:sp>
        <p:nvSpPr>
          <p:cNvPr id="33817" name="Rectangle 46"/>
          <p:cNvSpPr>
            <a:spLocks noChangeArrowheads="1"/>
          </p:cNvSpPr>
          <p:nvPr/>
        </p:nvSpPr>
        <p:spPr bwMode="auto">
          <a:xfrm>
            <a:off x="7105650" y="4067175"/>
            <a:ext cx="128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Arial" charset="0"/>
              </a:rPr>
              <a:t>destination</a:t>
            </a:r>
          </a:p>
        </p:txBody>
      </p:sp>
      <p:sp>
        <p:nvSpPr>
          <p:cNvPr id="325679" name="AutoShape 47"/>
          <p:cNvSpPr>
            <a:spLocks noChangeArrowheads="1"/>
          </p:cNvSpPr>
          <p:nvPr/>
        </p:nvSpPr>
        <p:spPr bwMode="auto">
          <a:xfrm>
            <a:off x="457200" y="3733800"/>
            <a:ext cx="1066800" cy="3810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Arial" charset="0"/>
              </a:rPr>
              <a:t>IP packet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2454275" y="4525963"/>
            <a:ext cx="1581150" cy="381000"/>
            <a:chOff x="1548" y="2856"/>
            <a:chExt cx="996" cy="240"/>
          </a:xfrm>
        </p:grpSpPr>
        <p:sp>
          <p:nvSpPr>
            <p:cNvPr id="33934" name="AutoShape 49"/>
            <p:cNvSpPr>
              <a:spLocks noChangeArrowheads="1"/>
            </p:cNvSpPr>
            <p:nvPr/>
          </p:nvSpPr>
          <p:spPr bwMode="auto">
            <a:xfrm>
              <a:off x="1548" y="2856"/>
              <a:ext cx="384" cy="240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(C,E)</a:t>
              </a:r>
            </a:p>
          </p:txBody>
        </p:sp>
        <p:sp>
          <p:nvSpPr>
            <p:cNvPr id="33935" name="AutoShape 50"/>
            <p:cNvSpPr>
              <a:spLocks noChangeArrowheads="1"/>
            </p:cNvSpPr>
            <p:nvPr/>
          </p:nvSpPr>
          <p:spPr bwMode="auto">
            <a:xfrm>
              <a:off x="1872" y="2856"/>
              <a:ext cx="672" cy="240"/>
            </a:xfrm>
            <a:prstGeom prst="cube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IP packet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343400" y="4837113"/>
            <a:ext cx="466725" cy="466725"/>
            <a:chOff x="3954" y="2478"/>
            <a:chExt cx="294" cy="294"/>
          </a:xfrm>
        </p:grpSpPr>
        <p:sp>
          <p:nvSpPr>
            <p:cNvPr id="33932" name="Line 52"/>
            <p:cNvSpPr>
              <a:spLocks noChangeShapeType="1"/>
            </p:cNvSpPr>
            <p:nvPr/>
          </p:nvSpPr>
          <p:spPr bwMode="auto">
            <a:xfrm>
              <a:off x="3960" y="2484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33" name="Line 53"/>
            <p:cNvSpPr>
              <a:spLocks noChangeShapeType="1"/>
            </p:cNvSpPr>
            <p:nvPr/>
          </p:nvSpPr>
          <p:spPr bwMode="auto">
            <a:xfrm flipH="1">
              <a:off x="3954" y="2478"/>
              <a:ext cx="288" cy="28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3821" name="Oval 54"/>
          <p:cNvSpPr>
            <a:spLocks noChangeArrowheads="1"/>
          </p:cNvSpPr>
          <p:nvPr/>
        </p:nvSpPr>
        <p:spPr bwMode="auto">
          <a:xfrm>
            <a:off x="3962400" y="5440363"/>
            <a:ext cx="1579563" cy="70643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447800" y="5287963"/>
            <a:ext cx="1828800" cy="1036637"/>
            <a:chOff x="912" y="3331"/>
            <a:chExt cx="1152" cy="653"/>
          </a:xfrm>
        </p:grpSpPr>
        <p:grpSp>
          <p:nvGrpSpPr>
            <p:cNvPr id="33909" name="Group 56"/>
            <p:cNvGrpSpPr>
              <a:grpSpLocks/>
            </p:cNvGrpSpPr>
            <p:nvPr/>
          </p:nvGrpSpPr>
          <p:grpSpPr bwMode="auto">
            <a:xfrm>
              <a:off x="912" y="3331"/>
              <a:ext cx="1152" cy="653"/>
              <a:chOff x="912" y="3331"/>
              <a:chExt cx="1152" cy="653"/>
            </a:xfrm>
          </p:grpSpPr>
          <p:grpSp>
            <p:nvGrpSpPr>
              <p:cNvPr id="33913" name="Group 57"/>
              <p:cNvGrpSpPr>
                <a:grpSpLocks/>
              </p:cNvGrpSpPr>
              <p:nvPr/>
            </p:nvGrpSpPr>
            <p:grpSpPr bwMode="auto">
              <a:xfrm>
                <a:off x="912" y="3331"/>
                <a:ext cx="1152" cy="653"/>
                <a:chOff x="912" y="3331"/>
                <a:chExt cx="1152" cy="653"/>
              </a:xfrm>
            </p:grpSpPr>
            <p:sp>
              <p:nvSpPr>
                <p:cNvPr id="33930" name="AutoShape 58"/>
                <p:cNvSpPr>
                  <a:spLocks noChangeArrowheads="1"/>
                </p:cNvSpPr>
                <p:nvPr/>
              </p:nvSpPr>
              <p:spPr bwMode="auto">
                <a:xfrm>
                  <a:off x="912" y="3331"/>
                  <a:ext cx="1152" cy="653"/>
                </a:xfrm>
                <a:prstGeom prst="cloudCallout">
                  <a:avLst>
                    <a:gd name="adj1" fmla="val 48523"/>
                    <a:gd name="adj2" fmla="val -60875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33931" name="Oval 59"/>
                <p:cNvSpPr>
                  <a:spLocks noChangeArrowheads="1"/>
                </p:cNvSpPr>
                <p:nvPr/>
              </p:nvSpPr>
              <p:spPr bwMode="auto">
                <a:xfrm>
                  <a:off x="1044" y="3397"/>
                  <a:ext cx="912" cy="4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3914" name="Group 60"/>
              <p:cNvGrpSpPr>
                <a:grpSpLocks/>
              </p:cNvGrpSpPr>
              <p:nvPr/>
            </p:nvGrpSpPr>
            <p:grpSpPr bwMode="auto">
              <a:xfrm>
                <a:off x="1056" y="3463"/>
                <a:ext cx="888" cy="363"/>
                <a:chOff x="336" y="1764"/>
                <a:chExt cx="888" cy="363"/>
              </a:xfrm>
            </p:grpSpPr>
            <p:sp>
              <p:nvSpPr>
                <p:cNvPr id="33915" name="Oval 61"/>
                <p:cNvSpPr>
                  <a:spLocks noChangeArrowheads="1"/>
                </p:cNvSpPr>
                <p:nvPr/>
              </p:nvSpPr>
              <p:spPr bwMode="auto">
                <a:xfrm flipV="1">
                  <a:off x="578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16" name="AutoShape 62"/>
                <p:cNvCxnSpPr>
                  <a:cxnSpLocks noChangeShapeType="1"/>
                  <a:stCxn id="33915" idx="6"/>
                  <a:endCxn id="33917" idx="2"/>
                </p:cNvCxnSpPr>
                <p:nvPr/>
              </p:nvCxnSpPr>
              <p:spPr bwMode="auto">
                <a:xfrm>
                  <a:off x="657" y="2093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917" name="Oval 63"/>
                <p:cNvSpPr>
                  <a:spLocks noChangeArrowheads="1"/>
                </p:cNvSpPr>
                <p:nvPr/>
              </p:nvSpPr>
              <p:spPr bwMode="auto">
                <a:xfrm flipV="1">
                  <a:off x="912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sp>
              <p:nvSpPr>
                <p:cNvPr id="33918" name="Oval 64"/>
                <p:cNvSpPr>
                  <a:spLocks noChangeArrowheads="1"/>
                </p:cNvSpPr>
                <p:nvPr/>
              </p:nvSpPr>
              <p:spPr bwMode="auto">
                <a:xfrm flipV="1">
                  <a:off x="578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19" name="AutoShape 65"/>
                <p:cNvCxnSpPr>
                  <a:cxnSpLocks noChangeShapeType="1"/>
                  <a:stCxn id="33918" idx="6"/>
                  <a:endCxn id="33920" idx="2"/>
                </p:cNvCxnSpPr>
                <p:nvPr/>
              </p:nvCxnSpPr>
              <p:spPr bwMode="auto">
                <a:xfrm>
                  <a:off x="657" y="1799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920" name="Oval 66"/>
                <p:cNvSpPr>
                  <a:spLocks noChangeArrowheads="1"/>
                </p:cNvSpPr>
                <p:nvPr/>
              </p:nvSpPr>
              <p:spPr bwMode="auto">
                <a:xfrm flipV="1">
                  <a:off x="912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21" name="AutoShape 67"/>
                <p:cNvCxnSpPr>
                  <a:cxnSpLocks noChangeShapeType="1"/>
                  <a:stCxn id="33917" idx="4"/>
                  <a:endCxn id="33920" idx="0"/>
                </p:cNvCxnSpPr>
                <p:nvPr/>
              </p:nvCxnSpPr>
              <p:spPr bwMode="auto">
                <a:xfrm flipV="1">
                  <a:off x="947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922" name="AutoShape 68"/>
                <p:cNvCxnSpPr>
                  <a:cxnSpLocks noChangeShapeType="1"/>
                  <a:stCxn id="33915" idx="4"/>
                  <a:endCxn id="33918" idx="0"/>
                </p:cNvCxnSpPr>
                <p:nvPr/>
              </p:nvCxnSpPr>
              <p:spPr bwMode="auto">
                <a:xfrm flipV="1">
                  <a:off x="613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923" name="AutoShape 69"/>
                <p:cNvCxnSpPr>
                  <a:cxnSpLocks noChangeShapeType="1"/>
                  <a:stCxn id="33915" idx="5"/>
                  <a:endCxn id="33920" idx="1"/>
                </p:cNvCxnSpPr>
                <p:nvPr/>
              </p:nvCxnSpPr>
              <p:spPr bwMode="auto">
                <a:xfrm flipV="1">
                  <a:off x="637" y="1832"/>
                  <a:ext cx="285" cy="228"/>
                </a:xfrm>
                <a:prstGeom prst="straightConnector1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924" name="Oval 70"/>
                <p:cNvSpPr>
                  <a:spLocks noChangeArrowheads="1"/>
                </p:cNvSpPr>
                <p:nvPr/>
              </p:nvSpPr>
              <p:spPr bwMode="auto">
                <a:xfrm flipV="1">
                  <a:off x="336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25" name="AutoShape 71"/>
                <p:cNvCxnSpPr>
                  <a:cxnSpLocks noChangeShapeType="1"/>
                  <a:stCxn id="33915" idx="2"/>
                  <a:endCxn id="33924" idx="7"/>
                </p:cNvCxnSpPr>
                <p:nvPr/>
              </p:nvCxnSpPr>
              <p:spPr bwMode="auto">
                <a:xfrm flipH="1" flipV="1">
                  <a:off x="394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926" name="AutoShape 72"/>
                <p:cNvCxnSpPr>
                  <a:cxnSpLocks noChangeShapeType="1"/>
                  <a:stCxn id="33918" idx="2"/>
                  <a:endCxn id="33924" idx="5"/>
                </p:cNvCxnSpPr>
                <p:nvPr/>
              </p:nvCxnSpPr>
              <p:spPr bwMode="auto">
                <a:xfrm flipH="1">
                  <a:off x="394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927" name="Oval 73"/>
                <p:cNvSpPr>
                  <a:spLocks noChangeArrowheads="1"/>
                </p:cNvSpPr>
                <p:nvPr/>
              </p:nvSpPr>
              <p:spPr bwMode="auto">
                <a:xfrm flipH="1" flipV="1">
                  <a:off x="1155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928" name="AutoShape 74"/>
                <p:cNvCxnSpPr>
                  <a:cxnSpLocks noChangeShapeType="1"/>
                  <a:stCxn id="33917" idx="6"/>
                  <a:endCxn id="33927" idx="7"/>
                </p:cNvCxnSpPr>
                <p:nvPr/>
              </p:nvCxnSpPr>
              <p:spPr bwMode="auto">
                <a:xfrm flipV="1">
                  <a:off x="991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929" name="AutoShape 75"/>
                <p:cNvCxnSpPr>
                  <a:cxnSpLocks noChangeShapeType="1"/>
                  <a:stCxn id="33920" idx="6"/>
                  <a:endCxn id="33927" idx="5"/>
                </p:cNvCxnSpPr>
                <p:nvPr/>
              </p:nvCxnSpPr>
              <p:spPr bwMode="auto">
                <a:xfrm>
                  <a:off x="991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3910" name="Group 76"/>
            <p:cNvGrpSpPr>
              <a:grpSpLocks/>
            </p:cNvGrpSpPr>
            <p:nvPr/>
          </p:nvGrpSpPr>
          <p:grpSpPr bwMode="auto">
            <a:xfrm>
              <a:off x="1464" y="3742"/>
              <a:ext cx="91" cy="107"/>
              <a:chOff x="3954" y="2478"/>
              <a:chExt cx="294" cy="294"/>
            </a:xfrm>
          </p:grpSpPr>
          <p:sp>
            <p:nvSpPr>
              <p:cNvPr id="33911" name="Line 77"/>
              <p:cNvSpPr>
                <a:spLocks noChangeShapeType="1"/>
              </p:cNvSpPr>
              <p:nvPr/>
            </p:nvSpPr>
            <p:spPr bwMode="auto">
              <a:xfrm>
                <a:off x="3960" y="2484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912" name="Line 78"/>
              <p:cNvSpPr>
                <a:spLocks noChangeShapeType="1"/>
              </p:cNvSpPr>
              <p:nvPr/>
            </p:nvSpPr>
            <p:spPr bwMode="auto">
              <a:xfrm flipH="1">
                <a:off x="3954" y="247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3" name="Group 79"/>
          <p:cNvGrpSpPr>
            <a:grpSpLocks/>
          </p:cNvGrpSpPr>
          <p:nvPr/>
        </p:nvGrpSpPr>
        <p:grpSpPr bwMode="auto">
          <a:xfrm>
            <a:off x="4445000" y="3235325"/>
            <a:ext cx="2095500" cy="381000"/>
            <a:chOff x="2802" y="2040"/>
            <a:chExt cx="1320" cy="240"/>
          </a:xfrm>
        </p:grpSpPr>
        <p:sp>
          <p:nvSpPr>
            <p:cNvPr id="33905" name="AutoShape 80"/>
            <p:cNvSpPr>
              <a:spLocks noChangeArrowheads="1"/>
            </p:cNvSpPr>
            <p:nvPr/>
          </p:nvSpPr>
          <p:spPr bwMode="auto">
            <a:xfrm>
              <a:off x="2802" y="2040"/>
              <a:ext cx="384" cy="240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(D,F)</a:t>
              </a:r>
            </a:p>
          </p:txBody>
        </p:sp>
        <p:grpSp>
          <p:nvGrpSpPr>
            <p:cNvPr id="33906" name="Group 81"/>
            <p:cNvGrpSpPr>
              <a:grpSpLocks/>
            </p:cNvGrpSpPr>
            <p:nvPr/>
          </p:nvGrpSpPr>
          <p:grpSpPr bwMode="auto">
            <a:xfrm>
              <a:off x="3126" y="2040"/>
              <a:ext cx="996" cy="240"/>
              <a:chOff x="1548" y="2856"/>
              <a:chExt cx="996" cy="240"/>
            </a:xfrm>
          </p:grpSpPr>
          <p:sp>
            <p:nvSpPr>
              <p:cNvPr id="33907" name="AutoShape 82"/>
              <p:cNvSpPr>
                <a:spLocks noChangeArrowheads="1"/>
              </p:cNvSpPr>
              <p:nvPr/>
            </p:nvSpPr>
            <p:spPr bwMode="auto">
              <a:xfrm>
                <a:off x="1548" y="2856"/>
                <a:ext cx="384" cy="240"/>
              </a:xfrm>
              <a:prstGeom prst="cube">
                <a:avLst>
                  <a:gd name="adj" fmla="val 25000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charset="0"/>
                  </a:rPr>
                  <a:t>(C,E)</a:t>
                </a:r>
              </a:p>
            </p:txBody>
          </p:sp>
          <p:sp>
            <p:nvSpPr>
              <p:cNvPr id="33908" name="AutoShape 83"/>
              <p:cNvSpPr>
                <a:spLocks noChangeArrowheads="1"/>
              </p:cNvSpPr>
              <p:nvPr/>
            </p:nvSpPr>
            <p:spPr bwMode="auto">
              <a:xfrm>
                <a:off x="1872" y="2856"/>
                <a:ext cx="672" cy="240"/>
              </a:xfrm>
              <a:prstGeom prst="cube">
                <a:avLst>
                  <a:gd name="adj" fmla="val 25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>
                    <a:latin typeface="Arial" charset="0"/>
                  </a:rPr>
                  <a:t>IP packet</a:t>
                </a:r>
              </a:p>
            </p:txBody>
          </p:sp>
        </p:grpSp>
      </p:grpSp>
      <p:grpSp>
        <p:nvGrpSpPr>
          <p:cNvPr id="15" name="Group 84"/>
          <p:cNvGrpSpPr>
            <a:grpSpLocks/>
          </p:cNvGrpSpPr>
          <p:nvPr/>
        </p:nvGrpSpPr>
        <p:grpSpPr bwMode="auto">
          <a:xfrm>
            <a:off x="1600200" y="1752600"/>
            <a:ext cx="1828800" cy="1036638"/>
            <a:chOff x="1008" y="1104"/>
            <a:chExt cx="1152" cy="653"/>
          </a:xfrm>
        </p:grpSpPr>
        <p:sp>
          <p:nvSpPr>
            <p:cNvPr id="33888" name="AutoShape 85"/>
            <p:cNvSpPr>
              <a:spLocks noChangeArrowheads="1"/>
            </p:cNvSpPr>
            <p:nvPr/>
          </p:nvSpPr>
          <p:spPr bwMode="auto">
            <a:xfrm>
              <a:off x="1008" y="1104"/>
              <a:ext cx="1152" cy="653"/>
            </a:xfrm>
            <a:prstGeom prst="cloudCallout">
              <a:avLst>
                <a:gd name="adj1" fmla="val 48005"/>
                <a:gd name="adj2" fmla="val 5489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grpSp>
          <p:nvGrpSpPr>
            <p:cNvPr id="33889" name="Group 86"/>
            <p:cNvGrpSpPr>
              <a:grpSpLocks/>
            </p:cNvGrpSpPr>
            <p:nvPr/>
          </p:nvGrpSpPr>
          <p:grpSpPr bwMode="auto">
            <a:xfrm>
              <a:off x="1152" y="1248"/>
              <a:ext cx="888" cy="363"/>
              <a:chOff x="336" y="1764"/>
              <a:chExt cx="888" cy="363"/>
            </a:xfrm>
          </p:grpSpPr>
          <p:sp>
            <p:nvSpPr>
              <p:cNvPr id="33890" name="Oval 87"/>
              <p:cNvSpPr>
                <a:spLocks noChangeArrowheads="1"/>
              </p:cNvSpPr>
              <p:nvPr/>
            </p:nvSpPr>
            <p:spPr bwMode="auto">
              <a:xfrm flipV="1">
                <a:off x="578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891" name="AutoShape 88"/>
              <p:cNvCxnSpPr>
                <a:cxnSpLocks noChangeShapeType="1"/>
                <a:stCxn id="33890" idx="6"/>
                <a:endCxn id="33892" idx="2"/>
              </p:cNvCxnSpPr>
              <p:nvPr/>
            </p:nvCxnSpPr>
            <p:spPr bwMode="auto">
              <a:xfrm>
                <a:off x="657" y="2093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92" name="Oval 89"/>
              <p:cNvSpPr>
                <a:spLocks noChangeArrowheads="1"/>
              </p:cNvSpPr>
              <p:nvPr/>
            </p:nvSpPr>
            <p:spPr bwMode="auto">
              <a:xfrm flipV="1">
                <a:off x="912" y="2058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33893" name="Oval 90"/>
              <p:cNvSpPr>
                <a:spLocks noChangeArrowheads="1"/>
              </p:cNvSpPr>
              <p:nvPr/>
            </p:nvSpPr>
            <p:spPr bwMode="auto">
              <a:xfrm flipV="1">
                <a:off x="578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894" name="AutoShape 91"/>
              <p:cNvCxnSpPr>
                <a:cxnSpLocks noChangeShapeType="1"/>
                <a:stCxn id="33893" idx="6"/>
                <a:endCxn id="33895" idx="2"/>
              </p:cNvCxnSpPr>
              <p:nvPr/>
            </p:nvCxnSpPr>
            <p:spPr bwMode="auto">
              <a:xfrm>
                <a:off x="657" y="1799"/>
                <a:ext cx="24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95" name="Oval 92"/>
              <p:cNvSpPr>
                <a:spLocks noChangeArrowheads="1"/>
              </p:cNvSpPr>
              <p:nvPr/>
            </p:nvSpPr>
            <p:spPr bwMode="auto">
              <a:xfrm flipV="1">
                <a:off x="912" y="1764"/>
                <a:ext cx="70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896" name="AutoShape 93"/>
              <p:cNvCxnSpPr>
                <a:cxnSpLocks noChangeShapeType="1"/>
                <a:stCxn id="33892" idx="4"/>
                <a:endCxn id="33895" idx="0"/>
              </p:cNvCxnSpPr>
              <p:nvPr/>
            </p:nvCxnSpPr>
            <p:spPr bwMode="auto">
              <a:xfrm flipV="1">
                <a:off x="947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97" name="AutoShape 94"/>
              <p:cNvCxnSpPr>
                <a:cxnSpLocks noChangeShapeType="1"/>
                <a:stCxn id="33890" idx="4"/>
                <a:endCxn id="33893" idx="0"/>
              </p:cNvCxnSpPr>
              <p:nvPr/>
            </p:nvCxnSpPr>
            <p:spPr bwMode="auto">
              <a:xfrm flipV="1">
                <a:off x="613" y="1843"/>
                <a:ext cx="0" cy="2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98" name="AutoShape 95"/>
              <p:cNvCxnSpPr>
                <a:cxnSpLocks noChangeShapeType="1"/>
                <a:stCxn id="33890" idx="5"/>
                <a:endCxn id="33895" idx="1"/>
              </p:cNvCxnSpPr>
              <p:nvPr/>
            </p:nvCxnSpPr>
            <p:spPr bwMode="auto">
              <a:xfrm flipV="1">
                <a:off x="637" y="1832"/>
                <a:ext cx="285" cy="228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99" name="Oval 96"/>
              <p:cNvSpPr>
                <a:spLocks noChangeArrowheads="1"/>
              </p:cNvSpPr>
              <p:nvPr/>
            </p:nvSpPr>
            <p:spPr bwMode="auto">
              <a:xfrm flipV="1">
                <a:off x="336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00" name="AutoShape 97"/>
              <p:cNvCxnSpPr>
                <a:cxnSpLocks noChangeShapeType="1"/>
                <a:stCxn id="33890" idx="2"/>
                <a:endCxn id="33899" idx="7"/>
              </p:cNvCxnSpPr>
              <p:nvPr/>
            </p:nvCxnSpPr>
            <p:spPr bwMode="auto">
              <a:xfrm flipH="1" flipV="1">
                <a:off x="394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1" name="AutoShape 98"/>
              <p:cNvCxnSpPr>
                <a:cxnSpLocks noChangeShapeType="1"/>
                <a:stCxn id="33893" idx="2"/>
                <a:endCxn id="33899" idx="5"/>
              </p:cNvCxnSpPr>
              <p:nvPr/>
            </p:nvCxnSpPr>
            <p:spPr bwMode="auto">
              <a:xfrm flipH="1">
                <a:off x="394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902" name="Oval 99"/>
              <p:cNvSpPr>
                <a:spLocks noChangeArrowheads="1"/>
              </p:cNvSpPr>
              <p:nvPr/>
            </p:nvSpPr>
            <p:spPr bwMode="auto">
              <a:xfrm flipH="1" flipV="1">
                <a:off x="1155" y="1902"/>
                <a:ext cx="69" cy="69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 dirty="0">
                  <a:latin typeface="Arial" charset="0"/>
                </a:endParaRPr>
              </a:p>
            </p:txBody>
          </p:sp>
          <p:cxnSp>
            <p:nvCxnSpPr>
              <p:cNvPr id="33903" name="AutoShape 100"/>
              <p:cNvCxnSpPr>
                <a:cxnSpLocks noChangeShapeType="1"/>
                <a:stCxn id="33892" idx="6"/>
                <a:endCxn id="33902" idx="7"/>
              </p:cNvCxnSpPr>
              <p:nvPr/>
            </p:nvCxnSpPr>
            <p:spPr bwMode="auto">
              <a:xfrm flipV="1">
                <a:off x="991" y="1970"/>
                <a:ext cx="175" cy="12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04" name="AutoShape 101"/>
              <p:cNvCxnSpPr>
                <a:cxnSpLocks noChangeShapeType="1"/>
                <a:stCxn id="33895" idx="6"/>
                <a:endCxn id="33902" idx="5"/>
              </p:cNvCxnSpPr>
              <p:nvPr/>
            </p:nvCxnSpPr>
            <p:spPr bwMode="auto">
              <a:xfrm>
                <a:off x="991" y="1799"/>
                <a:ext cx="175" cy="10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7" name="Group 102"/>
          <p:cNvGrpSpPr>
            <a:grpSpLocks/>
          </p:cNvGrpSpPr>
          <p:nvPr/>
        </p:nvGrpSpPr>
        <p:grpSpPr bwMode="auto">
          <a:xfrm>
            <a:off x="2438400" y="2430463"/>
            <a:ext cx="144463" cy="169862"/>
            <a:chOff x="3954" y="2478"/>
            <a:chExt cx="294" cy="294"/>
          </a:xfrm>
        </p:grpSpPr>
        <p:sp>
          <p:nvSpPr>
            <p:cNvPr id="33886" name="Line 103"/>
            <p:cNvSpPr>
              <a:spLocks noChangeShapeType="1"/>
            </p:cNvSpPr>
            <p:nvPr/>
          </p:nvSpPr>
          <p:spPr bwMode="auto">
            <a:xfrm>
              <a:off x="3960" y="2484"/>
              <a:ext cx="288" cy="288"/>
            </a:xfrm>
            <a:prstGeom prst="line">
              <a:avLst/>
            </a:prstGeom>
            <a:noFill/>
            <a:ln w="38100">
              <a:solidFill>
                <a:srgbClr val="BBC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87" name="Line 104"/>
            <p:cNvSpPr>
              <a:spLocks noChangeShapeType="1"/>
            </p:cNvSpPr>
            <p:nvPr/>
          </p:nvSpPr>
          <p:spPr bwMode="auto">
            <a:xfrm flipH="1">
              <a:off x="3954" y="2478"/>
              <a:ext cx="288" cy="288"/>
            </a:xfrm>
            <a:prstGeom prst="line">
              <a:avLst/>
            </a:prstGeom>
            <a:noFill/>
            <a:ln w="38100">
              <a:solidFill>
                <a:srgbClr val="BBC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" name="Group 105"/>
          <p:cNvGrpSpPr>
            <a:grpSpLocks/>
          </p:cNvGrpSpPr>
          <p:nvPr/>
        </p:nvGrpSpPr>
        <p:grpSpPr bwMode="auto">
          <a:xfrm>
            <a:off x="3886200" y="1752600"/>
            <a:ext cx="1828800" cy="1036638"/>
            <a:chOff x="2448" y="1104"/>
            <a:chExt cx="1152" cy="653"/>
          </a:xfrm>
        </p:grpSpPr>
        <p:grpSp>
          <p:nvGrpSpPr>
            <p:cNvPr id="33859" name="Group 106"/>
            <p:cNvGrpSpPr>
              <a:grpSpLocks/>
            </p:cNvGrpSpPr>
            <p:nvPr/>
          </p:nvGrpSpPr>
          <p:grpSpPr bwMode="auto">
            <a:xfrm>
              <a:off x="2448" y="1104"/>
              <a:ext cx="1152" cy="653"/>
              <a:chOff x="2448" y="1104"/>
              <a:chExt cx="1152" cy="653"/>
            </a:xfrm>
          </p:grpSpPr>
          <p:grpSp>
            <p:nvGrpSpPr>
              <p:cNvPr id="33867" name="Group 107"/>
              <p:cNvGrpSpPr>
                <a:grpSpLocks/>
              </p:cNvGrpSpPr>
              <p:nvPr/>
            </p:nvGrpSpPr>
            <p:grpSpPr bwMode="auto">
              <a:xfrm>
                <a:off x="2448" y="1104"/>
                <a:ext cx="1152" cy="653"/>
                <a:chOff x="2448" y="1104"/>
                <a:chExt cx="1152" cy="653"/>
              </a:xfrm>
            </p:grpSpPr>
            <p:sp>
              <p:nvSpPr>
                <p:cNvPr id="33884" name="AutoShape 108"/>
                <p:cNvSpPr>
                  <a:spLocks noChangeArrowheads="1"/>
                </p:cNvSpPr>
                <p:nvPr/>
              </p:nvSpPr>
              <p:spPr bwMode="auto">
                <a:xfrm>
                  <a:off x="2448" y="1104"/>
                  <a:ext cx="1152" cy="653"/>
                </a:xfrm>
                <a:prstGeom prst="cloudCallout">
                  <a:avLst>
                    <a:gd name="adj1" fmla="val 48005"/>
                    <a:gd name="adj2" fmla="val 54898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33885" name="Oval 109"/>
                <p:cNvSpPr>
                  <a:spLocks noChangeArrowheads="1"/>
                </p:cNvSpPr>
                <p:nvPr/>
              </p:nvSpPr>
              <p:spPr bwMode="auto">
                <a:xfrm>
                  <a:off x="2544" y="1200"/>
                  <a:ext cx="995" cy="4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3868" name="Group 110"/>
              <p:cNvGrpSpPr>
                <a:grpSpLocks/>
              </p:cNvGrpSpPr>
              <p:nvPr/>
            </p:nvGrpSpPr>
            <p:grpSpPr bwMode="auto">
              <a:xfrm>
                <a:off x="2616" y="1248"/>
                <a:ext cx="888" cy="363"/>
                <a:chOff x="336" y="1764"/>
                <a:chExt cx="888" cy="363"/>
              </a:xfrm>
            </p:grpSpPr>
            <p:sp>
              <p:nvSpPr>
                <p:cNvPr id="33869" name="Oval 111"/>
                <p:cNvSpPr>
                  <a:spLocks noChangeArrowheads="1"/>
                </p:cNvSpPr>
                <p:nvPr/>
              </p:nvSpPr>
              <p:spPr bwMode="auto">
                <a:xfrm flipV="1">
                  <a:off x="578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70" name="AutoShape 112"/>
                <p:cNvCxnSpPr>
                  <a:cxnSpLocks noChangeShapeType="1"/>
                  <a:stCxn id="33869" idx="6"/>
                  <a:endCxn id="33871" idx="2"/>
                </p:cNvCxnSpPr>
                <p:nvPr/>
              </p:nvCxnSpPr>
              <p:spPr bwMode="auto">
                <a:xfrm>
                  <a:off x="657" y="2093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71" name="Oval 113"/>
                <p:cNvSpPr>
                  <a:spLocks noChangeArrowheads="1"/>
                </p:cNvSpPr>
                <p:nvPr/>
              </p:nvSpPr>
              <p:spPr bwMode="auto">
                <a:xfrm flipV="1">
                  <a:off x="912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sp>
              <p:nvSpPr>
                <p:cNvPr id="33872" name="Oval 114"/>
                <p:cNvSpPr>
                  <a:spLocks noChangeArrowheads="1"/>
                </p:cNvSpPr>
                <p:nvPr/>
              </p:nvSpPr>
              <p:spPr bwMode="auto">
                <a:xfrm flipV="1">
                  <a:off x="578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73" name="AutoShape 115"/>
                <p:cNvCxnSpPr>
                  <a:cxnSpLocks noChangeShapeType="1"/>
                  <a:stCxn id="33872" idx="6"/>
                  <a:endCxn id="33874" idx="2"/>
                </p:cNvCxnSpPr>
                <p:nvPr/>
              </p:nvCxnSpPr>
              <p:spPr bwMode="auto">
                <a:xfrm>
                  <a:off x="657" y="1799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74" name="Oval 116"/>
                <p:cNvSpPr>
                  <a:spLocks noChangeArrowheads="1"/>
                </p:cNvSpPr>
                <p:nvPr/>
              </p:nvSpPr>
              <p:spPr bwMode="auto">
                <a:xfrm flipV="1">
                  <a:off x="912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75" name="AutoShape 117"/>
                <p:cNvCxnSpPr>
                  <a:cxnSpLocks noChangeShapeType="1"/>
                  <a:stCxn id="33871" idx="4"/>
                  <a:endCxn id="33874" idx="0"/>
                </p:cNvCxnSpPr>
                <p:nvPr/>
              </p:nvCxnSpPr>
              <p:spPr bwMode="auto">
                <a:xfrm flipV="1">
                  <a:off x="947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76" name="AutoShape 118"/>
                <p:cNvCxnSpPr>
                  <a:cxnSpLocks noChangeShapeType="1"/>
                  <a:stCxn id="33869" idx="4"/>
                  <a:endCxn id="33872" idx="0"/>
                </p:cNvCxnSpPr>
                <p:nvPr/>
              </p:nvCxnSpPr>
              <p:spPr bwMode="auto">
                <a:xfrm flipV="1">
                  <a:off x="613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77" name="AutoShape 119"/>
                <p:cNvCxnSpPr>
                  <a:cxnSpLocks noChangeShapeType="1"/>
                  <a:stCxn id="33869" idx="5"/>
                  <a:endCxn id="33874" idx="1"/>
                </p:cNvCxnSpPr>
                <p:nvPr/>
              </p:nvCxnSpPr>
              <p:spPr bwMode="auto">
                <a:xfrm flipV="1">
                  <a:off x="637" y="1832"/>
                  <a:ext cx="285" cy="228"/>
                </a:xfrm>
                <a:prstGeom prst="straightConnector1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78" name="Oval 120"/>
                <p:cNvSpPr>
                  <a:spLocks noChangeArrowheads="1"/>
                </p:cNvSpPr>
                <p:nvPr/>
              </p:nvSpPr>
              <p:spPr bwMode="auto">
                <a:xfrm flipV="1">
                  <a:off x="336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79" name="AutoShape 121"/>
                <p:cNvCxnSpPr>
                  <a:cxnSpLocks noChangeShapeType="1"/>
                  <a:stCxn id="33869" idx="2"/>
                  <a:endCxn id="33878" idx="7"/>
                </p:cNvCxnSpPr>
                <p:nvPr/>
              </p:nvCxnSpPr>
              <p:spPr bwMode="auto">
                <a:xfrm flipH="1" flipV="1">
                  <a:off x="394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80" name="AutoShape 122"/>
                <p:cNvCxnSpPr>
                  <a:cxnSpLocks noChangeShapeType="1"/>
                  <a:stCxn id="33872" idx="2"/>
                  <a:endCxn id="33878" idx="5"/>
                </p:cNvCxnSpPr>
                <p:nvPr/>
              </p:nvCxnSpPr>
              <p:spPr bwMode="auto">
                <a:xfrm flipH="1">
                  <a:off x="394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81" name="Oval 123"/>
                <p:cNvSpPr>
                  <a:spLocks noChangeArrowheads="1"/>
                </p:cNvSpPr>
                <p:nvPr/>
              </p:nvSpPr>
              <p:spPr bwMode="auto">
                <a:xfrm flipH="1" flipV="1">
                  <a:off x="1155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82" name="AutoShape 124"/>
                <p:cNvCxnSpPr>
                  <a:cxnSpLocks noChangeShapeType="1"/>
                  <a:stCxn id="33871" idx="6"/>
                  <a:endCxn id="33881" idx="7"/>
                </p:cNvCxnSpPr>
                <p:nvPr/>
              </p:nvCxnSpPr>
              <p:spPr bwMode="auto">
                <a:xfrm flipV="1">
                  <a:off x="991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83" name="AutoShape 125"/>
                <p:cNvCxnSpPr>
                  <a:cxnSpLocks noChangeShapeType="1"/>
                  <a:stCxn id="33874" idx="6"/>
                  <a:endCxn id="33881" idx="5"/>
                </p:cNvCxnSpPr>
                <p:nvPr/>
              </p:nvCxnSpPr>
              <p:spPr bwMode="auto">
                <a:xfrm>
                  <a:off x="991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3860" name="Group 126"/>
            <p:cNvGrpSpPr>
              <a:grpSpLocks/>
            </p:cNvGrpSpPr>
            <p:nvPr/>
          </p:nvGrpSpPr>
          <p:grpSpPr bwMode="auto">
            <a:xfrm>
              <a:off x="3014" y="1286"/>
              <a:ext cx="389" cy="357"/>
              <a:chOff x="3014" y="1286"/>
              <a:chExt cx="389" cy="357"/>
            </a:xfrm>
          </p:grpSpPr>
          <p:grpSp>
            <p:nvGrpSpPr>
              <p:cNvPr id="33861" name="Group 127"/>
              <p:cNvGrpSpPr>
                <a:grpSpLocks/>
              </p:cNvGrpSpPr>
              <p:nvPr/>
            </p:nvGrpSpPr>
            <p:grpSpPr bwMode="auto">
              <a:xfrm>
                <a:off x="3014" y="1536"/>
                <a:ext cx="91" cy="107"/>
                <a:chOff x="3954" y="2478"/>
                <a:chExt cx="294" cy="294"/>
              </a:xfrm>
            </p:grpSpPr>
            <p:sp>
              <p:nvSpPr>
                <p:cNvPr id="33865" name="Line 128"/>
                <p:cNvSpPr>
                  <a:spLocks noChangeShapeType="1"/>
                </p:cNvSpPr>
                <p:nvPr/>
              </p:nvSpPr>
              <p:spPr bwMode="auto">
                <a:xfrm>
                  <a:off x="3960" y="248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BB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866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3954" y="2478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BBC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33862" name="Group 130"/>
              <p:cNvGrpSpPr>
                <a:grpSpLocks/>
              </p:cNvGrpSpPr>
              <p:nvPr/>
            </p:nvGrpSpPr>
            <p:grpSpPr bwMode="auto">
              <a:xfrm>
                <a:off x="3312" y="1286"/>
                <a:ext cx="91" cy="107"/>
                <a:chOff x="3954" y="2478"/>
                <a:chExt cx="294" cy="294"/>
              </a:xfrm>
            </p:grpSpPr>
            <p:sp>
              <p:nvSpPr>
                <p:cNvPr id="33863" name="Line 131"/>
                <p:cNvSpPr>
                  <a:spLocks noChangeShapeType="1"/>
                </p:cNvSpPr>
                <p:nvPr/>
              </p:nvSpPr>
              <p:spPr bwMode="auto">
                <a:xfrm>
                  <a:off x="3960" y="2484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86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954" y="2478"/>
                  <a:ext cx="288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325765" name="Freeform 133"/>
          <p:cNvSpPr>
            <a:spLocks/>
          </p:cNvSpPr>
          <p:nvPr/>
        </p:nvSpPr>
        <p:spPr bwMode="auto">
          <a:xfrm>
            <a:off x="1943100" y="5397500"/>
            <a:ext cx="1076325" cy="622300"/>
          </a:xfrm>
          <a:custGeom>
            <a:avLst/>
            <a:gdLst>
              <a:gd name="T0" fmla="*/ 2147483647 w 678"/>
              <a:gd name="T1" fmla="*/ 2147483647 h 392"/>
              <a:gd name="T2" fmla="*/ 2147483647 w 678"/>
              <a:gd name="T3" fmla="*/ 2147483647 h 392"/>
              <a:gd name="T4" fmla="*/ 2147483647 w 678"/>
              <a:gd name="T5" fmla="*/ 2147483647 h 392"/>
              <a:gd name="T6" fmla="*/ 2147483647 w 678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392"/>
              <a:gd name="T14" fmla="*/ 678 w 678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392">
                <a:moveTo>
                  <a:pt x="72" y="392"/>
                </a:moveTo>
                <a:cubicBezTo>
                  <a:pt x="36" y="252"/>
                  <a:pt x="0" y="112"/>
                  <a:pt x="72" y="56"/>
                </a:cubicBezTo>
                <a:cubicBezTo>
                  <a:pt x="144" y="0"/>
                  <a:pt x="403" y="36"/>
                  <a:pt x="504" y="56"/>
                </a:cubicBezTo>
                <a:cubicBezTo>
                  <a:pt x="605" y="76"/>
                  <a:pt x="641" y="126"/>
                  <a:pt x="678" y="17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5766" name="Freeform 134"/>
          <p:cNvSpPr>
            <a:spLocks/>
          </p:cNvSpPr>
          <p:nvPr/>
        </p:nvSpPr>
        <p:spPr bwMode="auto">
          <a:xfrm>
            <a:off x="2286000" y="1951038"/>
            <a:ext cx="871538" cy="207962"/>
          </a:xfrm>
          <a:custGeom>
            <a:avLst/>
            <a:gdLst>
              <a:gd name="T0" fmla="*/ 0 w 549"/>
              <a:gd name="T1" fmla="*/ 2147483647 h 131"/>
              <a:gd name="T2" fmla="*/ 2147483647 w 549"/>
              <a:gd name="T3" fmla="*/ 2147483647 h 131"/>
              <a:gd name="T4" fmla="*/ 2147483647 w 549"/>
              <a:gd name="T5" fmla="*/ 2147483647 h 131"/>
              <a:gd name="T6" fmla="*/ 0 60000 65536"/>
              <a:gd name="T7" fmla="*/ 0 60000 65536"/>
              <a:gd name="T8" fmla="*/ 0 60000 65536"/>
              <a:gd name="T9" fmla="*/ 0 w 549"/>
              <a:gd name="T10" fmla="*/ 0 h 131"/>
              <a:gd name="T11" fmla="*/ 549 w 549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9" h="131">
                <a:moveTo>
                  <a:pt x="0" y="19"/>
                </a:moveTo>
                <a:cubicBezTo>
                  <a:pt x="122" y="9"/>
                  <a:pt x="245" y="0"/>
                  <a:pt x="336" y="19"/>
                </a:cubicBezTo>
                <a:cubicBezTo>
                  <a:pt x="427" y="38"/>
                  <a:pt x="488" y="84"/>
                  <a:pt x="549" y="131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5767" name="Freeform 135"/>
          <p:cNvSpPr>
            <a:spLocks/>
          </p:cNvSpPr>
          <p:nvPr/>
        </p:nvSpPr>
        <p:spPr bwMode="auto">
          <a:xfrm>
            <a:off x="5003800" y="2057400"/>
            <a:ext cx="492125" cy="622300"/>
          </a:xfrm>
          <a:custGeom>
            <a:avLst/>
            <a:gdLst>
              <a:gd name="T0" fmla="*/ 2147483647 w 310"/>
              <a:gd name="T1" fmla="*/ 0 h 392"/>
              <a:gd name="T2" fmla="*/ 2147483647 w 310"/>
              <a:gd name="T3" fmla="*/ 2147483647 h 392"/>
              <a:gd name="T4" fmla="*/ 2147483647 w 310"/>
              <a:gd name="T5" fmla="*/ 2147483647 h 392"/>
              <a:gd name="T6" fmla="*/ 2147483647 w 310"/>
              <a:gd name="T7" fmla="*/ 2147483647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310"/>
              <a:gd name="T13" fmla="*/ 0 h 392"/>
              <a:gd name="T14" fmla="*/ 310 w 310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0" h="392">
                <a:moveTo>
                  <a:pt x="16" y="0"/>
                </a:moveTo>
                <a:cubicBezTo>
                  <a:pt x="8" y="140"/>
                  <a:pt x="0" y="280"/>
                  <a:pt x="16" y="336"/>
                </a:cubicBezTo>
                <a:cubicBezTo>
                  <a:pt x="32" y="392"/>
                  <a:pt x="63" y="360"/>
                  <a:pt x="112" y="336"/>
                </a:cubicBezTo>
                <a:cubicBezTo>
                  <a:pt x="161" y="312"/>
                  <a:pt x="235" y="250"/>
                  <a:pt x="310" y="189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5" name="Group 136"/>
          <p:cNvGrpSpPr>
            <a:grpSpLocks/>
          </p:cNvGrpSpPr>
          <p:nvPr/>
        </p:nvGrpSpPr>
        <p:grpSpPr bwMode="auto">
          <a:xfrm>
            <a:off x="3733800" y="5287963"/>
            <a:ext cx="1828800" cy="1036637"/>
            <a:chOff x="2352" y="3331"/>
            <a:chExt cx="1152" cy="653"/>
          </a:xfrm>
        </p:grpSpPr>
        <p:grpSp>
          <p:nvGrpSpPr>
            <p:cNvPr id="33833" name="Group 137"/>
            <p:cNvGrpSpPr>
              <a:grpSpLocks/>
            </p:cNvGrpSpPr>
            <p:nvPr/>
          </p:nvGrpSpPr>
          <p:grpSpPr bwMode="auto">
            <a:xfrm>
              <a:off x="2352" y="3331"/>
              <a:ext cx="1152" cy="653"/>
              <a:chOff x="2352" y="3331"/>
              <a:chExt cx="1152" cy="653"/>
            </a:xfrm>
          </p:grpSpPr>
          <p:grpSp>
            <p:nvGrpSpPr>
              <p:cNvPr id="33840" name="Group 138"/>
              <p:cNvGrpSpPr>
                <a:grpSpLocks/>
              </p:cNvGrpSpPr>
              <p:nvPr/>
            </p:nvGrpSpPr>
            <p:grpSpPr bwMode="auto">
              <a:xfrm>
                <a:off x="2352" y="3331"/>
                <a:ext cx="1152" cy="653"/>
                <a:chOff x="912" y="3331"/>
                <a:chExt cx="1152" cy="653"/>
              </a:xfrm>
            </p:grpSpPr>
            <p:sp>
              <p:nvSpPr>
                <p:cNvPr id="33857" name="AutoShape 139"/>
                <p:cNvSpPr>
                  <a:spLocks noChangeArrowheads="1"/>
                </p:cNvSpPr>
                <p:nvPr/>
              </p:nvSpPr>
              <p:spPr bwMode="auto">
                <a:xfrm>
                  <a:off x="912" y="3331"/>
                  <a:ext cx="1152" cy="653"/>
                </a:xfrm>
                <a:prstGeom prst="cloudCallout">
                  <a:avLst>
                    <a:gd name="adj1" fmla="val 48523"/>
                    <a:gd name="adj2" fmla="val -60875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dirty="0">
                    <a:latin typeface="Arial" charset="0"/>
                  </a:endParaRPr>
                </a:p>
              </p:txBody>
            </p:sp>
            <p:sp>
              <p:nvSpPr>
                <p:cNvPr id="33858" name="Oval 140"/>
                <p:cNvSpPr>
                  <a:spLocks noChangeArrowheads="1"/>
                </p:cNvSpPr>
                <p:nvPr/>
              </p:nvSpPr>
              <p:spPr bwMode="auto">
                <a:xfrm>
                  <a:off x="1044" y="3397"/>
                  <a:ext cx="912" cy="4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33841" name="Group 141"/>
              <p:cNvGrpSpPr>
                <a:grpSpLocks/>
              </p:cNvGrpSpPr>
              <p:nvPr/>
            </p:nvGrpSpPr>
            <p:grpSpPr bwMode="auto">
              <a:xfrm>
                <a:off x="2496" y="3456"/>
                <a:ext cx="888" cy="363"/>
                <a:chOff x="336" y="1764"/>
                <a:chExt cx="888" cy="363"/>
              </a:xfrm>
            </p:grpSpPr>
            <p:sp>
              <p:nvSpPr>
                <p:cNvPr id="33842" name="Oval 142"/>
                <p:cNvSpPr>
                  <a:spLocks noChangeArrowheads="1"/>
                </p:cNvSpPr>
                <p:nvPr/>
              </p:nvSpPr>
              <p:spPr bwMode="auto">
                <a:xfrm flipV="1">
                  <a:off x="578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43" name="AutoShape 143"/>
                <p:cNvCxnSpPr>
                  <a:cxnSpLocks noChangeShapeType="1"/>
                  <a:stCxn id="33842" idx="6"/>
                  <a:endCxn id="33844" idx="2"/>
                </p:cNvCxnSpPr>
                <p:nvPr/>
              </p:nvCxnSpPr>
              <p:spPr bwMode="auto">
                <a:xfrm>
                  <a:off x="657" y="2093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44" name="Oval 144"/>
                <p:cNvSpPr>
                  <a:spLocks noChangeArrowheads="1"/>
                </p:cNvSpPr>
                <p:nvPr/>
              </p:nvSpPr>
              <p:spPr bwMode="auto">
                <a:xfrm flipV="1">
                  <a:off x="912" y="2058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sp>
              <p:nvSpPr>
                <p:cNvPr id="33845" name="Oval 145"/>
                <p:cNvSpPr>
                  <a:spLocks noChangeArrowheads="1"/>
                </p:cNvSpPr>
                <p:nvPr/>
              </p:nvSpPr>
              <p:spPr bwMode="auto">
                <a:xfrm flipV="1">
                  <a:off x="578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46" name="AutoShape 146"/>
                <p:cNvCxnSpPr>
                  <a:cxnSpLocks noChangeShapeType="1"/>
                  <a:stCxn id="33845" idx="6"/>
                  <a:endCxn id="33847" idx="2"/>
                </p:cNvCxnSpPr>
                <p:nvPr/>
              </p:nvCxnSpPr>
              <p:spPr bwMode="auto">
                <a:xfrm>
                  <a:off x="657" y="1799"/>
                  <a:ext cx="24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47" name="Oval 147"/>
                <p:cNvSpPr>
                  <a:spLocks noChangeArrowheads="1"/>
                </p:cNvSpPr>
                <p:nvPr/>
              </p:nvSpPr>
              <p:spPr bwMode="auto">
                <a:xfrm flipV="1">
                  <a:off x="912" y="1764"/>
                  <a:ext cx="70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48" name="AutoShape 148"/>
                <p:cNvCxnSpPr>
                  <a:cxnSpLocks noChangeShapeType="1"/>
                  <a:stCxn id="33844" idx="4"/>
                  <a:endCxn id="33847" idx="0"/>
                </p:cNvCxnSpPr>
                <p:nvPr/>
              </p:nvCxnSpPr>
              <p:spPr bwMode="auto">
                <a:xfrm flipV="1">
                  <a:off x="947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49" name="AutoShape 149"/>
                <p:cNvCxnSpPr>
                  <a:cxnSpLocks noChangeShapeType="1"/>
                  <a:stCxn id="33842" idx="4"/>
                  <a:endCxn id="33845" idx="0"/>
                </p:cNvCxnSpPr>
                <p:nvPr/>
              </p:nvCxnSpPr>
              <p:spPr bwMode="auto">
                <a:xfrm flipV="1">
                  <a:off x="613" y="1843"/>
                  <a:ext cx="0" cy="20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50" name="AutoShape 150"/>
                <p:cNvCxnSpPr>
                  <a:cxnSpLocks noChangeShapeType="1"/>
                  <a:stCxn id="33842" idx="5"/>
                  <a:endCxn id="33847" idx="1"/>
                </p:cNvCxnSpPr>
                <p:nvPr/>
              </p:nvCxnSpPr>
              <p:spPr bwMode="auto">
                <a:xfrm flipV="1">
                  <a:off x="637" y="1832"/>
                  <a:ext cx="285" cy="228"/>
                </a:xfrm>
                <a:prstGeom prst="straightConnector1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51" name="Oval 151"/>
                <p:cNvSpPr>
                  <a:spLocks noChangeArrowheads="1"/>
                </p:cNvSpPr>
                <p:nvPr/>
              </p:nvSpPr>
              <p:spPr bwMode="auto">
                <a:xfrm flipV="1">
                  <a:off x="336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52" name="AutoShape 152"/>
                <p:cNvCxnSpPr>
                  <a:cxnSpLocks noChangeShapeType="1"/>
                  <a:stCxn id="33842" idx="2"/>
                  <a:endCxn id="33851" idx="7"/>
                </p:cNvCxnSpPr>
                <p:nvPr/>
              </p:nvCxnSpPr>
              <p:spPr bwMode="auto">
                <a:xfrm flipH="1" flipV="1">
                  <a:off x="394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53" name="AutoShape 153"/>
                <p:cNvCxnSpPr>
                  <a:cxnSpLocks noChangeShapeType="1"/>
                  <a:stCxn id="33845" idx="2"/>
                  <a:endCxn id="33851" idx="5"/>
                </p:cNvCxnSpPr>
                <p:nvPr/>
              </p:nvCxnSpPr>
              <p:spPr bwMode="auto">
                <a:xfrm flipH="1">
                  <a:off x="394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54" name="Oval 154"/>
                <p:cNvSpPr>
                  <a:spLocks noChangeArrowheads="1"/>
                </p:cNvSpPr>
                <p:nvPr/>
              </p:nvSpPr>
              <p:spPr bwMode="auto">
                <a:xfrm flipH="1" flipV="1">
                  <a:off x="1155" y="1902"/>
                  <a:ext cx="69" cy="69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endParaRPr lang="en-US" sz="1800" dirty="0">
                    <a:latin typeface="Arial" charset="0"/>
                  </a:endParaRPr>
                </a:p>
              </p:txBody>
            </p:sp>
            <p:cxnSp>
              <p:nvCxnSpPr>
                <p:cNvPr id="33855" name="AutoShape 155"/>
                <p:cNvCxnSpPr>
                  <a:cxnSpLocks noChangeShapeType="1"/>
                  <a:stCxn id="33844" idx="6"/>
                  <a:endCxn id="33854" idx="7"/>
                </p:cNvCxnSpPr>
                <p:nvPr/>
              </p:nvCxnSpPr>
              <p:spPr bwMode="auto">
                <a:xfrm flipV="1">
                  <a:off x="991" y="1970"/>
                  <a:ext cx="175" cy="12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56" name="AutoShape 156"/>
                <p:cNvCxnSpPr>
                  <a:cxnSpLocks noChangeShapeType="1"/>
                  <a:stCxn id="33847" idx="6"/>
                  <a:endCxn id="33854" idx="5"/>
                </p:cNvCxnSpPr>
                <p:nvPr/>
              </p:nvCxnSpPr>
              <p:spPr bwMode="auto">
                <a:xfrm>
                  <a:off x="991" y="1799"/>
                  <a:ext cx="175" cy="10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3834" name="Group 157"/>
            <p:cNvGrpSpPr>
              <a:grpSpLocks/>
            </p:cNvGrpSpPr>
            <p:nvPr/>
          </p:nvGrpSpPr>
          <p:grpSpPr bwMode="auto">
            <a:xfrm>
              <a:off x="2895" y="3744"/>
              <a:ext cx="91" cy="107"/>
              <a:chOff x="3954" y="2478"/>
              <a:chExt cx="294" cy="294"/>
            </a:xfrm>
          </p:grpSpPr>
          <p:sp>
            <p:nvSpPr>
              <p:cNvPr id="33838" name="Line 158"/>
              <p:cNvSpPr>
                <a:spLocks noChangeShapeType="1"/>
              </p:cNvSpPr>
              <p:nvPr/>
            </p:nvSpPr>
            <p:spPr bwMode="auto">
              <a:xfrm>
                <a:off x="3960" y="2484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BBC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39" name="Line 159"/>
              <p:cNvSpPr>
                <a:spLocks noChangeShapeType="1"/>
              </p:cNvSpPr>
              <p:nvPr/>
            </p:nvSpPr>
            <p:spPr bwMode="auto">
              <a:xfrm flipH="1">
                <a:off x="3954" y="247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BBC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33835" name="Group 160"/>
            <p:cNvGrpSpPr>
              <a:grpSpLocks/>
            </p:cNvGrpSpPr>
            <p:nvPr/>
          </p:nvGrpSpPr>
          <p:grpSpPr bwMode="auto">
            <a:xfrm>
              <a:off x="3193" y="3494"/>
              <a:ext cx="91" cy="107"/>
              <a:chOff x="3954" y="2478"/>
              <a:chExt cx="294" cy="294"/>
            </a:xfrm>
          </p:grpSpPr>
          <p:sp>
            <p:nvSpPr>
              <p:cNvPr id="33836" name="Line 161"/>
              <p:cNvSpPr>
                <a:spLocks noChangeShapeType="1"/>
              </p:cNvSpPr>
              <p:nvPr/>
            </p:nvSpPr>
            <p:spPr bwMode="auto">
              <a:xfrm>
                <a:off x="3960" y="2484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BBC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837" name="Line 162"/>
              <p:cNvSpPr>
                <a:spLocks noChangeShapeType="1"/>
              </p:cNvSpPr>
              <p:nvPr/>
            </p:nvSpPr>
            <p:spPr bwMode="auto">
              <a:xfrm flipH="1">
                <a:off x="3954" y="2478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BBC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325795" name="Freeform 163"/>
          <p:cNvSpPr>
            <a:spLocks/>
          </p:cNvSpPr>
          <p:nvPr/>
        </p:nvSpPr>
        <p:spPr bwMode="auto">
          <a:xfrm>
            <a:off x="5046663" y="5886450"/>
            <a:ext cx="296862" cy="195263"/>
          </a:xfrm>
          <a:custGeom>
            <a:avLst/>
            <a:gdLst>
              <a:gd name="T0" fmla="*/ 0 w 187"/>
              <a:gd name="T1" fmla="*/ 2147483647 h 123"/>
              <a:gd name="T2" fmla="*/ 2147483647 w 187"/>
              <a:gd name="T3" fmla="*/ 0 h 123"/>
              <a:gd name="T4" fmla="*/ 0 60000 65536"/>
              <a:gd name="T5" fmla="*/ 0 60000 65536"/>
              <a:gd name="T6" fmla="*/ 0 w 187"/>
              <a:gd name="T7" fmla="*/ 0 h 123"/>
              <a:gd name="T8" fmla="*/ 187 w 187"/>
              <a:gd name="T9" fmla="*/ 123 h 12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7" h="123">
                <a:moveTo>
                  <a:pt x="0" y="123"/>
                </a:moveTo>
                <a:cubicBezTo>
                  <a:pt x="77" y="73"/>
                  <a:pt x="155" y="24"/>
                  <a:pt x="187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8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22222E-6 L 0.27501 0.1166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5" dur="500"/>
                                        <p:tgtEl>
                                          <p:spTgt spid="325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1.48148E-6 L 0.00017 -0.1884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-0.18853 L 0.27379 -0.1885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00023 L 0.02795 0.20009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2001 L 0.20712 0.0349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8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76" grpId="0" animBg="1"/>
      <p:bldP spid="325679" grpId="0" animBg="1"/>
      <p:bldP spid="325679" grpId="1" animBg="1"/>
      <p:bldP spid="325765" grpId="0" animBg="1"/>
      <p:bldP spid="325766" grpId="0" animBg="1"/>
      <p:bldP spid="325767" grpId="0" animBg="1"/>
      <p:bldP spid="3257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Exercise: Prove This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line of argument about why this guarantees connectivity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nder what circumstances does guarantee hold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Talk to your friends.</a:t>
            </a:r>
          </a:p>
          <a:p>
            <a:endParaRPr lang="en-US" dirty="0"/>
          </a:p>
          <a:p>
            <a:r>
              <a:rPr lang="en-US" dirty="0" smtClean="0"/>
              <a:t>3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Deadend: as long as map plus failures has connectivity, no dead </a:t>
            </a:r>
            <a:r>
              <a:rPr lang="en-US" dirty="0" smtClean="0"/>
              <a:t>ends.</a:t>
            </a:r>
          </a:p>
          <a:p>
            <a:pPr lvl="1"/>
            <a:r>
              <a:rPr lang="en-US" b="1" i="1" dirty="0" smtClean="0"/>
              <a:t>Key limiting condition.</a:t>
            </a:r>
            <a:endParaRPr lang="en-US" b="1" i="1" dirty="0" smtClean="0"/>
          </a:p>
          <a:p>
            <a:endParaRPr lang="en-US" dirty="0"/>
          </a:p>
          <a:p>
            <a:r>
              <a:rPr lang="en-US" dirty="0" smtClean="0"/>
              <a:t>Loops: Assume loop. The nodes on the loop all share the same “consistent” map plus a set of failures in the packet header.  Therefore, they compute the same path.  Contradiction.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for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set of changes to network from the last consistent map before packet is sent until TTL of packet would expire.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intersection of all network states during change process is connected, then FCP will deliver </a:t>
            </a:r>
            <a:r>
              <a:rPr lang="en-US" dirty="0" smtClean="0"/>
              <a:t>packet</a:t>
            </a:r>
          </a:p>
          <a:p>
            <a:endParaRPr lang="en-US" dirty="0"/>
          </a:p>
          <a:p>
            <a:r>
              <a:rPr lang="en-US" dirty="0" smtClean="0"/>
              <a:t>By intersection, I mean the set of links that were up for the entire TTL.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Properties of FCP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Guarantees packet delivery</a:t>
            </a:r>
          </a:p>
          <a:p>
            <a:pPr lvl="1" eaLnBrk="1" hangingPunct="1"/>
            <a:r>
              <a:rPr lang="en-US" dirty="0">
                <a:latin typeface="Arial" charset="0"/>
                <a:ea typeface="Arial" charset="0"/>
                <a:cs typeface="Arial" charset="0"/>
              </a:rPr>
              <a:t>As long as 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fixed path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exists during failure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process</a:t>
            </a:r>
          </a:p>
          <a:p>
            <a:pPr lvl="1" eaLnBrk="1" hangingPunct="1"/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Major conceptual change</a:t>
            </a:r>
          </a:p>
          <a:p>
            <a:pPr lvl="1" eaLnBrk="1" hangingPunct="1"/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rely solely on protocols to keep state consistent</a:t>
            </a:r>
          </a:p>
          <a:p>
            <a:pPr lvl="1" eaLnBrk="1" hangingPunct="1"/>
            <a:r>
              <a:rPr lang="en-US" dirty="0">
                <a:latin typeface="Arial" charset="0"/>
                <a:ea typeface="Arial" charset="0"/>
                <a:cs typeface="Arial" charset="0"/>
              </a:rPr>
              <a:t>Information carried in packets ensures eventual consistency of route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computation</a:t>
            </a:r>
          </a:p>
          <a:p>
            <a:pPr lvl="1" eaLnBrk="1" hangingPunct="1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Ion’s Stoica’s thesis!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DDC92E-BD8A-EA4B-935D-A65AD5272045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electronics.  Period.</a:t>
            </a:r>
          </a:p>
          <a:p>
            <a:pPr lvl="1"/>
            <a:endParaRPr lang="en-US" dirty="0"/>
          </a:p>
          <a:p>
            <a:r>
              <a:rPr lang="en-US" dirty="0" smtClean="0"/>
              <a:t>If I see it, it is mine (and you are gone).</a:t>
            </a:r>
          </a:p>
          <a:p>
            <a:pPr lvl="1"/>
            <a:endParaRPr lang="en-US" dirty="0"/>
          </a:p>
          <a:p>
            <a:r>
              <a:rPr lang="en-US" dirty="0" smtClean="0"/>
              <a:t>Why?  I taught section yesterday.</a:t>
            </a:r>
          </a:p>
          <a:p>
            <a:pPr lvl="1"/>
            <a:r>
              <a:rPr lang="en-US" dirty="0" smtClean="0"/>
              <a:t>The students were miserable without </a:t>
            </a:r>
            <a:r>
              <a:rPr lang="en-US" dirty="0" err="1" smtClean="0"/>
              <a:t>Luise</a:t>
            </a:r>
            <a:endParaRPr lang="en-US" dirty="0" smtClean="0"/>
          </a:p>
          <a:p>
            <a:pPr lvl="1"/>
            <a:r>
              <a:rPr lang="en-US" dirty="0" smtClean="0"/>
              <a:t>But I was reminded what it felt like to have a small enough group to have interactions.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Will try to replicate that today </a:t>
            </a:r>
            <a:r>
              <a:rPr lang="en-US" b="1" dirty="0" smtClean="0"/>
              <a:t>at scale!</a:t>
            </a:r>
          </a:p>
          <a:p>
            <a:pPr lvl="1"/>
            <a:r>
              <a:rPr lang="en-US" b="1" dirty="0" smtClean="0"/>
              <a:t>And that requires your full attention.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71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Problems with FCP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Requires changes to packet </a:t>
            </a:r>
            <a:r>
              <a:rPr lang="en-US" dirty="0" smtClean="0">
                <a:latin typeface="Arial" charset="0"/>
                <a:cs typeface="Arial" charset="0"/>
              </a:rPr>
              <a:t>header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And packet headers could get long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Requires fast recomputation of routes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Can precompute common cases, but worst case is bad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Does not address traffic engineering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What is that?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1B119F-1F61-5A41-8C89-1587097F0A71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 (TE)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835525"/>
          </a:xfrm>
        </p:spPr>
        <p:txBody>
          <a:bodyPr/>
          <a:lstStyle/>
          <a:p>
            <a:r>
              <a:rPr lang="en-US" dirty="0" smtClean="0"/>
              <a:t>Connectivity is necessary but not sufficient</a:t>
            </a:r>
          </a:p>
          <a:p>
            <a:pPr lvl="3"/>
            <a:endParaRPr lang="en-US" dirty="0"/>
          </a:p>
          <a:p>
            <a:r>
              <a:rPr lang="en-US" dirty="0" smtClean="0"/>
              <a:t>Need to also provide decent service</a:t>
            </a:r>
          </a:p>
          <a:p>
            <a:pPr lvl="3"/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equires that links on the path not be overloaded</a:t>
            </a:r>
          </a:p>
          <a:p>
            <a:pPr lvl="1"/>
            <a:r>
              <a:rPr lang="en-US" dirty="0" smtClean="0"/>
              <a:t>Congestion control lowers drop rate, but need to provide reasonable bandwidth to connections by spreading load</a:t>
            </a:r>
          </a:p>
          <a:p>
            <a:pPr lvl="3"/>
            <a:endParaRPr lang="en-US" dirty="0"/>
          </a:p>
          <a:p>
            <a:r>
              <a:rPr lang="en-US" dirty="0" smtClean="0"/>
              <a:t>TE is a way of distributing load on the network</a:t>
            </a:r>
          </a:p>
          <a:p>
            <a:pPr lvl="1"/>
            <a:r>
              <a:rPr lang="en-US" dirty="0" smtClean="0"/>
              <a:t>i.e., not all packets travel the “shortest path”</a:t>
            </a:r>
          </a:p>
          <a:p>
            <a:pPr lvl="1"/>
            <a:endParaRPr lang="en-US" dirty="0"/>
          </a:p>
          <a:p>
            <a:r>
              <a:rPr lang="en-US" dirty="0" smtClean="0"/>
              <a:t>Currently done by spreading load over MPLS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Multiprotocol Label Switching (MPLS</a:t>
            </a:r>
            <a:r>
              <a:rPr lang="en-US" b="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wanted more flexibility in routing traffic</a:t>
            </a:r>
          </a:p>
          <a:p>
            <a:pPr lvl="1"/>
            <a:r>
              <a:rPr lang="en-US" dirty="0" smtClean="0"/>
              <a:t>Normal routing just used destination address…</a:t>
            </a:r>
          </a:p>
          <a:p>
            <a:pPr lvl="7"/>
            <a:endParaRPr lang="en-US" dirty="0"/>
          </a:p>
          <a:p>
            <a:r>
              <a:rPr lang="en-US" dirty="0" smtClean="0"/>
              <a:t>Wanted ability to route on larger aggregates</a:t>
            </a:r>
          </a:p>
          <a:p>
            <a:pPr lvl="1"/>
            <a:r>
              <a:rPr lang="en-US" dirty="0" smtClean="0"/>
              <a:t>First decide if flow belongs to aggregate, then route </a:t>
            </a:r>
            <a:r>
              <a:rPr lang="en-US" dirty="0" err="1" smtClean="0"/>
              <a:t>agg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all traffic from LA to NY follow same path</a:t>
            </a:r>
          </a:p>
          <a:p>
            <a:pPr lvl="8"/>
            <a:endParaRPr lang="en-US" dirty="0"/>
          </a:p>
          <a:p>
            <a:r>
              <a:rPr lang="en-US" dirty="0" smtClean="0"/>
              <a:t>Wanted ability to route at finer granularity</a:t>
            </a:r>
          </a:p>
          <a:p>
            <a:pPr lvl="1"/>
            <a:r>
              <a:rPr lang="en-US" dirty="0" smtClean="0"/>
              <a:t>Not all packets with same destination take same path</a:t>
            </a:r>
          </a:p>
          <a:p>
            <a:pPr lvl="8"/>
            <a:endParaRPr lang="en-US" dirty="0"/>
          </a:p>
          <a:p>
            <a:r>
              <a:rPr lang="en-US" dirty="0" smtClean="0"/>
              <a:t>Solution: insert a “label” before IP header</a:t>
            </a:r>
          </a:p>
          <a:p>
            <a:pPr lvl="1"/>
            <a:r>
              <a:rPr lang="en-US" dirty="0" smtClean="0"/>
              <a:t>Route based on that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6" y="1981200"/>
            <a:ext cx="801038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MPLS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distinction between edge and core routers</a:t>
            </a:r>
          </a:p>
          <a:p>
            <a:pPr lvl="3"/>
            <a:endParaRPr lang="en-US" dirty="0"/>
          </a:p>
          <a:p>
            <a:r>
              <a:rPr lang="en-US" dirty="0" smtClean="0"/>
              <a:t>Edge routers inspect IP header, insert MPLS label</a:t>
            </a:r>
          </a:p>
          <a:p>
            <a:pPr lvl="3"/>
            <a:endParaRPr lang="en-US" dirty="0"/>
          </a:p>
          <a:p>
            <a:r>
              <a:rPr lang="en-US" dirty="0" smtClean="0"/>
              <a:t>Core routers route based on MPLS label</a:t>
            </a:r>
          </a:p>
          <a:p>
            <a:pPr lvl="4"/>
            <a:endParaRPr lang="en-US" dirty="0"/>
          </a:p>
          <a:p>
            <a:r>
              <a:rPr lang="en-US" dirty="0" smtClean="0"/>
              <a:t>Must set up forwarding state for MPLS labels</a:t>
            </a:r>
          </a:p>
          <a:p>
            <a:pPr lvl="1"/>
            <a:r>
              <a:rPr lang="en-US" dirty="0" smtClean="0"/>
              <a:t>Done in a variety of ways, for a variety of goals</a:t>
            </a:r>
            <a:endParaRPr lang="en-US" dirty="0"/>
          </a:p>
          <a:p>
            <a:pPr lvl="1"/>
            <a:r>
              <a:rPr lang="en-US" dirty="0" smtClean="0"/>
              <a:t>Supporting failover paths, TE,…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MPLS 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76400"/>
            <a:ext cx="7745076" cy="4381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17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Model of Carrier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2400300" y="1447800"/>
            <a:ext cx="4343400" cy="43434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2737" y="3124200"/>
            <a:ext cx="343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+mn-lt"/>
              </a:rPr>
              <a:t>IP Everywhere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2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View of Most Carrier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2400300" y="1447800"/>
            <a:ext cx="4343400" cy="43434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647950" y="1695450"/>
            <a:ext cx="3848100" cy="3848100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0" y="2895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n-lt"/>
              </a:rPr>
              <a:t>MPLS Core</a:t>
            </a:r>
            <a:endParaRPr lang="en-US" sz="3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475" y="22492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latin typeface="+mn-lt"/>
              </a:rPr>
              <a:t>IP Edge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is widely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</a:t>
            </a:r>
            <a:r>
              <a:rPr lang="en-US" dirty="0" smtClean="0"/>
              <a:t>important practically, not </a:t>
            </a:r>
            <a:r>
              <a:rPr lang="en-US" dirty="0" smtClean="0"/>
              <a:t>intellectually</a:t>
            </a:r>
          </a:p>
          <a:p>
            <a:pPr lvl="1"/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ecause it is not tightly tied to a single </a:t>
            </a:r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Used for VPNs, TE, etc.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ach use is ad hoc, rather than </a:t>
            </a:r>
            <a:r>
              <a:rPr lang="en-US" dirty="0" smtClean="0"/>
              <a:t>overall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 smtClean="0"/>
              <a:t>Sort of like the IPv6 flow ID: all mechanism, no policy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MPLS and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MPLS: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operators to nail up paths between two points</a:t>
            </a:r>
          </a:p>
          <a:p>
            <a:pPr lvl="1"/>
            <a:r>
              <a:rPr lang="en-US" dirty="0" smtClean="0"/>
              <a:t>Think of an MPLS tunnel as a virtual link (layer 2.5)</a:t>
            </a:r>
          </a:p>
          <a:p>
            <a:pPr lvl="4"/>
            <a:endParaRPr lang="en-US" dirty="0"/>
          </a:p>
          <a:p>
            <a:r>
              <a:rPr lang="en-US" dirty="0" smtClean="0"/>
              <a:t>Most modern backbones are built out of MPLS</a:t>
            </a:r>
          </a:p>
          <a:p>
            <a:pPr lvl="1"/>
            <a:r>
              <a:rPr lang="en-US" dirty="0" smtClean="0"/>
              <a:t>With backup paths to deal with failure</a:t>
            </a:r>
          </a:p>
          <a:p>
            <a:pPr lvl="4"/>
            <a:endParaRPr lang="en-US" dirty="0"/>
          </a:p>
          <a:p>
            <a:r>
              <a:rPr lang="en-US" dirty="0" smtClean="0"/>
              <a:t>Load is spread by having multiple MPLS paths between any two points, and then adjusting how load is split between them</a:t>
            </a:r>
            <a:r>
              <a:rPr lang="is-IS" dirty="0" smtClean="0"/>
              <a:t>….</a:t>
            </a:r>
          </a:p>
          <a:p>
            <a:pPr lvl="4"/>
            <a:endParaRPr lang="is-IS" dirty="0"/>
          </a:p>
          <a:p>
            <a:r>
              <a:rPr lang="is-IS" dirty="0" smtClean="0"/>
              <a:t>OK for backbone, but not generally (TE or failure)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 feedback about reorganizing course</a:t>
            </a:r>
          </a:p>
          <a:p>
            <a:endParaRPr lang="en-US" dirty="0"/>
          </a:p>
          <a:p>
            <a:r>
              <a:rPr lang="en-US" dirty="0" smtClean="0"/>
              <a:t>With the goal of a “better educational experience”</a:t>
            </a:r>
          </a:p>
          <a:p>
            <a:pPr lvl="1"/>
            <a:r>
              <a:rPr lang="en-US" dirty="0" smtClean="0"/>
              <a:t>Not “I want my life to be easier”</a:t>
            </a:r>
          </a:p>
          <a:p>
            <a:pPr lvl="1"/>
            <a:endParaRPr lang="en-US" dirty="0"/>
          </a:p>
          <a:p>
            <a:r>
              <a:rPr lang="en-US" dirty="0" smtClean="0"/>
              <a:t>May result in serious reorganization of course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23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Hackers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attempting to change the way networking is done for containers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BESS: the Berkeley Extensible Software </a:t>
            </a:r>
            <a:r>
              <a:rPr lang="is-IS" dirty="0" smtClean="0"/>
              <a:t>Switch</a:t>
            </a:r>
          </a:p>
          <a:p>
            <a:pPr lvl="4"/>
            <a:endParaRPr lang="is-IS" dirty="0"/>
          </a:p>
          <a:p>
            <a:r>
              <a:rPr lang="is-IS" dirty="0" smtClean="0"/>
              <a:t>Looking for three exceptionally strong hackers</a:t>
            </a:r>
          </a:p>
          <a:p>
            <a:pPr lvl="1"/>
            <a:r>
              <a:rPr lang="is-IS" dirty="0" smtClean="0"/>
              <a:t>Are you better than your friends?</a:t>
            </a:r>
          </a:p>
          <a:p>
            <a:pPr lvl="1"/>
            <a:r>
              <a:rPr lang="is-IS" dirty="0" smtClean="0"/>
              <a:t>Do you love to make things go fast?</a:t>
            </a:r>
          </a:p>
          <a:p>
            <a:pPr lvl="1"/>
            <a:r>
              <a:rPr lang="is-IS" dirty="0" smtClean="0"/>
              <a:t>Do you want experience working with great coders?</a:t>
            </a:r>
          </a:p>
          <a:p>
            <a:pPr lvl="1"/>
            <a:r>
              <a:rPr lang="is-IS" dirty="0" smtClean="0"/>
              <a:t>Do you want to contribute to an open-source project</a:t>
            </a:r>
            <a:r>
              <a:rPr lang="is-IS" dirty="0" smtClean="0"/>
              <a:t>?</a:t>
            </a:r>
          </a:p>
          <a:p>
            <a:pPr lvl="4"/>
            <a:endParaRPr lang="is-IS" dirty="0"/>
          </a:p>
          <a:p>
            <a:r>
              <a:rPr lang="is-IS" dirty="0" smtClean="0"/>
              <a:t>This is not research with a capital R</a:t>
            </a:r>
          </a:p>
          <a:p>
            <a:pPr lvl="1"/>
            <a:r>
              <a:rPr lang="is-IS" dirty="0" smtClean="0"/>
              <a:t>This is building with a capital B</a:t>
            </a:r>
          </a:p>
          <a:p>
            <a:pPr lvl="1"/>
            <a:r>
              <a:rPr lang="is-IS" dirty="0" smtClean="0"/>
              <a:t>Which might be a first step towards </a:t>
            </a:r>
            <a:r>
              <a:rPr lang="is-IS" dirty="0" smtClean="0"/>
              <a:t>research</a:t>
            </a:r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2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You can get independent-study credit, but no pay</a:t>
            </a:r>
          </a:p>
          <a:p>
            <a:pPr lvl="2"/>
            <a:endParaRPr lang="is-IS" dirty="0"/>
          </a:p>
          <a:p>
            <a:r>
              <a:rPr lang="is-IS" dirty="0" smtClean="0"/>
              <a:t>We might refer you to other projects that fit better</a:t>
            </a:r>
          </a:p>
          <a:p>
            <a:pPr lvl="2"/>
            <a:endParaRPr lang="is-IS" dirty="0"/>
          </a:p>
          <a:p>
            <a:r>
              <a:rPr lang="is-IS" dirty="0" smtClean="0"/>
              <a:t>To apply, by Monday:</a:t>
            </a:r>
          </a:p>
          <a:p>
            <a:pPr lvl="1"/>
            <a:r>
              <a:rPr lang="is-IS" dirty="0" smtClean="0"/>
              <a:t>Send me </a:t>
            </a:r>
            <a:r>
              <a:rPr lang="is-IS" dirty="0"/>
              <a:t>email telling me why you </a:t>
            </a:r>
            <a:r>
              <a:rPr lang="is-IS" dirty="0" smtClean="0"/>
              <a:t>qualify</a:t>
            </a:r>
          </a:p>
          <a:p>
            <a:pPr lvl="1"/>
            <a:r>
              <a:rPr lang="is-IS" dirty="0" smtClean="0"/>
              <a:t>Coding experience, background, year, goals, GPA</a:t>
            </a:r>
          </a:p>
          <a:p>
            <a:pPr lvl="2"/>
            <a:endParaRPr lang="is-IS" dirty="0"/>
          </a:p>
          <a:p>
            <a:r>
              <a:rPr lang="is-IS" dirty="0" smtClean="0"/>
              <a:t>You can start ASAP, continuing next semester</a:t>
            </a:r>
          </a:p>
          <a:p>
            <a:pPr lvl="2"/>
            <a:endParaRPr lang="is-IS" dirty="0"/>
          </a:p>
          <a:p>
            <a:r>
              <a:rPr lang="is-IS" dirty="0" smtClean="0"/>
              <a:t>Any questions?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26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Recent Research in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93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Holy Trinity of Routing: LS, DV, PV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Normally presented as the complete story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But we know how to do </a:t>
            </a:r>
            <a:r>
              <a:rPr lang="en-US" dirty="0" smtClean="0">
                <a:latin typeface="Arial" charset="0"/>
                <a:cs typeface="Arial" charset="0"/>
              </a:rPr>
              <a:t>much better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That is what we will talk about </a:t>
            </a:r>
            <a:r>
              <a:rPr lang="en-US" dirty="0" smtClean="0">
                <a:latin typeface="Arial" charset="0"/>
                <a:cs typeface="Arial" charset="0"/>
              </a:rPr>
              <a:t>now…..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6450B6-A949-864C-A1AE-9644D92DC826}" type="slidenum">
              <a:rPr lang="en-US" sz="1400" b="0">
                <a:latin typeface="Times New Roman" charset="0"/>
              </a:rPr>
              <a:pPr eaLnBrk="1" hangingPunct="1"/>
              <a:t>8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Major Routing </a:t>
            </a:r>
            <a:r>
              <a:rPr lang="en-US" dirty="0" smtClean="0">
                <a:latin typeface="Arial" charset="0"/>
                <a:cs typeface="Arial" charset="0"/>
              </a:rPr>
              <a:t>Challenges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Resilience (recovery without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global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recomputation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Traffic Engineering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Alternate approaches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BGP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I won’t get to all of them today</a:t>
            </a:r>
            <a:r>
              <a:rPr lang="is-IS" i="1" dirty="0" smtClean="0">
                <a:latin typeface="Arial" charset="0"/>
                <a:ea typeface="Arial" charset="0"/>
                <a:cs typeface="Arial" charset="0"/>
              </a:rPr>
              <a:t>….</a:t>
            </a:r>
            <a:endParaRPr lang="en-US" i="1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C97CBE-318B-0941-82FF-EE00E7343A3B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64268</TotalTime>
  <Words>1783</Words>
  <Application>Microsoft Macintosh PowerPoint</Application>
  <PresentationFormat>On-screen Show (4:3)</PresentationFormat>
  <Paragraphs>358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Courier New</vt:lpstr>
      <vt:lpstr>Helvetica</vt:lpstr>
      <vt:lpstr>ＭＳ Ｐゴシック</vt:lpstr>
      <vt:lpstr>Times New Roman</vt:lpstr>
      <vt:lpstr>Wingdings</vt:lpstr>
      <vt:lpstr>Arial</vt:lpstr>
      <vt:lpstr>Network</vt:lpstr>
      <vt:lpstr>CS 168  Recent Routing Research</vt:lpstr>
      <vt:lpstr>PowerPoint Presentation</vt:lpstr>
      <vt:lpstr>Rule for Today</vt:lpstr>
      <vt:lpstr>Impact of Feedback</vt:lpstr>
      <vt:lpstr>Hackers Needed</vt:lpstr>
      <vt:lpstr>More Details</vt:lpstr>
      <vt:lpstr>Recent Research in Routing</vt:lpstr>
      <vt:lpstr>Holy Trinity of Routing: LS, DV, PV</vt:lpstr>
      <vt:lpstr>Major Routing Challenges</vt:lpstr>
      <vt:lpstr>Routing Resilience</vt:lpstr>
      <vt:lpstr>Resilience</vt:lpstr>
      <vt:lpstr>Hacks Used Today</vt:lpstr>
      <vt:lpstr>Solutions Presented Today</vt:lpstr>
      <vt:lpstr>(1) Failover Routing</vt:lpstr>
      <vt:lpstr>Why Is This Hard?</vt:lpstr>
      <vt:lpstr>Amazing Fact</vt:lpstr>
      <vt:lpstr>(2) Multipath Routing</vt:lpstr>
      <vt:lpstr>Partial Solutions</vt:lpstr>
      <vt:lpstr>Design Exercise….</vt:lpstr>
      <vt:lpstr>Failure-Carrying Packets (FCP)</vt:lpstr>
      <vt:lpstr>FCP Approach: Step 1</vt:lpstr>
      <vt:lpstr>Forwarding and Map Numbers</vt:lpstr>
      <vt:lpstr>FCP Approach: Step 2</vt:lpstr>
      <vt:lpstr>Example: FCP routing</vt:lpstr>
      <vt:lpstr>Example: FCP routing</vt:lpstr>
      <vt:lpstr>Class Exercise: Prove This Works</vt:lpstr>
      <vt:lpstr>Keys to Proof</vt:lpstr>
      <vt:lpstr>Condition for Correctness</vt:lpstr>
      <vt:lpstr>Properties of FCP</vt:lpstr>
      <vt:lpstr>Problems with FCP</vt:lpstr>
      <vt:lpstr>Traffic Engineering (TE)</vt:lpstr>
      <vt:lpstr>Multiprotocol Label Switching (MPLS)</vt:lpstr>
      <vt:lpstr>MPLS Header</vt:lpstr>
      <vt:lpstr>Using MPLS</vt:lpstr>
      <vt:lpstr>How MPLS Works</vt:lpstr>
      <vt:lpstr>Theoretical Model of Carrier Network</vt:lpstr>
      <vt:lpstr>Actual View of Most Carrier Networks</vt:lpstr>
      <vt:lpstr>MPLS is widely used</vt:lpstr>
      <vt:lpstr>MPLS and TE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905</cp:revision>
  <cp:lastPrinted>2016-11-09T19:00:07Z</cp:lastPrinted>
  <dcterms:created xsi:type="dcterms:W3CDTF">2015-08-26T13:04:16Z</dcterms:created>
  <dcterms:modified xsi:type="dcterms:W3CDTF">2016-11-11T04:05:30Z</dcterms:modified>
</cp:coreProperties>
</file>