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70" r:id="rId2"/>
    <p:sldId id="271" r:id="rId3"/>
    <p:sldId id="272" r:id="rId4"/>
    <p:sldId id="273" r:id="rId5"/>
    <p:sldId id="274" r:id="rId6"/>
    <p:sldId id="275" r:id="rId7"/>
    <p:sldId id="278" r:id="rId8"/>
    <p:sldId id="281" r:id="rId9"/>
    <p:sldId id="279" r:id="rId10"/>
    <p:sldId id="276" r:id="rId11"/>
    <p:sldId id="280" r:id="rId12"/>
    <p:sldId id="282" r:id="rId1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5" d="100"/>
          <a:sy n="45" d="100"/>
        </p:scale>
        <p:origin x="822" y="36"/>
      </p:cViewPr>
      <p:guideLst>
        <p:guide orient="horz" pos="2160"/>
        <p:guide pos="3840"/>
        <p:guide orient="horz" pos="39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CD325D1-81DF-45D1-8E1A-D3725864B17F}" type="datetime1">
              <a:rPr lang="es-ES" smtClean="0"/>
              <a:t>15/02/2019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6B2D29-8AC0-4FB1-933D-AD24ECC4354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35408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DB13D17-9E25-44E1-B8B3-62759E93251F}" type="datetime1">
              <a:rPr lang="es-ES" noProof="0" smtClean="0"/>
              <a:t>14/02/2019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FA2C895-EB1C-4157-9E46-0DF3298BA9C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76682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8196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FA2C895-EB1C-4157-9E46-0DF3298BA9C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8237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81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9830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0752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2480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FA2C895-EB1C-4157-9E46-0DF3298BA9C2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68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">
    <p:bg>
      <p:bgPr>
        <a:gradFill rotWithShape="1">
          <a:gsLst>
            <a:gs pos="0">
              <a:schemeClr val="bg2"/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accent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42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upo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upo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ángulo 114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16" name="Rectángulo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17" name="Rectángulo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71" name="Grupo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ángulo 84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6" name="Rectángulo 85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14" name="Rectángulo 11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73" name="Grupo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ángulo 77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79" name="Rectángulo 78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1" name="Rectángulo 80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sp>
            <p:nvSpPr>
              <p:cNvPr id="75" name="Rectángulo 74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76" name="Rectángulo 75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77" name="Rectángulo 76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</p:grpSp>
        <p:sp>
          <p:nvSpPr>
            <p:cNvPr id="45" name="Forma libre 44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8" name="Forma libre 47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9" name="Forma libre 48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1" name="Forma libre 50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2" name="Forma libre 51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3" name="Hexágono 52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4" name="Hexágono 53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5" name="Hexágono 54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6" name="Hexágono 55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7" name="Hexágono 56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8" name="Forma libre 57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9" name="Hexágono 58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0" name="Hexágono 59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1" name="Hexágono 60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2" name="Hexágono 61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3" name="Hexágono 62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4" name="Hexágono 63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5" name="Hexágono 64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6" name="Hexágono 65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7" name="Hexágono 66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8" name="Forma libre 67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9" name="Forma libre 68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46" name="Rectángulo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50" name="Rectángulo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89" name="Rectángulo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47" name="Rectángulo 46"/>
          <p:cNvSpPr/>
          <p:nvPr/>
        </p:nvSpPr>
        <p:spPr bwMode="ltGray"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8" name="Marcador de posición de imagen 7" descr="Marcador de posición vacío para agregar una imagen. Haga clic en el marcador de posición y seleccione la imagen que quiera agregar"/>
          <p:cNvSpPr>
            <a:spLocks noGrp="1"/>
          </p:cNvSpPr>
          <p:nvPr>
            <p:ph type="pic" sz="quarter" idx="13" hasCustomPrompt="1"/>
          </p:nvPr>
        </p:nvSpPr>
        <p:spPr>
          <a:xfrm>
            <a:off x="1195939" y="2695635"/>
            <a:ext cx="4414838" cy="3551578"/>
          </a:xfrm>
        </p:spPr>
        <p:txBody>
          <a:bodyPr rtlCol="0"/>
          <a:lstStyle>
            <a:lvl1pPr marL="68580" indent="0">
              <a:buNone/>
              <a:defRPr/>
            </a:lvl1pPr>
          </a:lstStyle>
          <a:p>
            <a:pPr rtl="0"/>
            <a:r>
              <a:rPr lang="es-ES" noProof="0" dirty="0"/>
              <a:t>Inserte la foto del producto aquí.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 rtlCol="0"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401CF334-2D5C-4859-84A6-CA7E6E43FAE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rtlCol="0" anchor="b"/>
          <a:lstStyle>
            <a:lvl1pPr algn="l">
              <a:defRPr sz="2400"/>
            </a:lvl1pPr>
          </a:lstStyle>
          <a:p>
            <a:pPr rtl="0"/>
            <a:fld id="{7BF30D4E-280F-4C00-8C7E-4699C5C71E32}" type="datetime1">
              <a:rPr lang="es-ES" noProof="0" smtClean="0"/>
              <a:t>14/02/2019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354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C8C025-CDEA-41F6-B679-555BF9E2513D}" type="datetime1">
              <a:rPr lang="es-ES" noProof="0" smtClean="0"/>
              <a:t>14/02/2019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5731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rtlCol="0" anchor="ctr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6B7462-D3FE-48FB-861C-97186F63B015}" type="datetime1">
              <a:rPr lang="es-ES" noProof="0" smtClean="0"/>
              <a:t>14/02/2019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8123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29A76-8886-4649-BA89-8B073DA27D79}" type="datetime1">
              <a:rPr lang="es-ES" noProof="0" smtClean="0"/>
              <a:t>14/02/2019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638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rtlCol="0" anchor="b"/>
          <a:lstStyle>
            <a:lvl1pPr algn="l">
              <a:defRPr sz="40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rtlCol="0"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510B65-6520-4FDD-ABCF-32310F99FEF2}" type="datetime1">
              <a:rPr lang="es-ES" noProof="0" smtClean="0"/>
              <a:t>14/02/2019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9303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9" name="Marcador de posición de contenido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1" name="Marcador de posición de contenido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904E6D-F9BC-474E-8EBD-CF0863509F54}" type="datetime1">
              <a:rPr lang="es-ES" noProof="0" smtClean="0"/>
              <a:t>14/02/2019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6945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389600" y="2316009"/>
            <a:ext cx="4561200" cy="63976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92000" y="2316010"/>
            <a:ext cx="4561200" cy="63976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2D4C90-8986-4A92-A912-724AE3168C37}" type="datetime1">
              <a:rPr lang="es-ES" noProof="0" smtClean="0"/>
              <a:t>14/02/2019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415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599A5D-B69F-4BAF-87DA-6CC1784EB110}" type="datetime1">
              <a:rPr lang="es-ES" noProof="0" smtClean="0"/>
              <a:t>14/02/2019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8221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ED3856-5DB5-4113-8260-CF958E31DBF0}" type="datetime1">
              <a:rPr lang="es-ES" noProof="0" smtClean="0"/>
              <a:t>14/02/2019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9213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o 43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upo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upo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ángulo 83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5" name="Rectángulo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6" name="Rectángulo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73" name="Grupo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ángulo 80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2" name="Rectángulo 81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3" name="Rectángulo 82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74" name="Grupo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ángulo 77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79" name="Rectángulo 78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0" name="Rectángulo 79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sp>
            <p:nvSpPr>
              <p:cNvPr id="75" name="Rectángulo 74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76" name="Rectángulo 75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77" name="Rectángulo 76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</p:grpSp>
        <p:sp>
          <p:nvSpPr>
            <p:cNvPr id="47" name="Forma libre 46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8" name="Forma libre 47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9" name="Forma libre 48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0" name="Forma libre 49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1" name="Forma libre 50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2" name="Hexágono 51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3" name="Hexágono 52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4" name="Hexágono 53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5" name="Hexágono 54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6" name="Hexágono 55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9" name="Forma libre 58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0" name="Hexágono 59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2" name="Hexágono 61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3" name="Hexágono 62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4" name="Hexágono 63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5" name="Hexágono 64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6" name="Hexágono 65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7" name="Hexágono 66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8" name="Hexágono 67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9" name="Hexágono 68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70" name="Forma libre 69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71" name="Forma libre 70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46" name="Rectángulo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57" name="Rectángulo 56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58" name="Rectángulo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61" name="Rectángulo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 rtlCol="0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 rtlCol="0">
            <a:normAutofit/>
          </a:bodyPr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F9EB2A-7DB6-402B-AF32-4D59AE4B5144}" type="datetime1">
              <a:rPr lang="es-ES" noProof="0" smtClean="0"/>
              <a:t>14/02/2019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1196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o 43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upo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upo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ángulo 86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8" name="Rectángulo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9" name="Rectángulo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76" name="Grupo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ángulo 83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5" name="Rectángulo 84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6" name="Rectángulo 85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77" name="Grupo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ángulo 80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2" name="Rectángulo 81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3" name="Rectángulo 82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sp>
            <p:nvSpPr>
              <p:cNvPr id="78" name="Rectángulo 77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79" name="Rectángulo 78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80" name="Rectángulo 79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</p:grpSp>
        <p:sp>
          <p:nvSpPr>
            <p:cNvPr id="46" name="Forma libre 45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7" name="Forma libre 46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8" name="Forma libre 47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9" name="Forma libre 48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0" name="Forma libre 49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1" name="Hexágono 50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2" name="Hexágono 51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0" name="Hexágono 59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1" name="Hexágono 60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2" name="Hexágono 61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3" name="Forma libre 62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4" name="Hexágono 63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5" name="Hexágono 64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6" name="Hexágono 65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7" name="Hexágono 66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8" name="Hexágono 67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9" name="Hexágono 68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70" name="Hexágono 69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71" name="Hexágono 70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72" name="Hexágono 71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73" name="Forma libre 72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74" name="Forma libre 73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94" name="Rectángulo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01" name="Rectángulo 100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02" name="Rectángulo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05" name="Rectángulo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 rtlCol="0">
            <a:normAutofit/>
          </a:bodyPr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65DBFE-8634-413D-88F4-99D77E75249B}" type="datetime1">
              <a:rPr lang="es-ES" noProof="0" smtClean="0"/>
              <a:t>14/02/2019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15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41"/>
          <p:cNvGrpSpPr/>
          <p:nvPr/>
        </p:nvGrpSpPr>
        <p:grpSpPr bwMode="invGray">
          <a:xfrm>
            <a:off x="-506608" y="0"/>
            <a:ext cx="13243109" cy="6858000"/>
            <a:chOff x="-382404" y="0"/>
            <a:chExt cx="9932332" cy="6858000"/>
          </a:xfrm>
        </p:grpSpPr>
        <p:grpSp>
          <p:nvGrpSpPr>
            <p:cNvPr id="43" name="Grupo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upo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ángulo 112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14" name="Rectángulo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15" name="Rectángulo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102" name="Grupo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ángulo 109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11" name="Rectángulo 110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12" name="Rectángulo 111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103" name="Grupo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ángulo 106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08" name="Rectángulo 107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09" name="Rectángulo 108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sp>
            <p:nvSpPr>
              <p:cNvPr id="104" name="Rectángulo 103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105" name="Rectángulo 104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106" name="Rectángulo 105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</p:grpSp>
        <p:sp>
          <p:nvSpPr>
            <p:cNvPr id="44" name="Forma libre 43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5" name="Forma libre 44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6" name="Forma libre 45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7" name="Forma libre 46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9" name="Forma libre 48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0" name="Hexágono 49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1" name="Hexágono 50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2" name="Hexágono 51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3" name="Hexágono 52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4" name="Hexágono 53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5" name="Forma libre 54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6" name="Hexágono 55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7" name="Hexágono 56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8" name="Hexágono 57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9" name="Hexágono 58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0" name="Hexágono 59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5" name="Hexágono 94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6" name="Hexágono 95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7" name="Hexágono 96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8" name="Hexágono 97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9" name="Forma libre 98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00" name="Forma libre 99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66" name="Rectángulo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70" name="Rectángulo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71" name="Rectángulo 70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39097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  <a:p>
            <a:pPr lvl="5" rtl="0"/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EFEFE"/>
                </a:solidFill>
              </a:defRPr>
            </a:lvl1pPr>
          </a:lstStyle>
          <a:p>
            <a:pPr rtl="0"/>
            <a:fld id="{401CF334-2D5C-4859-84A6-CA7E6E43FAE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EFEFE"/>
                </a:solidFill>
              </a:defRPr>
            </a:lvl1pPr>
          </a:lstStyle>
          <a:p>
            <a:pPr rtl="0"/>
            <a:fld id="{9C7AD01D-B6E3-47D5-A6AF-C3E2E7857B4E}" type="datetime1">
              <a:rPr lang="es-ES" noProof="0" smtClean="0"/>
              <a:t>14/02/2019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0855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75054" indent="-28575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892808" indent="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864" userDrawn="1">
          <p15:clr>
            <a:srgbClr val="F26B43"/>
          </p15:clr>
        </p15:guide>
        <p15:guide id="3" pos="6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PROTOCOLO DE ENCUADRE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MSC ERIC VELAZQUEZ CRUZ</a:t>
            </a:r>
          </a:p>
        </p:txBody>
      </p:sp>
      <p:pic>
        <p:nvPicPr>
          <p:cNvPr id="6" name="Imagen 5" descr="Descripción: Descripción: C:\Users\SSocial\Downloads\WhatsApp Image 2018-10-02 at 3.34.48 PM.jpeg">
            <a:extLst>
              <a:ext uri="{FF2B5EF4-FFF2-40B4-BE49-F238E27FC236}">
                <a16:creationId xmlns:a16="http://schemas.microsoft.com/office/drawing/2014/main" id="{FF6033FE-3D3C-4A4E-BBF4-318A7FC37B4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872" y="610786"/>
            <a:ext cx="1979807" cy="1103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Resultado de imagen para tec de zongolica campus">
            <a:extLst>
              <a:ext uri="{FF2B5EF4-FFF2-40B4-BE49-F238E27FC236}">
                <a16:creationId xmlns:a16="http://schemas.microsoft.com/office/drawing/2014/main" id="{FC1F32C4-EDE9-427C-B930-2082615AA0BE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" b="1821"/>
          <a:stretch>
            <a:fillRect/>
          </a:stretch>
        </p:blipFill>
        <p:spPr bwMode="auto">
          <a:xfrm>
            <a:off x="7571338" y="401337"/>
            <a:ext cx="1892702" cy="152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29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1321" y="1027663"/>
            <a:ext cx="1338628" cy="5035191"/>
          </a:xfrm>
        </p:spPr>
        <p:txBody>
          <a:bodyPr vert="wordArtVert" rtlCol="0"/>
          <a:lstStyle/>
          <a:p>
            <a:pPr rtl="0"/>
            <a:r>
              <a:rPr lang="es-ES" dirty="0"/>
              <a:t>Temario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A877D69-1E21-4796-AAEE-D4763CC56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2324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F985C34-6287-4360-A1C0-79AE34CA6C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14" t="12695" r="24477" b="8818"/>
          <a:stretch/>
        </p:blipFill>
        <p:spPr>
          <a:xfrm>
            <a:off x="3338623" y="871871"/>
            <a:ext cx="6060558" cy="538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0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1D12B-5369-4F96-BB18-1E3ED748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Criterios de evaluación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838F16-7CB8-48A9-91DD-01DDF35AF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508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AAF9E-B355-4BC2-B5B9-8558D174F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214" y="477078"/>
            <a:ext cx="795289" cy="6109252"/>
          </a:xfrm>
        </p:spPr>
        <p:txBody>
          <a:bodyPr vert="wordArtVert">
            <a:noAutofit/>
          </a:bodyPr>
          <a:lstStyle/>
          <a:p>
            <a:r>
              <a:rPr lang="es-MX" sz="2800" dirty="0"/>
              <a:t>Bibliografía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EF84D6C-915D-4B80-9FE3-2FEF4A3BB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121" t="22856" r="4410" b="22592"/>
          <a:stretch/>
        </p:blipFill>
        <p:spPr>
          <a:xfrm>
            <a:off x="1550503" y="1702904"/>
            <a:ext cx="983488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1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/>
              <a:t>Presentación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68580" indent="0" rtl="0">
              <a:buNone/>
            </a:pPr>
            <a:r>
              <a:rPr lang="es-ES" b="1" dirty="0"/>
              <a:t>LSCA Eric Velazquez Cruz</a:t>
            </a:r>
          </a:p>
          <a:p>
            <a:pPr rtl="0"/>
            <a:r>
              <a:rPr lang="es-ES" dirty="0"/>
              <a:t>Estudió Licenciatura en Sistemas Computacionales Administrativos en la Universidad Veracruzana y la maestría en Sistemas Computacionales  en la Universidad del Valle de Orizaba.</a:t>
            </a:r>
          </a:p>
          <a:p>
            <a:pPr rtl="0"/>
            <a:r>
              <a:rPr lang="es-ES" dirty="0"/>
              <a:t>Cuenta con 1 año y medio de experiencia en el nivel de Educación Superior, 1 año en educación media superior.</a:t>
            </a:r>
          </a:p>
        </p:txBody>
      </p:sp>
    </p:spTree>
    <p:extLst>
      <p:ext uri="{BB962C8B-B14F-4D97-AF65-F5344CB8AC3E}">
        <p14:creationId xmlns:p14="http://schemas.microsoft.com/office/powerpoint/2010/main" val="400112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Integración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dirty="0"/>
              <a:t>Listas provisional.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2EDC9AF-39D2-44E0-96F4-6F5793EFB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463" y="3137668"/>
            <a:ext cx="2710038" cy="306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6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Intención didáctica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950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Competencia(s) a desarrollar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dirty="0"/>
              <a:t>Desarrolla soluciones de software para resolver problemas en diversos contextos utilizando programación concurrente, acceso a datos, que soporten interfaz gráfica de usuario y consideren dispositivos móviles</a:t>
            </a:r>
          </a:p>
        </p:txBody>
      </p:sp>
    </p:spTree>
    <p:extLst>
      <p:ext uri="{BB962C8B-B14F-4D97-AF65-F5344CB8AC3E}">
        <p14:creationId xmlns:p14="http://schemas.microsoft.com/office/powerpoint/2010/main" val="112135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Competencias previas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dirty="0"/>
              <a:t>Diseña y desarrolla programas para la solución de problemas computacionales utilizando el paradigma orientado a objetos</a:t>
            </a:r>
          </a:p>
        </p:txBody>
      </p:sp>
    </p:spTree>
    <p:extLst>
      <p:ext uri="{BB962C8B-B14F-4D97-AF65-F5344CB8AC3E}">
        <p14:creationId xmlns:p14="http://schemas.microsoft.com/office/powerpoint/2010/main" val="82669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330B9-6247-4B37-956C-DB08EACA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Expectativa acerca del curso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E28865-2E9E-4D86-BF95-74F2DC3B2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323" y="2811780"/>
            <a:ext cx="9390977" cy="3020849"/>
          </a:xfrm>
        </p:spPr>
        <p:txBody>
          <a:bodyPr/>
          <a:lstStyle/>
          <a:p>
            <a:r>
              <a:rPr lang="es-MX" dirty="0"/>
              <a:t>¿Qué me gustaría aprender durante el curso?, ¿Cuáles son mis metas?, ¿Cómo lo lograré?</a:t>
            </a:r>
          </a:p>
        </p:txBody>
      </p:sp>
    </p:spTree>
    <p:extLst>
      <p:ext uri="{BB962C8B-B14F-4D97-AF65-F5344CB8AC3E}">
        <p14:creationId xmlns:p14="http://schemas.microsoft.com/office/powerpoint/2010/main" val="142153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3AC99-2630-4DF1-866B-38A80E0B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Diagnóstico escrito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5C9F5F-A606-4935-81E7-3F412690A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6135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77FD1-F3B5-4062-AC81-147CAFE8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Normas de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1E1A1F-84F1-4E73-A422-5BAC5F7FF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Impuntualidad (llegar 10 minutos, o media hora tarde sin justificación alguna).</a:t>
            </a:r>
          </a:p>
          <a:p>
            <a:r>
              <a:rPr lang="es-MX" dirty="0"/>
              <a:t>Dañar el mobiliario del salón</a:t>
            </a:r>
          </a:p>
          <a:p>
            <a:r>
              <a:rPr lang="es-MX" dirty="0"/>
              <a:t>Consumir alimentos o bebidas en el salón de clases.</a:t>
            </a:r>
          </a:p>
          <a:p>
            <a:r>
              <a:rPr lang="es-MX" dirty="0"/>
              <a:t>La falta de respeto hacia los demás.</a:t>
            </a:r>
          </a:p>
          <a:p>
            <a:r>
              <a:rPr lang="es-MX" dirty="0"/>
              <a:t>Hablar por teléfono o estar utilizando el celular en clase.</a:t>
            </a:r>
          </a:p>
          <a:p>
            <a:r>
              <a:rPr lang="es-MX" dirty="0"/>
              <a:t>Demostraciones exageradas de afecto entre compañeros</a:t>
            </a:r>
          </a:p>
        </p:txBody>
      </p:sp>
    </p:spTree>
    <p:extLst>
      <p:ext uri="{BB962C8B-B14F-4D97-AF65-F5344CB8AC3E}">
        <p14:creationId xmlns:p14="http://schemas.microsoft.com/office/powerpoint/2010/main" val="323912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ción de información general sobre un producto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6308654_TF03460543.potx" id="{60FE63A2-C1A6-4B9A-813C-CBDFDAA01586}" vid="{F298E29C-6342-45E6-A803-C53CB39DE8B6}"/>
    </a:ext>
  </a:extLst>
</a:theme>
</file>

<file path=ppt/theme/theme2.xml><?xml version="1.0" encoding="utf-8"?>
<a:theme xmlns:a="http://schemas.openxmlformats.org/drawingml/2006/main" name="Tema de Offic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información general sobre un producto empresarial</Template>
  <TotalTime>2664</TotalTime>
  <Words>211</Words>
  <Application>Microsoft Office PowerPoint</Application>
  <PresentationFormat>Panorámica</PresentationFormat>
  <Paragraphs>34</Paragraphs>
  <Slides>12</Slides>
  <Notes>7</Notes>
  <HiddenSlides>3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2</vt:lpstr>
      <vt:lpstr>Presentación de información general sobre un producto</vt:lpstr>
      <vt:lpstr>PROTOCOLO DE ENCUADRE</vt:lpstr>
      <vt:lpstr>Presentación</vt:lpstr>
      <vt:lpstr>Integración</vt:lpstr>
      <vt:lpstr>Intención didáctica</vt:lpstr>
      <vt:lpstr>Competencia(s) a desarrollar</vt:lpstr>
      <vt:lpstr>Competencias previas</vt:lpstr>
      <vt:lpstr>Expectativa acerca del curso</vt:lpstr>
      <vt:lpstr>Diagnóstico escrito</vt:lpstr>
      <vt:lpstr>Normas de trabajo</vt:lpstr>
      <vt:lpstr>Temario</vt:lpstr>
      <vt:lpstr>Criterios de evaluación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PROTOCOLO DE ENCUADRE</dc:title>
  <dc:creator>Eric Velazquez</dc:creator>
  <cp:lastModifiedBy>Eric Velazquez</cp:lastModifiedBy>
  <cp:revision>11</cp:revision>
  <dcterms:created xsi:type="dcterms:W3CDTF">2019-02-13T21:17:52Z</dcterms:created>
  <dcterms:modified xsi:type="dcterms:W3CDTF">2019-02-15T18:54:30Z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