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handoutMasterIdLst>
    <p:handoutMasterId r:id="rId16"/>
  </p:handoutMasterIdLst>
  <p:sldIdLst>
    <p:sldId id="271" r:id="rId2"/>
    <p:sldId id="272" r:id="rId3"/>
    <p:sldId id="273" r:id="rId4"/>
    <p:sldId id="284" r:id="rId5"/>
    <p:sldId id="285" r:id="rId6"/>
    <p:sldId id="274" r:id="rId7"/>
    <p:sldId id="275" r:id="rId8"/>
    <p:sldId id="278" r:id="rId9"/>
    <p:sldId id="281" r:id="rId10"/>
    <p:sldId id="279" r:id="rId11"/>
    <p:sldId id="276" r:id="rId12"/>
    <p:sldId id="280" r:id="rId13"/>
    <p:sldId id="282"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798" y="60"/>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2" d="100"/>
          <a:sy n="72" d="100"/>
        </p:scale>
        <p:origin x="414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CD325D1-81DF-45D1-8E1A-D3725864B17F}" type="datetime1">
              <a:rPr lang="es-ES" smtClean="0"/>
              <a:t>02/06/2021</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6B2D29-8AC0-4FB1-933D-AD24ECC4354D}" type="slidenum">
              <a:rPr lang="es-ES" smtClean="0"/>
              <a:t>‹Nº›</a:t>
            </a:fld>
            <a:endParaRPr lang="es-E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DB13D17-9E25-44E1-B8B3-62759E93251F}" type="datetime1">
              <a:rPr lang="es-ES" noProof="0" smtClean="0"/>
              <a:t>02/06/2021</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FA2C895-EB1C-4157-9E46-0DF3298BA9C2}" type="slidenum">
              <a:rPr lang="es-ES" noProof="0" smtClean="0"/>
              <a:t>‹Nº›</a:t>
            </a:fld>
            <a:endParaRPr lang="es-ES" noProof="0"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3FA2C895-EB1C-4157-9E46-0DF3298BA9C2}" type="slidenum">
              <a:rPr lang="es-ES" smtClean="0"/>
              <a:t>1</a:t>
            </a:fld>
            <a:endParaRPr lang="es-E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2</a:t>
            </a:fld>
            <a:endParaRPr lang="es-ES" dirty="0"/>
          </a:p>
        </p:txBody>
      </p:sp>
    </p:spTree>
    <p:extLst>
      <p:ext uri="{BB962C8B-B14F-4D97-AF65-F5344CB8AC3E}">
        <p14:creationId xmlns:p14="http://schemas.microsoft.com/office/powerpoint/2010/main" val="13481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3</a:t>
            </a:fld>
            <a:endParaRPr lang="es-ES" dirty="0"/>
          </a:p>
        </p:txBody>
      </p:sp>
    </p:spTree>
    <p:extLst>
      <p:ext uri="{BB962C8B-B14F-4D97-AF65-F5344CB8AC3E}">
        <p14:creationId xmlns:p14="http://schemas.microsoft.com/office/powerpoint/2010/main" val="226983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4</a:t>
            </a:fld>
            <a:endParaRPr lang="es-ES" dirty="0"/>
          </a:p>
        </p:txBody>
      </p:sp>
    </p:spTree>
    <p:extLst>
      <p:ext uri="{BB962C8B-B14F-4D97-AF65-F5344CB8AC3E}">
        <p14:creationId xmlns:p14="http://schemas.microsoft.com/office/powerpoint/2010/main" val="211198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5</a:t>
            </a:fld>
            <a:endParaRPr lang="es-ES" dirty="0"/>
          </a:p>
        </p:txBody>
      </p:sp>
    </p:spTree>
    <p:extLst>
      <p:ext uri="{BB962C8B-B14F-4D97-AF65-F5344CB8AC3E}">
        <p14:creationId xmlns:p14="http://schemas.microsoft.com/office/powerpoint/2010/main" val="43319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6</a:t>
            </a:fld>
            <a:endParaRPr lang="es-ES" dirty="0"/>
          </a:p>
        </p:txBody>
      </p:sp>
    </p:spTree>
    <p:extLst>
      <p:ext uri="{BB962C8B-B14F-4D97-AF65-F5344CB8AC3E}">
        <p14:creationId xmlns:p14="http://schemas.microsoft.com/office/powerpoint/2010/main" val="382075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7</a:t>
            </a:fld>
            <a:endParaRPr lang="es-ES" dirty="0"/>
          </a:p>
        </p:txBody>
      </p:sp>
    </p:spTree>
    <p:extLst>
      <p:ext uri="{BB962C8B-B14F-4D97-AF65-F5344CB8AC3E}">
        <p14:creationId xmlns:p14="http://schemas.microsoft.com/office/powerpoint/2010/main" val="2192480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3FA2C895-EB1C-4157-9E46-0DF3298BA9C2}" type="slidenum">
              <a:rPr lang="es-ES" smtClean="0"/>
              <a:t>11</a:t>
            </a:fld>
            <a:endParaRPr lang="es-ES" dirty="0"/>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upo 42"/>
          <p:cNvGrpSpPr/>
          <p:nvPr/>
        </p:nvGrpSpPr>
        <p:grpSpPr bwMode="invGray">
          <a:xfrm>
            <a:off x="-509872" y="0"/>
            <a:ext cx="13243109" cy="6858000"/>
            <a:chOff x="-382404" y="0"/>
            <a:chExt cx="9932332" cy="6858000"/>
          </a:xfrm>
        </p:grpSpPr>
        <p:grpSp>
          <p:nvGrpSpPr>
            <p:cNvPr id="44" name="Grupo 44"/>
            <p:cNvGrpSpPr/>
            <p:nvPr/>
          </p:nvGrpSpPr>
          <p:grpSpPr bwMode="invGray">
            <a:xfrm>
              <a:off x="0" y="0"/>
              <a:ext cx="9144000" cy="6858000"/>
              <a:chOff x="0" y="0"/>
              <a:chExt cx="9144000" cy="6858000"/>
            </a:xfrm>
          </p:grpSpPr>
          <p:grpSp>
            <p:nvGrpSpPr>
              <p:cNvPr id="70" name="Grupo 4"/>
              <p:cNvGrpSpPr/>
              <p:nvPr/>
            </p:nvGrpSpPr>
            <p:grpSpPr bwMode="invGray">
              <a:xfrm>
                <a:off x="0" y="0"/>
                <a:ext cx="2514600" cy="6858000"/>
                <a:chOff x="0" y="0"/>
                <a:chExt cx="2514600" cy="6858000"/>
              </a:xfrm>
            </p:grpSpPr>
            <p:sp>
              <p:nvSpPr>
                <p:cNvPr id="115" name="Rectángulo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6"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7"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1" name="Grupo 5"/>
              <p:cNvGrpSpPr/>
              <p:nvPr/>
            </p:nvGrpSpPr>
            <p:grpSpPr bwMode="invGray">
              <a:xfrm>
                <a:off x="422910" y="0"/>
                <a:ext cx="2514600" cy="6858000"/>
                <a:chOff x="0" y="0"/>
                <a:chExt cx="2514600" cy="6858000"/>
              </a:xfrm>
            </p:grpSpPr>
            <p:sp>
              <p:nvSpPr>
                <p:cNvPr id="85" name="Rectángulo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4" name="Rectángulo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3" name="Grupo 9"/>
              <p:cNvGrpSpPr/>
              <p:nvPr/>
            </p:nvGrpSpPr>
            <p:grpSpPr bwMode="invGray">
              <a:xfrm rot="10800000">
                <a:off x="6629400" y="0"/>
                <a:ext cx="2514600" cy="6858000"/>
                <a:chOff x="0" y="0"/>
                <a:chExt cx="2514600" cy="6858000"/>
              </a:xfrm>
            </p:grpSpPr>
            <p:sp>
              <p:nvSpPr>
                <p:cNvPr id="78" name="Rectángulo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1" name="Rectángulo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5" name="Rectángulo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6" name="Rectángulo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7" name="Rectángulo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5" name="Forma libre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Forma libre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2" name="Forma libre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3" name="Hexágono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Hexágono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Hexágono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Forma libre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Hexágono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Hexágono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Hexágono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Forma libre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Forma libre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Rectángulo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0" name="Rectángulo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9" name="Rectángulo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47" name="Rectángulo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ctrTitle"/>
          </p:nvPr>
        </p:nvSpPr>
        <p:spPr>
          <a:xfrm>
            <a:off x="6311154" y="2708476"/>
            <a:ext cx="4417807" cy="1702160"/>
          </a:xfrm>
        </p:spPr>
        <p:txBody>
          <a:bodyPr rtlCol="0">
            <a:normAutofit/>
          </a:bodyPr>
          <a:lstStyle>
            <a:lvl1pPr>
              <a:defRPr sz="3600"/>
            </a:lvl1pPr>
          </a:lstStyle>
          <a:p>
            <a:pPr rtl="0"/>
            <a:r>
              <a:rPr lang="es-ES" noProof="0"/>
              <a:t>Haga clic para modificar el estilo de título del patrón</a:t>
            </a:r>
            <a:endParaRPr lang="es-ES" noProof="0" dirty="0"/>
          </a:p>
        </p:txBody>
      </p:sp>
      <p:sp>
        <p:nvSpPr>
          <p:cNvPr id="8" name="Marcador de posición de imagen 7" descr="Marcador de posición vacío para agregar una imagen. Haga clic en el marcador de posición y seleccione la imagen que quiera agregar"/>
          <p:cNvSpPr>
            <a:spLocks noGrp="1"/>
          </p:cNvSpPr>
          <p:nvPr>
            <p:ph type="pic" sz="quarter" idx="13" hasCustomPrompt="1"/>
          </p:nvPr>
        </p:nvSpPr>
        <p:spPr>
          <a:xfrm>
            <a:off x="1195939" y="2695635"/>
            <a:ext cx="4414838" cy="3551578"/>
          </a:xfrm>
        </p:spPr>
        <p:txBody>
          <a:bodyPr rtlCol="0"/>
          <a:lstStyle>
            <a:lvl1pPr marL="68580" indent="0">
              <a:buNone/>
              <a:defRPr/>
            </a:lvl1pPr>
          </a:lstStyle>
          <a:p>
            <a:pPr rtl="0"/>
            <a:r>
              <a:rPr lang="es-ES" noProof="0" dirty="0"/>
              <a:t>Inserte la foto del producto aquí.</a:t>
            </a:r>
          </a:p>
        </p:txBody>
      </p:sp>
      <p:sp>
        <p:nvSpPr>
          <p:cNvPr id="3" name="Subtítulo 2"/>
          <p:cNvSpPr>
            <a:spLocks noGrp="1"/>
          </p:cNvSpPr>
          <p:nvPr>
            <p:ph type="subTitle" idx="1"/>
          </p:nvPr>
        </p:nvSpPr>
        <p:spPr>
          <a:xfrm>
            <a:off x="6311154" y="4421081"/>
            <a:ext cx="4413071" cy="1260629"/>
          </a:xfrm>
        </p:spPr>
        <p:txBody>
          <a:bodyPr rtlCol="0">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6" name="Marcador de posición de número de diapositiva 5"/>
          <p:cNvSpPr>
            <a:spLocks noGrp="1"/>
          </p:cNvSpPr>
          <p:nvPr>
            <p:ph type="sldNum" sz="quarter" idx="12"/>
          </p:nvPr>
        </p:nvSpPr>
        <p:spPr>
          <a:xfrm>
            <a:off x="6198795" y="5719967"/>
            <a:ext cx="858221" cy="365125"/>
          </a:xfrm>
        </p:spPr>
        <p:txBody>
          <a:bodyPr rtlCol="0"/>
          <a:lstStyle>
            <a:lvl1pPr>
              <a:defRPr>
                <a:solidFill>
                  <a:schemeClr val="accent1">
                    <a:lumMod val="50000"/>
                  </a:schemeClr>
                </a:solidFill>
              </a:defRPr>
            </a:lvl1pPr>
          </a:lstStyle>
          <a:p>
            <a:pPr rtl="0"/>
            <a:fld id="{401CF334-2D5C-4859-84A6-CA7E6E43FAEB}" type="slidenum">
              <a:rPr lang="es-ES" noProof="0" smtClean="0"/>
              <a:pPr rtl="0"/>
              <a:t>‹Nº›</a:t>
            </a:fld>
            <a:endParaRPr lang="es-ES" noProof="0" dirty="0"/>
          </a:p>
        </p:txBody>
      </p:sp>
      <p:sp>
        <p:nvSpPr>
          <p:cNvPr id="5" name="Marcador de posición de pie de página 4"/>
          <p:cNvSpPr>
            <a:spLocks noGrp="1"/>
          </p:cNvSpPr>
          <p:nvPr>
            <p:ph type="ftr" sz="quarter" idx="11"/>
          </p:nvPr>
        </p:nvSpPr>
        <p:spPr>
          <a:xfrm>
            <a:off x="7071360" y="5719967"/>
            <a:ext cx="3775456" cy="365125"/>
          </a:xfrm>
        </p:spPr>
        <p:txBody>
          <a:bodyPr rtlCol="0">
            <a:normAutofit/>
          </a:bodyPr>
          <a:lstStyle>
            <a:lvl1pPr>
              <a:defRPr>
                <a:solidFill>
                  <a:schemeClr val="accent1">
                    <a:lumMod val="50000"/>
                  </a:schemeClr>
                </a:solidFill>
              </a:defRPr>
            </a:lvl1pPr>
          </a:lstStyle>
          <a:p>
            <a:pPr rtl="0"/>
            <a:r>
              <a:rPr lang="es-ES" noProof="0" dirty="0"/>
              <a:t>Agregar un pie de página</a:t>
            </a:r>
          </a:p>
        </p:txBody>
      </p:sp>
      <p:sp>
        <p:nvSpPr>
          <p:cNvPr id="4" name="Marcador de posición de fecha 3"/>
          <p:cNvSpPr>
            <a:spLocks noGrp="1"/>
          </p:cNvSpPr>
          <p:nvPr>
            <p:ph type="dt" sz="half" idx="10"/>
          </p:nvPr>
        </p:nvSpPr>
        <p:spPr>
          <a:xfrm>
            <a:off x="6318325" y="1516829"/>
            <a:ext cx="2844800" cy="750981"/>
          </a:xfrm>
        </p:spPr>
        <p:txBody>
          <a:bodyPr rtlCol="0" anchor="b"/>
          <a:lstStyle>
            <a:lvl1pPr algn="l">
              <a:defRPr sz="2400"/>
            </a:lvl1pPr>
          </a:lstStyle>
          <a:p>
            <a:pPr rtl="0"/>
            <a:fld id="{7BF30D4E-280F-4C00-8C7E-4699C5C71E32}" type="datetime1">
              <a:rPr lang="es-ES" noProof="0" smtClean="0"/>
              <a:t>02/06/2021</a:t>
            </a:fld>
            <a:endParaRPr lang="es-ES" noProof="0" dirty="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E6C8C025-CDEA-41F6-B679-555BF9E2513D}" type="datetime1">
              <a:rPr lang="es-ES" noProof="0" smtClean="0"/>
              <a:t>02/06/2021</a:t>
            </a:fld>
            <a:endParaRPr lang="es-ES" noProof="0" dirty="0"/>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1" y="1030147"/>
            <a:ext cx="1979271" cy="4780344"/>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404395" y="1030147"/>
            <a:ext cx="7231605" cy="4780344"/>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FB6B7462-D3FE-48FB-861C-97186F63B015}" type="datetime1">
              <a:rPr lang="es-ES" noProof="0" smtClean="0"/>
              <a:t>02/06/2021</a:t>
            </a:fld>
            <a:endParaRPr lang="es-ES" noProof="0" dirty="0"/>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26129A76-8886-4649-BA89-8B073DA27D79}" type="datetime1">
              <a:rPr lang="es-ES" noProof="0" smtClean="0"/>
              <a:t>02/06/2021</a:t>
            </a:fld>
            <a:endParaRPr lang="es-ES" noProof="0" dirty="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678194" y="2900830"/>
            <a:ext cx="8849957" cy="1362075"/>
          </a:xfrm>
        </p:spPr>
        <p:txBody>
          <a:bodyPr rtlCol="0" anchor="b"/>
          <a:lstStyle>
            <a:lvl1pPr algn="l">
              <a:defRPr sz="40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78194" y="4267201"/>
            <a:ext cx="8849956" cy="1520413"/>
          </a:xfrm>
        </p:spPr>
        <p:txBody>
          <a:bodyPr rtlCol="0"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E6510B65-6520-4FDD-ABCF-32310F99FEF2}" type="datetime1">
              <a:rPr lang="es-ES" noProof="0" smtClean="0"/>
              <a:t>02/06/2021</a:t>
            </a:fld>
            <a:endParaRPr lang="es-ES" noProof="0" dirty="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9" name="Marcador de posición de contenido 8"/>
          <p:cNvSpPr>
            <a:spLocks noGrp="1"/>
          </p:cNvSpPr>
          <p:nvPr>
            <p:ph sz="quarter" idx="13"/>
          </p:nvPr>
        </p:nvSpPr>
        <p:spPr>
          <a:xfrm>
            <a:off x="1389888" y="2313432"/>
            <a:ext cx="4559808" cy="3493008"/>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1" name="Marcador de posición de contenido 10"/>
          <p:cNvSpPr>
            <a:spLocks noGrp="1"/>
          </p:cNvSpPr>
          <p:nvPr>
            <p:ph sz="quarter" idx="14"/>
          </p:nvPr>
        </p:nvSpPr>
        <p:spPr>
          <a:xfrm>
            <a:off x="6193536" y="2313431"/>
            <a:ext cx="4559808" cy="3493008"/>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ED904E6D-F9BC-474E-8EBD-CF0863509F54}" type="datetime1">
              <a:rPr lang="es-ES" noProof="0" smtClean="0"/>
              <a:t>02/06/2021</a:t>
            </a:fld>
            <a:endParaRPr lang="es-ES" noProof="0" dirty="0"/>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389600" y="2316009"/>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388961"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92000" y="2316010"/>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193536"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7" name="Marcador de posición de fecha 6"/>
          <p:cNvSpPr>
            <a:spLocks noGrp="1"/>
          </p:cNvSpPr>
          <p:nvPr>
            <p:ph type="dt" sz="half" idx="10"/>
          </p:nvPr>
        </p:nvSpPr>
        <p:spPr/>
        <p:txBody>
          <a:bodyPr rtlCol="0"/>
          <a:lstStyle/>
          <a:p>
            <a:pPr rtl="0"/>
            <a:fld id="{062D4C90-8986-4A92-A912-724AE3168C37}" type="datetime1">
              <a:rPr lang="es-ES" noProof="0" smtClean="0"/>
              <a:t>02/06/2021</a:t>
            </a:fld>
            <a:endParaRPr lang="es-ES" noProof="0" dirty="0"/>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posición de fecha 2"/>
          <p:cNvSpPr>
            <a:spLocks noGrp="1"/>
          </p:cNvSpPr>
          <p:nvPr>
            <p:ph type="dt" sz="half" idx="10"/>
          </p:nvPr>
        </p:nvSpPr>
        <p:spPr/>
        <p:txBody>
          <a:bodyPr rtlCol="0"/>
          <a:lstStyle/>
          <a:p>
            <a:pPr rtl="0"/>
            <a:fld id="{88599A5D-B69F-4BAF-87DA-6CC1784EB110}" type="datetime1">
              <a:rPr lang="es-ES" noProof="0" smtClean="0"/>
              <a:t>02/06/2021</a:t>
            </a:fld>
            <a:endParaRPr lang="es-ES" noProof="0" dirty="0"/>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2" name="Marcador de posición de fecha 1"/>
          <p:cNvSpPr>
            <a:spLocks noGrp="1"/>
          </p:cNvSpPr>
          <p:nvPr>
            <p:ph type="dt" sz="half" idx="10"/>
          </p:nvPr>
        </p:nvSpPr>
        <p:spPr/>
        <p:txBody>
          <a:bodyPr rtlCol="0"/>
          <a:lstStyle/>
          <a:p>
            <a:pPr rtl="0"/>
            <a:fld id="{5AED3856-5DB5-4113-8260-CF958E31DBF0}" type="datetime1">
              <a:rPr lang="es-ES" noProof="0" smtClean="0"/>
              <a:t>02/06/2021</a:t>
            </a:fld>
            <a:endParaRPr lang="es-ES" noProof="0" dirty="0"/>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grpSp>
        <p:nvGrpSpPr>
          <p:cNvPr id="44" name="Grupo 43"/>
          <p:cNvGrpSpPr/>
          <p:nvPr/>
        </p:nvGrpSpPr>
        <p:grpSpPr bwMode="invGray">
          <a:xfrm>
            <a:off x="-509872" y="0"/>
            <a:ext cx="13243109" cy="6858000"/>
            <a:chOff x="-382404" y="0"/>
            <a:chExt cx="9932332" cy="6858000"/>
          </a:xfrm>
        </p:grpSpPr>
        <p:grpSp>
          <p:nvGrpSpPr>
            <p:cNvPr id="45" name="Grupo 44"/>
            <p:cNvGrpSpPr/>
            <p:nvPr/>
          </p:nvGrpSpPr>
          <p:grpSpPr bwMode="invGray">
            <a:xfrm>
              <a:off x="0" y="0"/>
              <a:ext cx="9144000" cy="6858000"/>
              <a:chOff x="0" y="0"/>
              <a:chExt cx="9144000" cy="6858000"/>
            </a:xfrm>
          </p:grpSpPr>
          <p:grpSp>
            <p:nvGrpSpPr>
              <p:cNvPr id="72" name="Grupo 4"/>
              <p:cNvGrpSpPr/>
              <p:nvPr/>
            </p:nvGrpSpPr>
            <p:grpSpPr bwMode="invGray">
              <a:xfrm>
                <a:off x="0" y="0"/>
                <a:ext cx="2514600" cy="6858000"/>
                <a:chOff x="0" y="0"/>
                <a:chExt cx="2514600" cy="6858000"/>
              </a:xfrm>
            </p:grpSpPr>
            <p:sp>
              <p:nvSpPr>
                <p:cNvPr id="84" name="Rectángulo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5"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3" name="Grupo 5"/>
              <p:cNvGrpSpPr/>
              <p:nvPr/>
            </p:nvGrpSpPr>
            <p:grpSpPr bwMode="invGray">
              <a:xfrm>
                <a:off x="422910" y="0"/>
                <a:ext cx="2514600" cy="6858000"/>
                <a:chOff x="0" y="0"/>
                <a:chExt cx="2514600" cy="6858000"/>
              </a:xfrm>
            </p:grpSpPr>
            <p:sp>
              <p:nvSpPr>
                <p:cNvPr id="81" name="Rectángulo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2" name="Rectángulo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3" name="Rectángulo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4" name="Grupo 9"/>
              <p:cNvGrpSpPr/>
              <p:nvPr/>
            </p:nvGrpSpPr>
            <p:grpSpPr bwMode="invGray">
              <a:xfrm rot="10800000">
                <a:off x="6629400" y="0"/>
                <a:ext cx="2514600" cy="6858000"/>
                <a:chOff x="0" y="0"/>
                <a:chExt cx="2514600" cy="6858000"/>
              </a:xfrm>
            </p:grpSpPr>
            <p:sp>
              <p:nvSpPr>
                <p:cNvPr id="78" name="Rectángulo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0" name="Rectángulo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5" name="Rectángulo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6" name="Rectángulo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7" name="Rectángulo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7" name="Forma libre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Forma libre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Forma libre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2" name="Hexágono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3" name="Hexágono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Hexágono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Forma libre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Hexágono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Hexágono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Hexágono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Forma libre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Forma libre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Rectángulo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Rectángulo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Rectángulo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Rectángulo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title"/>
          </p:nvPr>
        </p:nvSpPr>
        <p:spPr>
          <a:xfrm>
            <a:off x="6319777" y="2657435"/>
            <a:ext cx="4406096" cy="1463153"/>
          </a:xfrm>
        </p:spPr>
        <p:txBody>
          <a:bodyPr rtlCol="0" anchor="b">
            <a:normAutofit/>
          </a:bodyPr>
          <a:lstStyle>
            <a:lvl1pPr algn="l">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1527859" y="856527"/>
            <a:ext cx="4120587" cy="5150734"/>
          </a:xfrm>
        </p:spPr>
        <p:txBody>
          <a:bodyPr rtlCol="0"/>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6315456" y="4136994"/>
            <a:ext cx="4398379" cy="1517904"/>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osición de pie de página 5"/>
          <p:cNvSpPr>
            <a:spLocks noGrp="1"/>
          </p:cNvSpPr>
          <p:nvPr>
            <p:ph type="ftr" sz="quarter" idx="11"/>
          </p:nvPr>
        </p:nvSpPr>
        <p:spPr>
          <a:xfrm>
            <a:off x="6188597" y="5724836"/>
            <a:ext cx="4658219" cy="365125"/>
          </a:xfrm>
        </p:spPr>
        <p:txBody>
          <a:bodyPr rtlCol="0">
            <a:normAutofit/>
          </a:body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C2F9EB2A-7DB6-402B-AF32-4D59AE4B5144}" type="datetime1">
              <a:rPr lang="es-ES" noProof="0" smtClean="0"/>
              <a:t>02/06/2021</a:t>
            </a:fld>
            <a:endParaRPr lang="es-ES" noProof="0" dirty="0"/>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grpSp>
        <p:nvGrpSpPr>
          <p:cNvPr id="44" name="Grupo 43"/>
          <p:cNvGrpSpPr/>
          <p:nvPr/>
        </p:nvGrpSpPr>
        <p:grpSpPr bwMode="invGray">
          <a:xfrm>
            <a:off x="-509872" y="0"/>
            <a:ext cx="13243109" cy="6858000"/>
            <a:chOff x="-382404" y="0"/>
            <a:chExt cx="9932332" cy="6858000"/>
          </a:xfrm>
        </p:grpSpPr>
        <p:grpSp>
          <p:nvGrpSpPr>
            <p:cNvPr id="45" name="Grupo 44"/>
            <p:cNvGrpSpPr/>
            <p:nvPr/>
          </p:nvGrpSpPr>
          <p:grpSpPr bwMode="invGray">
            <a:xfrm>
              <a:off x="0" y="0"/>
              <a:ext cx="9144000" cy="6858000"/>
              <a:chOff x="0" y="0"/>
              <a:chExt cx="9144000" cy="6858000"/>
            </a:xfrm>
          </p:grpSpPr>
          <p:grpSp>
            <p:nvGrpSpPr>
              <p:cNvPr id="75" name="Grupo 4"/>
              <p:cNvGrpSpPr/>
              <p:nvPr/>
            </p:nvGrpSpPr>
            <p:grpSpPr bwMode="invGray">
              <a:xfrm>
                <a:off x="0" y="0"/>
                <a:ext cx="2514600" cy="6858000"/>
                <a:chOff x="0" y="0"/>
                <a:chExt cx="2514600" cy="6858000"/>
              </a:xfrm>
            </p:grpSpPr>
            <p:sp>
              <p:nvSpPr>
                <p:cNvPr id="87" name="Rectángulo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8"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9"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6" name="Grupo 5"/>
              <p:cNvGrpSpPr/>
              <p:nvPr/>
            </p:nvGrpSpPr>
            <p:grpSpPr bwMode="invGray">
              <a:xfrm>
                <a:off x="422910" y="0"/>
                <a:ext cx="2514600" cy="6858000"/>
                <a:chOff x="0" y="0"/>
                <a:chExt cx="2514600" cy="6858000"/>
              </a:xfrm>
            </p:grpSpPr>
            <p:sp>
              <p:nvSpPr>
                <p:cNvPr id="84" name="Rectángulo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5" name="Rectángulo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7" name="Grupo 9"/>
              <p:cNvGrpSpPr/>
              <p:nvPr/>
            </p:nvGrpSpPr>
            <p:grpSpPr bwMode="invGray">
              <a:xfrm rot="10800000">
                <a:off x="6629400" y="0"/>
                <a:ext cx="2514600" cy="6858000"/>
                <a:chOff x="0" y="0"/>
                <a:chExt cx="2514600" cy="6858000"/>
              </a:xfrm>
            </p:grpSpPr>
            <p:sp>
              <p:nvSpPr>
                <p:cNvPr id="81" name="Rectángulo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2" name="Rectángulo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3" name="Rectángulo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8" name="Rectángulo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0" name="Rectángulo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Forma libre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7" name="Forma libre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Forma libre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Hexágono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2" name="Hexágono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Hexágono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Forma libre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Hexágono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Hexágono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Hexágono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Hexágono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2" name="Hexágono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3" name="Forma libre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4" name="Forma libre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94" name="Rectángulo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1" name="Rectángulo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2" name="Rectángulo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5" name="Rectángulo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title"/>
          </p:nvPr>
        </p:nvSpPr>
        <p:spPr>
          <a:xfrm>
            <a:off x="6312565" y="2660904"/>
            <a:ext cx="4401312" cy="1463040"/>
          </a:xfrm>
        </p:spPr>
        <p:txBody>
          <a:bodyPr rtlCol="0" anchor="b">
            <a:normAutofit/>
          </a:bodyPr>
          <a:lstStyle>
            <a:lvl1pPr algn="l">
              <a:defRPr sz="28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340278" y="693795"/>
            <a:ext cx="4479497" cy="5468112"/>
          </a:xfrm>
        </p:spPr>
        <p:txBody>
          <a:bodyPr rtlCol="0"/>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312841" y="4133089"/>
            <a:ext cx="4400764" cy="1519561"/>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osición de pie de página 5"/>
          <p:cNvSpPr>
            <a:spLocks noGrp="1"/>
          </p:cNvSpPr>
          <p:nvPr>
            <p:ph type="ftr" sz="quarter" idx="11"/>
          </p:nvPr>
        </p:nvSpPr>
        <p:spPr>
          <a:xfrm>
            <a:off x="6188597" y="5724836"/>
            <a:ext cx="4658219" cy="365125"/>
          </a:xfrm>
        </p:spPr>
        <p:txBody>
          <a:bodyPr rtlCol="0">
            <a:normAutofit/>
          </a:body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4965DBFE-8634-413D-88F4-99D77E75249B}" type="datetime1">
              <a:rPr lang="es-ES" noProof="0" smtClean="0"/>
              <a:t>02/06/2021</a:t>
            </a:fld>
            <a:endParaRPr lang="es-ES" noProof="0" dirty="0"/>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upo 41"/>
          <p:cNvGrpSpPr/>
          <p:nvPr/>
        </p:nvGrpSpPr>
        <p:grpSpPr bwMode="invGray">
          <a:xfrm>
            <a:off x="-506608" y="0"/>
            <a:ext cx="13243109" cy="6858000"/>
            <a:chOff x="-382404" y="0"/>
            <a:chExt cx="9932332" cy="6858000"/>
          </a:xfrm>
        </p:grpSpPr>
        <p:grpSp>
          <p:nvGrpSpPr>
            <p:cNvPr id="43" name="Grupo 44"/>
            <p:cNvGrpSpPr/>
            <p:nvPr/>
          </p:nvGrpSpPr>
          <p:grpSpPr bwMode="invGray">
            <a:xfrm>
              <a:off x="0" y="0"/>
              <a:ext cx="9144000" cy="6858000"/>
              <a:chOff x="0" y="0"/>
              <a:chExt cx="9144000" cy="6858000"/>
            </a:xfrm>
          </p:grpSpPr>
          <p:grpSp>
            <p:nvGrpSpPr>
              <p:cNvPr id="101" name="Grupo 4"/>
              <p:cNvGrpSpPr/>
              <p:nvPr/>
            </p:nvGrpSpPr>
            <p:grpSpPr bwMode="invGray">
              <a:xfrm>
                <a:off x="0" y="0"/>
                <a:ext cx="2514600" cy="6858000"/>
                <a:chOff x="0" y="0"/>
                <a:chExt cx="2514600" cy="6858000"/>
              </a:xfrm>
            </p:grpSpPr>
            <p:sp>
              <p:nvSpPr>
                <p:cNvPr id="113" name="Rectángulo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4"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5"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02" name="Grupo 5"/>
              <p:cNvGrpSpPr/>
              <p:nvPr/>
            </p:nvGrpSpPr>
            <p:grpSpPr bwMode="invGray">
              <a:xfrm>
                <a:off x="422910" y="0"/>
                <a:ext cx="2514600" cy="6858000"/>
                <a:chOff x="0" y="0"/>
                <a:chExt cx="2514600" cy="6858000"/>
              </a:xfrm>
            </p:grpSpPr>
            <p:sp>
              <p:nvSpPr>
                <p:cNvPr id="110" name="Rectángulo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1" name="Rectángulo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2" name="Rectángulo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03" name="Grupo 9"/>
              <p:cNvGrpSpPr/>
              <p:nvPr/>
            </p:nvGrpSpPr>
            <p:grpSpPr bwMode="invGray">
              <a:xfrm rot="10800000">
                <a:off x="6629400" y="0"/>
                <a:ext cx="2514600" cy="6858000"/>
                <a:chOff x="0" y="0"/>
                <a:chExt cx="2514600" cy="6858000"/>
              </a:xfrm>
            </p:grpSpPr>
            <p:sp>
              <p:nvSpPr>
                <p:cNvPr id="107" name="Rectángulo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8" name="Rectángulo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9" name="Rectángulo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104" name="Rectángulo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5" name="Rectángulo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6" name="Rectángulo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4" name="Forma libre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5" name="Forma libre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6" name="Forma libre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7" name="Forma libre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Hexágono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1" name="Hexágono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2" name="Hexágono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3" name="Hexágono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Forma libre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Hexágono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Hexágono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Hexágono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5" name="Hexágono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6" name="Hexágono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7" name="Hexágono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8" name="Hexágono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9" name="Forma libre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0" name="Forma libre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66" name="Rectángulo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Rectángulo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Rectángulo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Marcador de posición de título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endParaRPr lang="es-ES" noProof="0" dirty="0"/>
          </a:p>
        </p:txBody>
      </p:sp>
      <p:sp>
        <p:nvSpPr>
          <p:cNvPr id="5" name="Marcador de posición de pie de página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pPr rtl="0"/>
            <a:fld id="{401CF334-2D5C-4859-84A6-CA7E6E43FAEB}" type="slidenum">
              <a:rPr lang="es-ES" noProof="0" smtClean="0"/>
              <a:pPr rtl="0"/>
              <a:t>‹Nº›</a:t>
            </a:fld>
            <a:endParaRPr lang="es-ES" noProof="0" dirty="0"/>
          </a:p>
        </p:txBody>
      </p:sp>
      <p:sp>
        <p:nvSpPr>
          <p:cNvPr id="4" name="Marcador de posición de fecha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pPr rtl="0"/>
            <a:fld id="{9C7AD01D-B6E3-47D5-A6AF-C3E2E7857B4E}" type="datetime1">
              <a:rPr lang="es-ES" noProof="0" smtClean="0"/>
              <a:t>02/06/2021</a:t>
            </a:fld>
            <a:endParaRPr lang="es-ES" noProof="0"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dirty="0"/>
              <a:t>Presentación</a:t>
            </a:r>
          </a:p>
        </p:txBody>
      </p:sp>
      <p:sp>
        <p:nvSpPr>
          <p:cNvPr id="3" name="Marcador de posición de contenido 2"/>
          <p:cNvSpPr>
            <a:spLocks noGrp="1"/>
          </p:cNvSpPr>
          <p:nvPr>
            <p:ph idx="1"/>
          </p:nvPr>
        </p:nvSpPr>
        <p:spPr>
          <a:xfrm>
            <a:off x="1391323" y="2323652"/>
            <a:ext cx="9390977" cy="3804193"/>
          </a:xfrm>
        </p:spPr>
        <p:txBody>
          <a:bodyPr rtlCol="0">
            <a:normAutofit/>
          </a:bodyPr>
          <a:lstStyle/>
          <a:p>
            <a:pPr marL="68580" indent="0" rtl="0">
              <a:buNone/>
            </a:pPr>
            <a:r>
              <a:rPr lang="es-ES" b="1" dirty="0"/>
              <a:t>MSC Eric Velazquez Cruz</a:t>
            </a:r>
          </a:p>
          <a:p>
            <a:pPr rtl="0"/>
            <a:r>
              <a:rPr lang="es-ES" dirty="0"/>
              <a:t>Licenciatura en Sistemas Computacionales Administrativos por la Universidad Veracruzana </a:t>
            </a:r>
          </a:p>
          <a:p>
            <a:pPr rtl="0"/>
            <a:r>
              <a:rPr lang="es-ES" dirty="0"/>
              <a:t>Maestría en Sistemas Computacionales  por la Universidad del Valle de Orizaba.</a:t>
            </a:r>
          </a:p>
          <a:p>
            <a:pPr rtl="0"/>
            <a:r>
              <a:rPr lang="es-ES" dirty="0"/>
              <a:t>Más de 6 años de experiencia docente entre los que destacan 3 años y medio de experiencia en nivel de Educación Superior, 1 año en educación media superior.</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77FD1-F3B5-4062-AC81-147CAFE8D18A}"/>
              </a:ext>
            </a:extLst>
          </p:cNvPr>
          <p:cNvSpPr>
            <a:spLocks noGrp="1"/>
          </p:cNvSpPr>
          <p:nvPr>
            <p:ph type="title"/>
          </p:nvPr>
        </p:nvSpPr>
        <p:spPr/>
        <p:txBody>
          <a:bodyPr/>
          <a:lstStyle/>
          <a:p>
            <a:r>
              <a:rPr lang="es-MX" dirty="0"/>
              <a:t>Normas de trabajo</a:t>
            </a:r>
          </a:p>
        </p:txBody>
      </p:sp>
      <p:sp>
        <p:nvSpPr>
          <p:cNvPr id="3" name="Marcador de contenido 2">
            <a:extLst>
              <a:ext uri="{FF2B5EF4-FFF2-40B4-BE49-F238E27FC236}">
                <a16:creationId xmlns:a16="http://schemas.microsoft.com/office/drawing/2014/main" id="{5F1E1A1F-84F1-4E73-A422-5BAC5F7FF0C2}"/>
              </a:ext>
            </a:extLst>
          </p:cNvPr>
          <p:cNvSpPr>
            <a:spLocks noGrp="1"/>
          </p:cNvSpPr>
          <p:nvPr>
            <p:ph idx="1"/>
          </p:nvPr>
        </p:nvSpPr>
        <p:spPr/>
        <p:txBody>
          <a:bodyPr/>
          <a:lstStyle/>
          <a:p>
            <a:r>
              <a:rPr lang="es-MX" dirty="0"/>
              <a:t>Impuntualidad (llegar 10 minutos, o media hora tarde sin justificación alguna).</a:t>
            </a:r>
          </a:p>
          <a:p>
            <a:r>
              <a:rPr lang="es-MX" dirty="0"/>
              <a:t>Dañar el mobiliario del salón</a:t>
            </a:r>
          </a:p>
          <a:p>
            <a:r>
              <a:rPr lang="es-MX" dirty="0"/>
              <a:t>Consumir alimentos o bebidas en el salón de clases.</a:t>
            </a:r>
          </a:p>
          <a:p>
            <a:r>
              <a:rPr lang="es-MX" dirty="0"/>
              <a:t>La falta de respeto hacia los demás.</a:t>
            </a:r>
          </a:p>
          <a:p>
            <a:r>
              <a:rPr lang="es-MX" dirty="0"/>
              <a:t>Hablar por teléfono o estar utilizando el celular en clase.</a:t>
            </a:r>
          </a:p>
          <a:p>
            <a:r>
              <a:rPr lang="es-MX" dirty="0"/>
              <a:t>Demostraciones exageradas de afecto entre compañeros</a:t>
            </a:r>
          </a:p>
        </p:txBody>
      </p:sp>
    </p:spTree>
    <p:extLst>
      <p:ext uri="{BB962C8B-B14F-4D97-AF65-F5344CB8AC3E}">
        <p14:creationId xmlns:p14="http://schemas.microsoft.com/office/powerpoint/2010/main" val="323912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752" y="1109548"/>
            <a:ext cx="880854" cy="5035191"/>
          </a:xfrm>
        </p:spPr>
        <p:txBody>
          <a:bodyPr vert="wordArtVert" rtlCol="0">
            <a:normAutofit fontScale="90000"/>
          </a:bodyPr>
          <a:lstStyle/>
          <a:p>
            <a:pPr rtl="0"/>
            <a:r>
              <a:rPr lang="es-ES" dirty="0"/>
              <a:t>Temario</a:t>
            </a:r>
          </a:p>
        </p:txBody>
      </p:sp>
      <p:sp>
        <p:nvSpPr>
          <p:cNvPr id="5" name="Rectangle 1">
            <a:extLst>
              <a:ext uri="{FF2B5EF4-FFF2-40B4-BE49-F238E27FC236}">
                <a16:creationId xmlns:a16="http://schemas.microsoft.com/office/drawing/2014/main" id="{4A877D69-1E21-4796-AAEE-D4763CC56DE2}"/>
              </a:ext>
            </a:extLst>
          </p:cNvPr>
          <p:cNvSpPr>
            <a:spLocks noChangeArrowheads="1"/>
          </p:cNvSpPr>
          <p:nvPr/>
        </p:nvSpPr>
        <p:spPr bwMode="auto">
          <a:xfrm>
            <a:off x="3887788" y="2324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1D12B-5369-4F96-BB18-1E3ED748ACB0}"/>
              </a:ext>
            </a:extLst>
          </p:cNvPr>
          <p:cNvSpPr>
            <a:spLocks noGrp="1"/>
          </p:cNvSpPr>
          <p:nvPr>
            <p:ph type="title"/>
          </p:nvPr>
        </p:nvSpPr>
        <p:spPr/>
        <p:txBody>
          <a:bodyPr/>
          <a:lstStyle/>
          <a:p>
            <a:r>
              <a:rPr lang="es-MX" dirty="0"/>
              <a:t>Criterios de evaluación</a:t>
            </a:r>
          </a:p>
        </p:txBody>
      </p:sp>
      <p:sp>
        <p:nvSpPr>
          <p:cNvPr id="3" name="Marcador de contenido 2">
            <a:extLst>
              <a:ext uri="{FF2B5EF4-FFF2-40B4-BE49-F238E27FC236}">
                <a16:creationId xmlns:a16="http://schemas.microsoft.com/office/drawing/2014/main" id="{53838F16-7CB8-48A9-91DD-01DDF35AFD88}"/>
              </a:ext>
            </a:extLst>
          </p:cNvPr>
          <p:cNvSpPr>
            <a:spLocks noGrp="1"/>
          </p:cNvSpPr>
          <p:nvPr>
            <p:ph idx="1"/>
          </p:nvPr>
        </p:nvSpPr>
        <p:spPr/>
        <p:txBody>
          <a:bodyPr/>
          <a:lstStyle/>
          <a:p>
            <a:r>
              <a:rPr lang="es-MX" dirty="0"/>
              <a:t>30% Examen teórico </a:t>
            </a:r>
          </a:p>
          <a:p>
            <a:r>
              <a:rPr lang="es-MX" dirty="0"/>
              <a:t>60% Prácticas, Ejercicios y Trabajos</a:t>
            </a:r>
          </a:p>
          <a:p>
            <a:r>
              <a:rPr lang="es-MX" dirty="0"/>
              <a:t>10% Asistencia y Participaciones</a:t>
            </a:r>
          </a:p>
        </p:txBody>
      </p:sp>
    </p:spTree>
    <p:extLst>
      <p:ext uri="{BB962C8B-B14F-4D97-AF65-F5344CB8AC3E}">
        <p14:creationId xmlns:p14="http://schemas.microsoft.com/office/powerpoint/2010/main" val="121508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AAF9E-B355-4BC2-B5B9-8558D174F229}"/>
              </a:ext>
            </a:extLst>
          </p:cNvPr>
          <p:cNvSpPr>
            <a:spLocks noGrp="1"/>
          </p:cNvSpPr>
          <p:nvPr>
            <p:ph type="title"/>
          </p:nvPr>
        </p:nvSpPr>
        <p:spPr>
          <a:xfrm>
            <a:off x="755214" y="477078"/>
            <a:ext cx="795289" cy="6109252"/>
          </a:xfrm>
        </p:spPr>
        <p:txBody>
          <a:bodyPr vert="wordArtVert">
            <a:noAutofit/>
          </a:bodyPr>
          <a:lstStyle/>
          <a:p>
            <a:r>
              <a:rPr lang="es-MX" sz="2800" dirty="0"/>
              <a:t>Bibliografía</a:t>
            </a:r>
          </a:p>
        </p:txBody>
      </p:sp>
      <p:pic>
        <p:nvPicPr>
          <p:cNvPr id="4" name="Marcador de contenido 3"/>
          <p:cNvPicPr>
            <a:picLocks noGrp="1" noChangeAspect="1"/>
          </p:cNvPicPr>
          <p:nvPr>
            <p:ph idx="1"/>
          </p:nvPr>
        </p:nvPicPr>
        <p:blipFill rotWithShape="1">
          <a:blip r:embed="rId2"/>
          <a:srcRect l="24855" t="13891" r="25279" b="14532"/>
          <a:stretch/>
        </p:blipFill>
        <p:spPr>
          <a:xfrm>
            <a:off x="2313704" y="736979"/>
            <a:ext cx="7191554" cy="5803710"/>
          </a:xfrm>
          <a:prstGeom prst="rect">
            <a:avLst/>
          </a:prstGeom>
        </p:spPr>
      </p:pic>
    </p:spTree>
    <p:extLst>
      <p:ext uri="{BB962C8B-B14F-4D97-AF65-F5344CB8AC3E}">
        <p14:creationId xmlns:p14="http://schemas.microsoft.com/office/powerpoint/2010/main" val="233371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Integración</a:t>
            </a:r>
          </a:p>
        </p:txBody>
      </p:sp>
      <p:sp>
        <p:nvSpPr>
          <p:cNvPr id="3" name="Marcador de posición de contenido 2"/>
          <p:cNvSpPr>
            <a:spLocks noGrp="1"/>
          </p:cNvSpPr>
          <p:nvPr>
            <p:ph idx="1"/>
          </p:nvPr>
        </p:nvSpPr>
        <p:spPr/>
        <p:txBody>
          <a:bodyPr rtlCol="0"/>
          <a:lstStyle/>
          <a:p>
            <a:pPr lvl="0" rtl="0"/>
            <a:r>
              <a:rPr lang="es-ES" dirty="0"/>
              <a:t>Listas provisional.</a:t>
            </a:r>
          </a:p>
        </p:txBody>
      </p:sp>
      <p:pic>
        <p:nvPicPr>
          <p:cNvPr id="4" name="Imagen 3">
            <a:extLst>
              <a:ext uri="{FF2B5EF4-FFF2-40B4-BE49-F238E27FC236}">
                <a16:creationId xmlns:a16="http://schemas.microsoft.com/office/drawing/2014/main" id="{62EDC9AF-39D2-44E0-96F4-6F5793EFB7E8}"/>
              </a:ext>
            </a:extLst>
          </p:cNvPr>
          <p:cNvPicPr>
            <a:picLocks noChangeAspect="1"/>
          </p:cNvPicPr>
          <p:nvPr/>
        </p:nvPicPr>
        <p:blipFill>
          <a:blip r:embed="rId3"/>
          <a:stretch>
            <a:fillRect/>
          </a:stretch>
        </p:blipFill>
        <p:spPr>
          <a:xfrm>
            <a:off x="4719463" y="3137668"/>
            <a:ext cx="2710038" cy="3069664"/>
          </a:xfrm>
          <a:prstGeom prst="rect">
            <a:avLst/>
          </a:prstGeom>
        </p:spPr>
      </p:pic>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627895809"/>
              </p:ext>
            </p:extLst>
          </p:nvPr>
        </p:nvGraphicFramePr>
        <p:xfrm>
          <a:off x="1391320" y="2171700"/>
          <a:ext cx="9386045" cy="387096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3404098">
                <a:tc>
                  <a:txBody>
                    <a:bodyPr/>
                    <a:lstStyle/>
                    <a:p>
                      <a:pPr algn="just"/>
                      <a:r>
                        <a:rPr lang="es-MX" sz="2400" dirty="0"/>
                        <a:t>El programa de la asignatura se organiza en seis temas, en los cuales se incluyen aspectos teóricos y de aplicación relacionados con modelado lógico de base de datos y lenguajes de acceso a base de datos.</a:t>
                      </a:r>
                    </a:p>
                    <a:p>
                      <a:pPr algn="just"/>
                      <a:endParaRPr lang="es-MX" sz="2400" dirty="0"/>
                    </a:p>
                    <a:p>
                      <a:pPr marL="342900" indent="-342900" algn="just">
                        <a:buFont typeface="Arial" panose="020B0604020202020204" pitchFamily="34" charset="0"/>
                        <a:buChar char="•"/>
                      </a:pPr>
                      <a:r>
                        <a:rPr lang="es-MX" sz="1800" dirty="0"/>
                        <a:t>El tema uno proporciona al estudiante el sustento teórico de las bases de datos, como son los objetivos, los diferentes modelos, la clasificación, las áreas de aplicación y arquitecturas que sirven de fundamento para que el estudiante incursione en el área de conocimiento de base de datos. Se</a:t>
                      </a:r>
                    </a:p>
                    <a:p>
                      <a:pPr marL="342900" indent="-342900" algn="just">
                        <a:buFont typeface="Arial" panose="020B0604020202020204" pitchFamily="34" charset="0"/>
                        <a:buChar char="•"/>
                      </a:pPr>
                      <a:r>
                        <a:rPr lang="es-MX" sz="1800" dirty="0"/>
                        <a:t>recomienda que, en el tema de Arquitectura de la base de datos, se aborden los temas de niveles de abstracción, tipos de usuarios y tipos de lenguajes</a:t>
                      </a:r>
                    </a:p>
                    <a:p>
                      <a:pPr algn="just"/>
                      <a:r>
                        <a:rPr lang="es-MX" sz="2000" dirty="0"/>
                        <a:t>.</a:t>
                      </a:r>
                      <a:endParaRPr lang="es-MX" sz="1800" kern="1200" dirty="0">
                        <a:solidFill>
                          <a:schemeClr val="tx2"/>
                        </a:solidFill>
                        <a:latin typeface="+mn-lt"/>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2008" y="-110987"/>
            <a:ext cx="5152029" cy="728648"/>
          </a:xfrm>
        </p:spPr>
        <p:txBody>
          <a:bodyPr rtlCol="0">
            <a:normAutofit/>
          </a:bodyPr>
          <a:lstStyle/>
          <a:p>
            <a:pPr rtl="0"/>
            <a:r>
              <a:rPr lang="es-ES" sz="3600" dirty="0">
                <a:solidFill>
                  <a:schemeClr val="bg1"/>
                </a:solidFill>
              </a:rPr>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706988527"/>
              </p:ext>
            </p:extLst>
          </p:nvPr>
        </p:nvGraphicFramePr>
        <p:xfrm>
          <a:off x="1402977" y="1069756"/>
          <a:ext cx="9386045" cy="496824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4948907">
                <a:tc>
                  <a:txBody>
                    <a:bodyPr/>
                    <a:lstStyle/>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dos se estudia el proceso de diseño conceptual de las bases de datos aplicando el modelo Entidad – Relación (E-R), como una herramienta para modelar los esquemas en una forma consistente y estandarizada. El docente debe promover que el estudiante elija problemas reales y efectúe un análisis de las reglas de negocio antes de elaborar los diagramas E-R. </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La mayoría de los sistemas gestores de bases de datos (SGBD) están basados en el modelo relacional, por lo que en el tema tres, se aborda este modelo, en el que se conoce y comprende su estructura, elementos que lo conforman y sus reglas de integridad. El docente deberá propiciar que el estudiante identifique la relación que existe entre el modelo E-R y el modelo relacional.</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cuatro se estudian las formas normales de base de datos que garantizan la integridad de la base de datos y evitan la redundancia de información, contando con la posibilidad de ahondar en otras formas normales como la cuarta y quinta.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3389581" y="5671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07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2008" y="-110987"/>
            <a:ext cx="5152029" cy="728648"/>
          </a:xfrm>
        </p:spPr>
        <p:txBody>
          <a:bodyPr rtlCol="0">
            <a:normAutofit/>
          </a:bodyPr>
          <a:lstStyle/>
          <a:p>
            <a:pPr rtl="0"/>
            <a:r>
              <a:rPr lang="es-ES" sz="3600" dirty="0">
                <a:solidFill>
                  <a:schemeClr val="bg1"/>
                </a:solidFill>
              </a:rPr>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90055197"/>
              </p:ext>
            </p:extLst>
          </p:nvPr>
        </p:nvGraphicFramePr>
        <p:xfrm>
          <a:off x="1402977" y="781685"/>
          <a:ext cx="9386045" cy="557784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4948907">
                <a:tc>
                  <a:txBody>
                    <a:bodyPr/>
                    <a:lstStyle/>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Se recomienda que el docente proponga ejemplos de entidades para aplicar las reglas de normalización y demostrar claramente la diferencia o diferencias de entidades no normalizadas y normalizadas.</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cinco se conoce y comprende el uso y aplicación del álgebra relacional como lenguaje de consulta formal a base de datos, los operadores básicos y los operadores del álgebra relacional extendida. Se sugiere que el docente realice planteamientos de consulta a base de datos.</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El tema seis contempla aplicar los comandos básicos del Lenguaje de Definición y de Manipulación de Datos, haciendo uso de las herramientas del Sistema Gestor de Base de Datos, entre los cuales se deben considerar la creación de base de datos, creación de tablas y definición de llaves primarias y foráneas, la manipulación y consulta de la base de datos por medio de las operaciones de inserción, eliminación, modificación y consulta de datos. Es importante que el profesor aborde este tema a nivel básico, ya que en la asignatura de Taller de Base de Datos se dará profundidad en la definición, manipulación y control de la base de datos.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3389581" y="5671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91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Competencia(s) a desarrollar</a:t>
            </a:r>
          </a:p>
        </p:txBody>
      </p:sp>
      <p:sp>
        <p:nvSpPr>
          <p:cNvPr id="5" name="Rectangle 1"/>
          <p:cNvSpPr>
            <a:spLocks noChangeArrowheads="1"/>
          </p:cNvSpPr>
          <p:nvPr/>
        </p:nvSpPr>
        <p:spPr bwMode="auto">
          <a:xfrm>
            <a:off x="3467100" y="3757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Marcador de contenido 5"/>
          <p:cNvSpPr>
            <a:spLocks noGrp="1"/>
          </p:cNvSpPr>
          <p:nvPr>
            <p:ph idx="1"/>
          </p:nvPr>
        </p:nvSpPr>
        <p:spPr>
          <a:xfrm>
            <a:off x="1400511" y="3111690"/>
            <a:ext cx="9390977" cy="1610435"/>
          </a:xfrm>
        </p:spPr>
        <p:txBody>
          <a:bodyPr/>
          <a:lstStyle/>
          <a:p>
            <a:pPr marL="68580" indent="0" algn="ctr">
              <a:buNone/>
            </a:pPr>
            <a:r>
              <a:rPr lang="es-MX" b="1" dirty="0"/>
              <a:t>Analiza requerimientos y diseña bases de datos para generar soluciones al tratamiento de información basándose en modelos y estándares.</a:t>
            </a:r>
          </a:p>
          <a:p>
            <a:pPr marL="68580" indent="0" algn="ctr">
              <a:buNone/>
            </a:pPr>
            <a:endParaRPr lang="es-MX" dirty="0"/>
          </a:p>
          <a:p>
            <a:endParaRPr lang="es-MX" dirty="0"/>
          </a:p>
        </p:txBody>
      </p:sp>
      <p:sp>
        <p:nvSpPr>
          <p:cNvPr id="4" name="Rectangle 1"/>
          <p:cNvSpPr>
            <a:spLocks noChangeArrowheads="1"/>
          </p:cNvSpPr>
          <p:nvPr/>
        </p:nvSpPr>
        <p:spPr bwMode="auto">
          <a:xfrm>
            <a:off x="1371600" y="45735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Competencias previas</a:t>
            </a:r>
          </a:p>
        </p:txBody>
      </p:sp>
      <p:sp>
        <p:nvSpPr>
          <p:cNvPr id="3" name="Marcador de posición de contenido 2"/>
          <p:cNvSpPr>
            <a:spLocks noGrp="1"/>
          </p:cNvSpPr>
          <p:nvPr>
            <p:ph idx="1"/>
          </p:nvPr>
        </p:nvSpPr>
        <p:spPr>
          <a:xfrm>
            <a:off x="1391323" y="3111690"/>
            <a:ext cx="9390977" cy="2720939"/>
          </a:xfrm>
        </p:spPr>
        <p:txBody>
          <a:bodyPr rtlCol="0"/>
          <a:lstStyle/>
          <a:p>
            <a:pPr marL="68580" lvl="0" indent="0" algn="ctr">
              <a:buNone/>
            </a:pPr>
            <a:r>
              <a:rPr lang="es-MX" dirty="0"/>
              <a:t>Comprende y aplica los conceptos básicos de lógica matemática, conjuntos y relaciones para aplicarlos en modelos que resuelvan problemas computacionales</a:t>
            </a:r>
            <a:endParaRPr lang="es-E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330B9-6247-4B37-956C-DB08EACA73A5}"/>
              </a:ext>
            </a:extLst>
          </p:cNvPr>
          <p:cNvSpPr>
            <a:spLocks noGrp="1"/>
          </p:cNvSpPr>
          <p:nvPr>
            <p:ph type="title"/>
          </p:nvPr>
        </p:nvSpPr>
        <p:spPr/>
        <p:txBody>
          <a:bodyPr/>
          <a:lstStyle/>
          <a:p>
            <a:r>
              <a:rPr lang="es-MX" dirty="0"/>
              <a:t>Expectativa acerca del curso</a:t>
            </a:r>
          </a:p>
        </p:txBody>
      </p:sp>
      <p:sp>
        <p:nvSpPr>
          <p:cNvPr id="3" name="Marcador de contenido 2">
            <a:extLst>
              <a:ext uri="{FF2B5EF4-FFF2-40B4-BE49-F238E27FC236}">
                <a16:creationId xmlns:a16="http://schemas.microsoft.com/office/drawing/2014/main" id="{96E28865-2E9E-4D86-BF95-74F2DC3B2F60}"/>
              </a:ext>
            </a:extLst>
          </p:cNvPr>
          <p:cNvSpPr>
            <a:spLocks noGrp="1"/>
          </p:cNvSpPr>
          <p:nvPr>
            <p:ph idx="1"/>
          </p:nvPr>
        </p:nvSpPr>
        <p:spPr>
          <a:xfrm>
            <a:off x="1391323" y="2811780"/>
            <a:ext cx="9390977" cy="3020849"/>
          </a:xfrm>
        </p:spPr>
        <p:txBody>
          <a:bodyPr/>
          <a:lstStyle/>
          <a:p>
            <a:r>
              <a:rPr lang="es-MX" dirty="0"/>
              <a:t>¿Qué me gustaría aprender durante el curso?, ¿Cuáles son mis metas?, ¿Cómo lo lograré?</a:t>
            </a:r>
          </a:p>
        </p:txBody>
      </p:sp>
    </p:spTree>
    <p:extLst>
      <p:ext uri="{BB962C8B-B14F-4D97-AF65-F5344CB8AC3E}">
        <p14:creationId xmlns:p14="http://schemas.microsoft.com/office/powerpoint/2010/main" val="142153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3AC99-2630-4DF1-866B-38A80E0B3925}"/>
              </a:ext>
            </a:extLst>
          </p:cNvPr>
          <p:cNvSpPr>
            <a:spLocks noGrp="1"/>
          </p:cNvSpPr>
          <p:nvPr>
            <p:ph type="title"/>
          </p:nvPr>
        </p:nvSpPr>
        <p:spPr/>
        <p:txBody>
          <a:bodyPr>
            <a:normAutofit/>
          </a:bodyPr>
          <a:lstStyle/>
          <a:p>
            <a:r>
              <a:rPr lang="es-MX" dirty="0"/>
              <a:t>Diagnóstico escrito</a:t>
            </a:r>
          </a:p>
        </p:txBody>
      </p:sp>
      <p:sp>
        <p:nvSpPr>
          <p:cNvPr id="3" name="Marcador de contenido 2">
            <a:extLst>
              <a:ext uri="{FF2B5EF4-FFF2-40B4-BE49-F238E27FC236}">
                <a16:creationId xmlns:a16="http://schemas.microsoft.com/office/drawing/2014/main" id="{DD5C9F5F-A606-4935-81E7-3F412690AE50}"/>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206135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información general sobre un producto">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6308654_TF03460543.potx" id="{60FE63A2-C1A6-4B9A-813C-CBDFDAA01586}" vid="{F298E29C-6342-45E6-A803-C53CB39DE8B6}"/>
    </a:ext>
  </a:extLst>
</a:theme>
</file>

<file path=ppt/theme/theme2.xml><?xml version="1.0" encoding="utf-8"?>
<a:theme xmlns:a="http://schemas.openxmlformats.org/drawingml/2006/main" name="Tema d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información general sobre un producto empresarial</Template>
  <TotalTime>3840</TotalTime>
  <Words>742</Words>
  <Application>Microsoft Office PowerPoint</Application>
  <PresentationFormat>Panorámica</PresentationFormat>
  <Paragraphs>60</Paragraphs>
  <Slides>13</Slides>
  <Notes>8</Notes>
  <HiddenSlides>5</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2</vt:lpstr>
      <vt:lpstr>Presentación de información general sobre un producto</vt:lpstr>
      <vt:lpstr>Presentación</vt:lpstr>
      <vt:lpstr>Integración</vt:lpstr>
      <vt:lpstr>Intención didáctica</vt:lpstr>
      <vt:lpstr>Intención didáctica</vt:lpstr>
      <vt:lpstr>Intención didáctica</vt:lpstr>
      <vt:lpstr>Competencia(s) a desarrollar</vt:lpstr>
      <vt:lpstr>Competencias previas</vt:lpstr>
      <vt:lpstr>Expectativa acerca del curso</vt:lpstr>
      <vt:lpstr>Diagnóstico escrito</vt:lpstr>
      <vt:lpstr>Normas de trabajo</vt:lpstr>
      <vt:lpstr>Temario</vt:lpstr>
      <vt:lpstr>Criterios de evaluación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ENCUADRE</dc:title>
  <dc:creator>Eric Velazquez</dc:creator>
  <cp:lastModifiedBy>FLOR MARIA FLORENCIO SEVERIANO</cp:lastModifiedBy>
  <cp:revision>18</cp:revision>
  <dcterms:created xsi:type="dcterms:W3CDTF">2019-02-13T21:17:52Z</dcterms:created>
  <dcterms:modified xsi:type="dcterms:W3CDTF">2021-06-02T16:56:39Z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