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72" r:id="rId5"/>
    <p:sldId id="258" r:id="rId6"/>
    <p:sldId id="259" r:id="rId7"/>
    <p:sldId id="261" r:id="rId8"/>
    <p:sldId id="273" r:id="rId9"/>
    <p:sldId id="267" r:id="rId10"/>
    <p:sldId id="268" r:id="rId11"/>
    <p:sldId id="274" r:id="rId12"/>
    <p:sldId id="262" r:id="rId13"/>
    <p:sldId id="264" r:id="rId14"/>
    <p:sldId id="265" r:id="rId15"/>
    <p:sldId id="278" r:id="rId16"/>
    <p:sldId id="279" r:id="rId17"/>
    <p:sldId id="280" r:id="rId18"/>
    <p:sldId id="266" r:id="rId19"/>
    <p:sldId id="269" r:id="rId20"/>
    <p:sldId id="270" r:id="rId21"/>
    <p:sldId id="275" r:id="rId22"/>
    <p:sldId id="276" r:id="rId23"/>
    <p:sldId id="277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49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315F-0A10-4DEF-AC67-BCDBA1C482DF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F850-785E-4110-9A5A-A40C7E9D73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255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Couldn’t get a step response from the structure, because force and signal to transducer were not in sync</a:t>
            </a:r>
          </a:p>
          <a:p>
            <a:r>
              <a:rPr lang="en-GB" dirty="0" smtClean="0"/>
              <a:t>Got data from the original under a frequency sweep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ome\Documents\docs\stuff%20from%20uni\year%202%20cambridge\cued-icw\video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Simulating multiple vibration absorbers and their effect on the response to earthquakes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694928"/>
          </a:xfrm>
        </p:spPr>
        <p:txBody>
          <a:bodyPr/>
          <a:lstStyle/>
          <a:p>
            <a:r>
              <a:rPr lang="en-GB" dirty="0" smtClean="0"/>
              <a:t>Eric Wieser and Ajinkya Bhalerao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against real structure</a:t>
            </a:r>
            <a:endParaRPr lang="en-GB" dirty="0"/>
          </a:p>
        </p:txBody>
      </p:sp>
      <p:pic>
        <p:nvPicPr>
          <p:cNvPr id="6" name="Picture 2" descr="C:\Users\Home\Documents\docs\stuff from uni\year 2 cambridge\cued-icw\graphs\verify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Displacement-time graphs of model</a:t>
            </a:r>
            <a:endParaRPr lang="en-GB" dirty="0"/>
          </a:p>
        </p:txBody>
      </p:sp>
      <p:pic>
        <p:nvPicPr>
          <p:cNvPr id="4098" name="Picture 2" descr="C:\Users\Home\Documents\docs\stuff from uni\year 2 cambridge\cued-icw\graphs\disp-al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absorbers to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Iteratively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add dampers to eliminate the maximum response</a:t>
            </a:r>
          </a:p>
          <a:p>
            <a:r>
              <a:rPr lang="en-GB" dirty="0" smtClean="0"/>
              <a:t>Conserve total mass of </a:t>
            </a:r>
            <a:r>
              <a:rPr lang="en-GB" dirty="0" smtClean="0"/>
              <a:t>absorbers</a:t>
            </a:r>
            <a:endParaRPr lang="en-GB" dirty="0" smtClean="0"/>
          </a:p>
          <a:p>
            <a:r>
              <a:rPr lang="en-GB" dirty="0" smtClean="0"/>
              <a:t>As a result, some absorbers become less massive and therefore less effective, so are duplicated on further iterations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</a:t>
            </a:r>
            <a:r>
              <a:rPr lang="en-GB" dirty="0" smtClean="0"/>
              <a:t>absorbers (video)</a:t>
            </a:r>
            <a:endParaRPr lang="en-GB" dirty="0"/>
          </a:p>
        </p:txBody>
      </p:sp>
      <p:pic>
        <p:nvPicPr>
          <p:cNvPr id="10" name="vide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5763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7" name="Content Placeholder 6" descr="absorber-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5123" name="Picture 3" descr="C:\Users\Home\Documents\docs\stuff from uni\year 2 cambridge\cued-icw\graphs - Copy\amp-vs-no-ab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stimuli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step input</a:t>
            </a:r>
            <a:endParaRPr lang="en-GB" dirty="0"/>
          </a:p>
        </p:txBody>
      </p:sp>
      <p:pic>
        <p:nvPicPr>
          <p:cNvPr id="20" name="Picture 4" descr="C:\Users\Home\Documents\docs\stuff from uni\year 2 cambridge\cued-icw\graphs\st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frequency sweep</a:t>
            </a:r>
            <a:endParaRPr lang="en-GB" dirty="0"/>
          </a:p>
        </p:txBody>
      </p:sp>
      <p:pic>
        <p:nvPicPr>
          <p:cNvPr id="8" name="Picture 3" descr="C:\Users\Home\Documents\docs\stuff from uni\year 2 cambridge\cued-icw\graphs\swe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earthquake</a:t>
            </a:r>
            <a:endParaRPr lang="en-GB" dirty="0"/>
          </a:p>
        </p:txBody>
      </p:sp>
      <p:pic>
        <p:nvPicPr>
          <p:cNvPr id="10" name="Picture 5" descr="C:\Users\Home\Documents\docs\stuff from uni\year 2 cambridge\cued-icw\graphs\eq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for earthquakes</a:t>
            </a:r>
            <a:endParaRPr lang="en-GB" dirty="0"/>
          </a:p>
        </p:txBody>
      </p:sp>
      <p:pic>
        <p:nvPicPr>
          <p:cNvPr id="3074" name="Picture 2" descr="C:\Users\Home\Documents\docs\stuff from uni\year 2 cambridge\cued-icw\graphs\fft-e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Damping resonant peaks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Absorbers needs a </a:t>
            </a:r>
            <a:r>
              <a:rPr lang="en-GB" i="1" dirty="0" smtClean="0"/>
              <a:t>damped </a:t>
            </a:r>
            <a:r>
              <a:rPr lang="en-GB" dirty="0" smtClean="0"/>
              <a:t>frequency matching the frequency of the peak to eliminate</a:t>
            </a:r>
          </a:p>
          <a:p>
            <a:r>
              <a:rPr lang="en-GB" dirty="0" smtClean="0"/>
              <a:t>Can be derived from </a:t>
            </a:r>
            <a:r>
              <a:rPr lang="en-GB" dirty="0" err="1" smtClean="0"/>
              <a:t>databook</a:t>
            </a:r>
            <a:r>
              <a:rPr lang="en-GB" dirty="0" smtClean="0"/>
              <a:t> equations</a:t>
            </a:r>
          </a:p>
          <a:p>
            <a:r>
              <a:rPr lang="en-GB" dirty="0" smtClean="0"/>
              <a:t>[equation]</a:t>
            </a:r>
          </a:p>
          <a:p>
            <a:r>
              <a:rPr lang="en-GB" dirty="0" smtClean="0"/>
              <a:t>For simplicity, assume absorber damping equal to building damping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our system</a:t>
            </a:r>
            <a:endParaRPr lang="en-GB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N-DOF simulator</a:t>
                </a:r>
              </a:p>
              <a:p>
                <a:r>
                  <a:rPr lang="en-GB" dirty="0" smtClean="0"/>
                  <a:t>Written </a:t>
                </a:r>
                <a:r>
                  <a:rPr lang="en-GB" dirty="0" smtClean="0"/>
                  <a:t>in python (using </a:t>
                </a:r>
                <a:r>
                  <a:rPr lang="en-GB" dirty="0" err="1" smtClean="0"/>
                  <a:t>numpy</a:t>
                </a:r>
                <a:r>
                  <a:rPr lang="en-GB" dirty="0" smtClean="0"/>
                  <a:t>, a library that gives us the power of </a:t>
                </a:r>
                <a:r>
                  <a:rPr lang="en-GB" dirty="0" err="1" smtClean="0"/>
                  <a:t>matlab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1-DOF: 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acc>
                      <m:accPr>
                        <m:chr m:val="̇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𝑘</m:t>
                    </m:r>
                    <m:r>
                      <a:rPr lang="en-GB" b="0" i="1" dirty="0">
                        <a:latin typeface="Cambria Math"/>
                      </a:rPr>
                      <m:t>𝑦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b="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 </a:t>
                </a:r>
                <a:endParaRPr lang="en-GB" dirty="0" smtClean="0"/>
              </a:p>
              <a:p>
                <a:r>
                  <a:rPr lang="en-GB" dirty="0"/>
                  <a:t>N</a:t>
                </a:r>
                <a:r>
                  <a:rPr lang="en-GB" dirty="0" smtClean="0"/>
                  <a:t>-DOF: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acc>
                      <m:accPr>
                        <m:chr m:val="̈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acc>
                      <m:accPr>
                        <m:chr m:val="̇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1" dirty="0" smtClean="0">
                        <a:latin typeface="Cambria Math"/>
                      </a:rPr>
                      <m:t>𝑲𝒚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the stiffness matrix</a:t>
            </a:r>
            <a:endParaRPr lang="en-GB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Total stiffness: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𝑲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𝒊</m:t>
                          </m:r>
                          <m:r>
                            <a:rPr lang="en-GB" b="1" i="1">
                              <a:latin typeface="Cambria Math"/>
                            </a:rPr>
                            <m:t>,</m:t>
                          </m:r>
                          <m:r>
                            <a:rPr lang="en-GB" b="1" i="1">
                              <a:latin typeface="Cambria Math"/>
                            </a:rPr>
                            <m:t>𝑮</m:t>
                          </m:r>
                          <m:r>
                            <a:rPr lang="en-GB" b="1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(</a:t>
                </a:r>
                <a:r>
                  <a:rPr lang="en-GB" dirty="0"/>
                  <a:t>dotted lines are rows and columns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dirty="0">
                        <a:latin typeface="Cambria Math"/>
                      </a:rPr>
                      <m:t>𝚲</m:t>
                    </m:r>
                  </m:oMath>
                </a14:m>
                <a:r>
                  <a:rPr lang="en-GB" dirty="0" smtClean="0"/>
                  <a:t> can be found in exactly the same way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540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+mj-lt"/>
              </a:rPr>
              <a:t>Verlet</a:t>
            </a:r>
            <a:r>
              <a:rPr lang="en-GB" dirty="0" smtClean="0">
                <a:latin typeface="+mj-lt"/>
              </a:rPr>
              <a:t> integrator (like in </a:t>
            </a:r>
            <a:r>
              <a:rPr lang="en-GB" dirty="0" smtClean="0">
                <a:latin typeface="+mj-lt"/>
              </a:rPr>
              <a:t>Mars </a:t>
            </a:r>
            <a:r>
              <a:rPr lang="en-GB" dirty="0" err="1" smtClean="0">
                <a:latin typeface="+mj-lt"/>
              </a:rPr>
              <a:t>lander</a:t>
            </a:r>
            <a:r>
              <a:rPr lang="en-GB" dirty="0" smtClean="0">
                <a:latin typeface="+mj-lt"/>
              </a:rPr>
              <a:t>!)</a:t>
            </a:r>
          </a:p>
          <a:p>
            <a:r>
              <a:rPr lang="en-GB" dirty="0" smtClean="0">
                <a:latin typeface="+mj-lt"/>
              </a:rPr>
              <a:t>Takes external force as a function of time</a:t>
            </a:r>
          </a:p>
          <a:p>
            <a:r>
              <a:rPr lang="en-GB" dirty="0" smtClean="0">
                <a:latin typeface="+mj-lt"/>
              </a:rPr>
              <a:t>Combines with M, K, and </a:t>
            </a:r>
            <a:r>
              <a:rPr lang="el-GR" dirty="0" smtClean="0">
                <a:latin typeface="+mj-lt"/>
                <a:cs typeface="Times New Roman"/>
              </a:rPr>
              <a:t>Λ</a:t>
            </a:r>
            <a:r>
              <a:rPr lang="en-GB" dirty="0" smtClean="0">
                <a:latin typeface="+mj-lt"/>
                <a:cs typeface="Times New Roman"/>
              </a:rPr>
              <a:t> to find acceleration</a:t>
            </a:r>
          </a:p>
          <a:p>
            <a:r>
              <a:rPr lang="en-GB" dirty="0" smtClean="0">
                <a:latin typeface="+mj-lt"/>
                <a:cs typeface="Times New Roman"/>
              </a:rPr>
              <a:t>Works with vectors to find all displacements simultaneously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response</a:t>
            </a:r>
            <a:endParaRPr lang="en-GB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fft</a:t>
                </a:r>
                <a:r>
                  <a:rPr lang="en-GB" dirty="0" smtClean="0"/>
                  <a:t> of the time response (using </a:t>
                </a:r>
                <a:r>
                  <a:rPr lang="en-GB" dirty="0" err="1" smtClean="0"/>
                  <a:t>builtins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When subjected to a frequency-sweep input</a:t>
                </a:r>
              </a:p>
              <a:p>
                <a:r>
                  <a:rPr lang="en-GB" dirty="0" smtClean="0"/>
                  <a:t>Causes artefacts in [graph]</a:t>
                </a:r>
              </a:p>
              <a:p>
                <a:r>
                  <a:rPr lang="en-GB" dirty="0" smtClean="0"/>
                  <a:t>We can do it algebraically </a:t>
                </a:r>
                <a:r>
                  <a:rPr lang="en-GB" dirty="0" smtClean="0"/>
                  <a:t>too: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𝒚</m:t>
                      </m:r>
                      <m:r>
                        <m:rPr>
                          <m:aln/>
                        </m:rP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𝜔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𝑲𝒚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0" i="1" dirty="0" smtClean="0">
                          <a:latin typeface="Cambria Math"/>
                        </a:rPr>
                        <m:t>𝑖</m:t>
                      </m:r>
                      <m:r>
                        <a:rPr lang="en-GB" i="1" dirty="0">
                          <a:latin typeface="Cambria Math"/>
                        </a:rPr>
                        <m:t>𝜔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1" i="1" dirty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dirty="0"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GB" b="1" dirty="0">
                                  <a:latin typeface="Cambria Math"/>
                                </a:rPr>
                                <m:t>𝚲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1" i="1" dirty="0">
                                  <a:latin typeface="Cambria Math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resonant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 good approximation, numerically finding maxima on a frequency response is sufficient</a:t>
            </a:r>
          </a:p>
          <a:p>
            <a:r>
              <a:rPr lang="en-GB" dirty="0" smtClean="0"/>
              <a:t>Can also be solved by solving a quadratic equation with matrix coefficients (quadratic eigenvalue problem)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Quadratic eigenvalue problem</a:t>
            </a:r>
            <a:endParaRPr lang="en-GB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latin typeface="Cambria Math"/>
                  </a:rPr>
                  <a:t>From before (where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𝑖</m:t>
                    </m:r>
                    <m:r>
                      <a:rPr lang="en-GB" i="1" dirty="0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i="1" dirty="0">
                              <a:latin typeface="Cambria Math"/>
                            </a:rPr>
                            <m:t>𝜆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𝜆</m:t>
                    </m:r>
                    <m:r>
                      <a:rPr lang="en-GB" b="1" i="1" dirty="0">
                        <a:latin typeface="Cambria Math"/>
                      </a:rPr>
                      <m:t>𝒂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(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 smtClean="0">
                          <a:latin typeface="Cambria Math"/>
                        </a:rPr>
                        <m:t>)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−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/>
                  <a:t/>
                </a:r>
                <a:br>
                  <a:rPr lang="en-GB" b="1" dirty="0"/>
                </a:br>
                <a:r>
                  <a:rPr lang="en-GB" dirty="0" smtClean="0"/>
                  <a:t>Now combine into vector form</a:t>
                </a:r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sSup>
                                  <m:sSupPr>
                                    <m:ctrlPr>
                                      <a:rPr lang="en-GB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</m:e>
                              <m:e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But this is just the generalized eigenvalue problem!</a:t>
                </a:r>
                <a:r>
                  <a:rPr lang="en-GB" b="1" dirty="0"/>
                  <a:t/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𝑨𝒗</m:t>
                      </m:r>
                      <m: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𝑩𝒗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Matlab</a:t>
                </a:r>
                <a:r>
                  <a:rPr lang="en-GB" dirty="0" smtClean="0"/>
                  <a:t> can solve this: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[vectors, lambdas] 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eig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(A, B)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22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228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259</Words>
  <Application>Microsoft Office PowerPoint</Application>
  <PresentationFormat>On-screen Show (4:3)</PresentationFormat>
  <Paragraphs>46</Paragraphs>
  <Slides>24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Simulating multiple vibration absorbers and their effect on the response to earthquakes</vt:lpstr>
      <vt:lpstr>Building the model</vt:lpstr>
      <vt:lpstr>Modelling our system</vt:lpstr>
      <vt:lpstr>Deriving the stiffness matrix</vt:lpstr>
      <vt:lpstr>Time response</vt:lpstr>
      <vt:lpstr>Frequency response</vt:lpstr>
      <vt:lpstr>Finding resonant frequencies</vt:lpstr>
      <vt:lpstr>Quadratic eigenvalue problem</vt:lpstr>
      <vt:lpstr>Testing the model</vt:lpstr>
      <vt:lpstr>Comparison against real structure</vt:lpstr>
      <vt:lpstr>Displacement-time graphs of model</vt:lpstr>
      <vt:lpstr>Adding absorbers to the model</vt:lpstr>
      <vt:lpstr>Iteratively adding absorbers</vt:lpstr>
      <vt:lpstr>Effect of adding absorbers (video)</vt:lpstr>
      <vt:lpstr>Effect of adding absorbers</vt:lpstr>
      <vt:lpstr>Effect of adding absorbers</vt:lpstr>
      <vt:lpstr>Effect of adding absorbers</vt:lpstr>
      <vt:lpstr>Effect of adding absorbers</vt:lpstr>
      <vt:lpstr>Applying stimuli</vt:lpstr>
      <vt:lpstr>Response to step input</vt:lpstr>
      <vt:lpstr>Response to frequency sweep</vt:lpstr>
      <vt:lpstr>Response to earthquake</vt:lpstr>
      <vt:lpstr>Tuning for earthquakes</vt:lpstr>
      <vt:lpstr>Damping resonant peaks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multiple vibration absorbers and their effect on the response to earthquakes</dc:title>
  <dc:creator>Corporate Edition</dc:creator>
  <cp:lastModifiedBy>Corporate Edition</cp:lastModifiedBy>
  <cp:revision>32</cp:revision>
  <dcterms:created xsi:type="dcterms:W3CDTF">2014-11-01T13:52:50Z</dcterms:created>
  <dcterms:modified xsi:type="dcterms:W3CDTF">2014-11-02T17:56:42Z</dcterms:modified>
</cp:coreProperties>
</file>