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60" r:id="rId3"/>
    <p:sldId id="257" r:id="rId4"/>
    <p:sldId id="272" r:id="rId5"/>
    <p:sldId id="258" r:id="rId6"/>
    <p:sldId id="259" r:id="rId7"/>
    <p:sldId id="261" r:id="rId8"/>
    <p:sldId id="273" r:id="rId9"/>
    <p:sldId id="267" r:id="rId10"/>
    <p:sldId id="268" r:id="rId11"/>
    <p:sldId id="274" r:id="rId12"/>
    <p:sldId id="262" r:id="rId13"/>
    <p:sldId id="264" r:id="rId14"/>
    <p:sldId id="263" r:id="rId15"/>
    <p:sldId id="265" r:id="rId16"/>
    <p:sldId id="278" r:id="rId17"/>
    <p:sldId id="279" r:id="rId18"/>
    <p:sldId id="280" r:id="rId19"/>
    <p:sldId id="266" r:id="rId20"/>
    <p:sldId id="269" r:id="rId21"/>
    <p:sldId id="270" r:id="rId22"/>
    <p:sldId id="275" r:id="rId23"/>
    <p:sldId id="276" r:id="rId24"/>
    <p:sldId id="277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40" autoAdjust="0"/>
  </p:normalViewPr>
  <p:slideViewPr>
    <p:cSldViewPr>
      <p:cViewPr varScale="1">
        <p:scale>
          <a:sx n="86" d="100"/>
          <a:sy n="86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3315F-0A10-4DEF-AC67-BCDBA1C482DF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F850-785E-4110-9A5A-A40C7E9D73B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6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So, our first</a:t>
            </a:r>
            <a:r>
              <a:rPr lang="en-GB" baseline="0" dirty="0" smtClean="0"/>
              <a:t> job is to build a software model of the structure. We did this in python, using </a:t>
            </a:r>
            <a:r>
              <a:rPr lang="en-GB" baseline="0" dirty="0" err="1" smtClean="0"/>
              <a:t>numpy</a:t>
            </a:r>
            <a:r>
              <a:rPr lang="en-GB" baseline="0" dirty="0" smtClean="0"/>
              <a:t> for matrix algebra, and </a:t>
            </a:r>
            <a:r>
              <a:rPr lang="en-GB" baseline="0" dirty="0" err="1" smtClean="0"/>
              <a:t>matplotlib</a:t>
            </a:r>
            <a:r>
              <a:rPr lang="en-GB" baseline="0" dirty="0" smtClean="0"/>
              <a:t> for plotting. It’s a lot like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Form a system of differential</a:t>
            </a:r>
            <a:r>
              <a:rPr lang="en-GB" baseline="0" dirty="0" smtClean="0"/>
              <a:t> equations for each body</a:t>
            </a:r>
            <a:br>
              <a:rPr lang="en-GB" baseline="0" dirty="0" smtClean="0"/>
            </a:br>
            <a:r>
              <a:rPr lang="en-GB" baseline="0" dirty="0" smtClean="0"/>
              <a:t>Collapse these into matrix form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force is applied at only one floor, so we know the form of the force vector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Generalizing the mass matrix is also easy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How do we generalize the damping and stiffness matrices?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43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Differential</a:t>
            </a:r>
            <a:r>
              <a:rPr lang="en-GB" baseline="0" dirty="0" smtClean="0"/>
              <a:t> equations are linear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So we can break the matrix into a sum of components due to each spring – either between two bodies, or between a body and a rigid support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we can derive the stiffness matrix for a single spring by forming the equations for each end, and combining them into a matrix. The rest of the entries in the matrix are zero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 response over time using a </a:t>
            </a:r>
            <a:r>
              <a:rPr lang="en-GB" dirty="0" err="1" smtClean="0"/>
              <a:t>verlet</a:t>
            </a:r>
            <a:r>
              <a:rPr lang="en-GB" baseline="0" dirty="0" smtClean="0"/>
              <a:t> integrator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Input is an array of external forces over time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Using previous equation, rearrange to find y dot </a:t>
            </a:r>
            <a:r>
              <a:rPr lang="en-GB" baseline="0" dirty="0" err="1" smtClean="0"/>
              <a:t>dot</a:t>
            </a: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Use </a:t>
            </a:r>
            <a:r>
              <a:rPr lang="en-GB" baseline="0" dirty="0" err="1" smtClean="0"/>
              <a:t>verlet</a:t>
            </a:r>
            <a:r>
              <a:rPr lang="en-GB" baseline="0" dirty="0" smtClean="0"/>
              <a:t> integration, as in mars lander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Vectors represent displacement of each floor in one axis, rather than displacement of one mars lander in each axis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01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Easy way</a:t>
            </a:r>
            <a:r>
              <a:rPr lang="en-GB" baseline="0" dirty="0" smtClean="0"/>
              <a:t> – use a frequency sweep signal as the input, and find the FFT of the time response</a:t>
            </a:r>
          </a:p>
          <a:p>
            <a:r>
              <a:rPr lang="en-GB" baseline="0" dirty="0" smtClean="0"/>
              <a:t>Discretization of sweep and sampling window causes “wiggles” in result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Better to do this algebraically. Use a substitution as done in lectures, but keep the damping term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Result is complex – take the absolute value for the amplitude of the harmonic response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05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apply</a:t>
            </a:r>
            <a:r>
              <a:rPr lang="en-GB" baseline="0" dirty="0" smtClean="0"/>
              <a:t> absorbers, we need to know the resonant frequencies.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Easiest just to read the peaks off the frequency response graph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Or we could try and do it algebraically again!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Solution in lectures had no damping term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9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 off with our equation</a:t>
            </a:r>
            <a:r>
              <a:rPr lang="en-GB" baseline="0" dirty="0" smtClean="0"/>
              <a:t> from before, substituting for clarity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Introduce a substitution, removing the quadratic term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Now we have two simultaneous equations, which can be written in matrix form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And we end up with a standard form that </a:t>
            </a:r>
            <a:r>
              <a:rPr lang="en-GB" baseline="0" dirty="0" err="1" smtClean="0"/>
              <a:t>numpy</a:t>
            </a:r>
            <a:r>
              <a:rPr lang="en-GB" baseline="0" dirty="0" smtClean="0"/>
              <a:t> (or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) is able to solve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Couldn’t get a step response from the structure, because force and signal to transducer were not in sync</a:t>
            </a:r>
          </a:p>
          <a:p>
            <a:r>
              <a:rPr lang="en-GB" dirty="0" smtClean="0"/>
              <a:t>Got data from the original under a frequency </a:t>
            </a:r>
            <a:r>
              <a:rPr lang="en-GB" dirty="0" smtClean="0"/>
              <a:t>sweep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Resonant</a:t>
            </a:r>
            <a:r>
              <a:rPr lang="en-GB" baseline="0" dirty="0" smtClean="0"/>
              <a:t> peaks </a:t>
            </a:r>
            <a:r>
              <a:rPr lang="en-GB" baseline="0" dirty="0" err="1" smtClean="0"/>
              <a:t>occut</a:t>
            </a:r>
            <a:r>
              <a:rPr lang="en-GB" baseline="0" dirty="0" smtClean="0"/>
              <a:t> in roughly the same places in both traces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Peaks are wider in measured response – suggesting more degrees of freedom,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flexible floor or bolts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No units from measurements, so not possible to compare magnitude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Step decays exponentially</a:t>
            </a:r>
          </a:p>
          <a:p>
            <a:endParaRPr lang="en-GB" dirty="0" smtClean="0"/>
          </a:p>
          <a:p>
            <a:r>
              <a:rPr lang="en-GB" dirty="0" smtClean="0"/>
              <a:t>A frequency sweep has</a:t>
            </a:r>
            <a:r>
              <a:rPr lang="en-GB" baseline="0" dirty="0" smtClean="0"/>
              <a:t> three high-amplitude regions corresponding to the resonant frequencies</a:t>
            </a:r>
            <a:br>
              <a:rPr lang="en-GB" baseline="0" dirty="0" smtClean="0"/>
            </a:br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And a test of running earthquake data through the simulator, which we’ll talk about more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AF850-785E-4110-9A5A-A40C7E9D73B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5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89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40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GB" dirty="0" err="1" smtClean="0"/>
              <a:t>rtest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0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3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2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29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BBD1-1E54-4BE2-A488-F65954C7CEA5}" type="datetimeFigureOut">
              <a:rPr lang="en-GB" smtClean="0"/>
              <a:pPr/>
              <a:t>02/11/2014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BC80-637C-4206-9773-A5A2DD7DBE4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ome\Documents\docs\stuff%20from%20uni\year%202%20cambridge\cued-icw\video.av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Simulating multiple vibration absorbers and their effect on the response to earthquakes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Eric Wieser and Ajinkya Bhalerao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Comparison against real structure</a:t>
            </a:r>
            <a:endParaRPr lang="en-GB" dirty="0"/>
          </a:p>
        </p:txBody>
      </p:sp>
      <p:pic>
        <p:nvPicPr>
          <p:cNvPr id="6" name="Picture 2" descr="C:\Users\Home\Documents\docs\stuff from uni\year 2 cambridge\cued-icw\graphs\verify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Displacement-time graphs of model</a:t>
            </a:r>
            <a:endParaRPr lang="en-GB" dirty="0"/>
          </a:p>
        </p:txBody>
      </p:sp>
      <p:pic>
        <p:nvPicPr>
          <p:cNvPr id="4098" name="Picture 2" descr="C:\Users\Home\Documents\docs\stuff from uni\year 2 cambridge\cued-icw\graphs\disp-all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absorbers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Iteratively adding absorbers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Repeatedly add absorbers to eliminate the maximum response</a:t>
            </a:r>
          </a:p>
          <a:p>
            <a:r>
              <a:rPr lang="en-GB" dirty="0" smtClean="0"/>
              <a:t>Conserve their total mass</a:t>
            </a:r>
          </a:p>
          <a:p>
            <a:r>
              <a:rPr lang="en-GB" dirty="0" smtClean="0"/>
              <a:t>Some absorbers become less massive and therefore less effective, so are duplicated on further iterations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Damping resonant peaks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Absorbers needs a </a:t>
                </a:r>
                <a:r>
                  <a:rPr lang="en-GB" i="1" dirty="0" smtClean="0"/>
                  <a:t>damped </a:t>
                </a:r>
                <a:r>
                  <a:rPr lang="en-GB" dirty="0" smtClean="0"/>
                  <a:t>frequency matching the frequency of the peak to eliminate</a:t>
                </a:r>
              </a:p>
              <a:p>
                <a:r>
                  <a:rPr lang="en-GB" dirty="0" smtClean="0"/>
                  <a:t>Can be derived from </a:t>
                </a:r>
                <a:r>
                  <a:rPr lang="en-GB" dirty="0" err="1" smtClean="0"/>
                  <a:t>databook</a:t>
                </a:r>
                <a:r>
                  <a:rPr lang="en-GB" dirty="0" smtClean="0"/>
                  <a:t> equations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𝑘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𝑚</m:t>
                    </m:r>
                    <m:sSubSup>
                      <m:sSubSupPr>
                        <m:ctrlPr>
                          <a:rPr lang="en-GB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𝑑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  <m:r>
                          <a:rPr lang="en-GB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GB" dirty="0" smtClean="0"/>
              </a:p>
              <a:p>
                <a:r>
                  <a:rPr lang="en-GB" dirty="0" smtClean="0"/>
                  <a:t>Second term is negligible (~0.1%)</a:t>
                </a:r>
              </a:p>
              <a:p>
                <a:pPr>
                  <a:buNone/>
                </a:pPr>
                <a:endParaRPr lang="en-GB" dirty="0" smtClean="0"/>
              </a:p>
              <a:p>
                <a:pPr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 (video)</a:t>
            </a:r>
            <a:endParaRPr lang="en-GB" dirty="0"/>
          </a:p>
        </p:txBody>
      </p:sp>
      <p:pic>
        <p:nvPicPr>
          <p:cNvPr id="10" name="video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048000" y="2719388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4" name="Content Placeholder 3" descr="absorber-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4" name="Content Placeholder 3" descr="absorber-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7" name="Content Placeholder 6" descr="absorber-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adding absorbers</a:t>
            </a:r>
            <a:endParaRPr lang="en-GB" dirty="0"/>
          </a:p>
        </p:txBody>
      </p:sp>
      <p:pic>
        <p:nvPicPr>
          <p:cNvPr id="5123" name="Picture 3" descr="C:\Users\Home\Documents\docs\stuff from uni\year 2 cambridge\cued-icw\graphs - Copy\amp-vs-no-ab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Designing the simulator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python, using </a:t>
            </a:r>
            <a:r>
              <a:rPr lang="en-GB" dirty="0" err="1" smtClean="0"/>
              <a:t>numpy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 smtClean="0"/>
              <a:t>matplotlib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Applying stimuli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Investigating the effectiveness of the absorbers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step input</a:t>
            </a:r>
            <a:endParaRPr lang="en-GB" dirty="0"/>
          </a:p>
        </p:txBody>
      </p:sp>
      <p:pic>
        <p:nvPicPr>
          <p:cNvPr id="20" name="Picture 4" descr="C:\Users\Home\Documents\docs\stuff from uni\year 2 cambridge\cued-icw\graphs\step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frequency sweep</a:t>
            </a:r>
            <a:endParaRPr lang="en-GB" dirty="0"/>
          </a:p>
        </p:txBody>
      </p:sp>
      <p:pic>
        <p:nvPicPr>
          <p:cNvPr id="8" name="Picture 3" descr="C:\Users\Home\Documents\docs\stuff from uni\year 2 cambridge\cued-icw\graphs\sweep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to earthquake</a:t>
            </a:r>
            <a:endParaRPr lang="en-GB" dirty="0"/>
          </a:p>
        </p:txBody>
      </p:sp>
      <p:pic>
        <p:nvPicPr>
          <p:cNvPr id="10" name="Picture 5" descr="C:\Users\Home\Documents\docs\stuff from uni\year 2 cambridge\cued-icw\graphs\eq-dis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Tuning for earthquakes</a:t>
            </a:r>
            <a:endParaRPr lang="en-GB" dirty="0"/>
          </a:p>
        </p:txBody>
      </p:sp>
      <p:pic>
        <p:nvPicPr>
          <p:cNvPr id="3074" name="Picture 2" descr="C:\Users\Home\Documents\docs\stuff from uni\year 2 cambridge\cued-icw\graphs\fft-eq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Linear modelling is reasonably representative of the true behaviour of the system</a:t>
            </a:r>
          </a:p>
          <a:p>
            <a:r>
              <a:rPr lang="en-GB" dirty="0" smtClean="0"/>
              <a:t>Adding more absorbers gives diminishing returns</a:t>
            </a:r>
          </a:p>
          <a:p>
            <a:r>
              <a:rPr lang="en-GB" dirty="0" smtClean="0"/>
              <a:t>Absorbers are effective at mitigating motion due to earthquakes</a:t>
            </a:r>
          </a:p>
        </p:txBody>
      </p:sp>
    </p:spTree>
    <p:extLst>
      <p:ext uri="{BB962C8B-B14F-4D97-AF65-F5344CB8AC3E}">
        <p14:creationId xmlns:p14="http://schemas.microsoft.com/office/powerpoint/2010/main" val="312052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our system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1-DOF:  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acc>
                      <m:accPr>
                        <m:chr m:val="̇"/>
                        <m:ctrlPr>
                          <a:rPr lang="en-GB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GB" i="1" dirty="0">
                        <a:latin typeface="Cambria Math"/>
                      </a:rPr>
                      <m:t>+</m:t>
                    </m:r>
                    <m:r>
                      <a:rPr lang="en-GB" b="0" i="1" dirty="0" smtClean="0">
                        <a:latin typeface="Cambria Math"/>
                      </a:rPr>
                      <m:t>𝑘</m:t>
                    </m:r>
                    <m:r>
                      <a:rPr lang="en-GB" b="0" i="1" dirty="0">
                        <a:latin typeface="Cambria Math"/>
                      </a:rPr>
                      <m:t>𝑦</m:t>
                    </m:r>
                    <m:r>
                      <a:rPr lang="en-GB" i="1" dirty="0">
                        <a:latin typeface="Cambria Math"/>
                      </a:rPr>
                      <m:t>=</m:t>
                    </m:r>
                    <m:r>
                      <a:rPr lang="en-GB" b="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GB" dirty="0"/>
                  <a:t>  </a:t>
                </a:r>
                <a:endParaRPr lang="en-GB" dirty="0" smtClean="0"/>
              </a:p>
              <a:p>
                <a:r>
                  <a:rPr lang="en-GB" dirty="0"/>
                  <a:t>N</a:t>
                </a:r>
                <a:r>
                  <a:rPr lang="en-GB" dirty="0" smtClean="0"/>
                  <a:t>-DOF: 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𝑴</m:t>
                    </m:r>
                    <m:acc>
                      <m:accPr>
                        <m:chr m:val="̈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0" dirty="0" smtClean="0">
                        <a:latin typeface="Cambria Math"/>
                      </a:rPr>
                      <m:t>𝚲</m:t>
                    </m:r>
                    <m:acc>
                      <m:accPr>
                        <m:chr m:val="̇"/>
                        <m:ctrlPr>
                          <a:rPr lang="en-GB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GB" b="1" i="1" dirty="0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GB" b="0" i="1" dirty="0" smtClean="0">
                        <a:latin typeface="Cambria Math"/>
                      </a:rPr>
                      <m:t>+</m:t>
                    </m:r>
                    <m:r>
                      <a:rPr lang="en-GB" b="1" i="1" dirty="0" smtClean="0">
                        <a:latin typeface="Cambria Math"/>
                      </a:rPr>
                      <m:t>𝑲𝒚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b="1" i="1" dirty="0" smtClean="0">
                        <a:latin typeface="Cambria Math"/>
                      </a:rPr>
                      <m:t>𝒇</m:t>
                    </m:r>
                  </m:oMath>
                </a14:m>
                <a:endParaRPr lang="en-GB" b="1" dirty="0" smtClean="0"/>
              </a:p>
              <a:p>
                <a14:m>
                  <m:oMath xmlns:m="http://schemas.openxmlformats.org/officeDocument/2006/math">
                    <m:r>
                      <a:rPr lang="en-GB" b="1" i="1" dirty="0">
                        <a:latin typeface="Cambria Math"/>
                      </a:rPr>
                      <m:t>𝒇</m:t>
                    </m:r>
                    <m:r>
                      <a:rPr lang="en-GB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dirty="0"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/>
                      </a:rPr>
                      <m:t>𝑴</m:t>
                    </m:r>
                    <m:r>
                      <a:rPr lang="en-GB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b="0" i="1" dirty="0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GB" b="0" i="1" dirty="0" smtClean="0">
                                  <a:latin typeface="Cambria Math"/>
                                </a:rPr>
                                <m:t>⋱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/>
                      </a:rPr>
                      <m:t>𝚲</m:t>
                    </m:r>
                    <m:r>
                      <a:rPr lang="en-GB" b="1" i="0" dirty="0" smtClean="0">
                        <a:latin typeface="Cambria Math"/>
                      </a:rPr>
                      <m:t>,</m:t>
                    </m:r>
                    <m:r>
                      <a:rPr lang="en-GB" b="1" i="0" dirty="0" smtClean="0">
                        <a:latin typeface="Cambria Math"/>
                      </a:rPr>
                      <m:t>𝐊</m:t>
                    </m:r>
                    <m:r>
                      <a:rPr lang="en-GB" b="1" i="0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GB" i="0" dirty="0" smtClean="0">
                        <a:latin typeface="Cambria Math"/>
                      </a:rPr>
                      <m:t>?</m:t>
                    </m:r>
                  </m:oMath>
                </a14:m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Deriving the stiffness matrix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Total stiffness:</a:t>
                </a:r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𝑲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GB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𝑮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Force due to a single spring: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GB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,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GB" b="1" i="1">
                              <a:latin typeface="Cambria Math"/>
                            </a:rPr>
                            <m:t>𝒊</m:t>
                          </m:r>
                          <m:r>
                            <a:rPr lang="en-GB" b="1" i="1">
                              <a:latin typeface="Cambria Math"/>
                            </a:rPr>
                            <m:t>,</m:t>
                          </m:r>
                          <m:r>
                            <a:rPr lang="en-GB" b="1" i="1">
                              <a:latin typeface="Cambria Math"/>
                            </a:rPr>
                            <m:t>𝑮</m:t>
                          </m:r>
                          <m:r>
                            <a:rPr lang="en-GB" b="1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𝑖</m:t>
                          </m:r>
                          <m:r>
                            <a:rPr lang="en-GB" i="1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(</a:t>
                </a:r>
                <a:r>
                  <a:rPr lang="en-GB" dirty="0"/>
                  <a:t>dotted lines are rows and columns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/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1" dirty="0">
                        <a:latin typeface="Cambria Math"/>
                      </a:rPr>
                      <m:t>𝚲</m:t>
                    </m:r>
                  </m:oMath>
                </a14:m>
                <a:r>
                  <a:rPr lang="en-GB" dirty="0" smtClean="0"/>
                  <a:t> can be found in exactly the same way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1752"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Response over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Takes </a:t>
            </a:r>
            <a:r>
              <a:rPr lang="en-GB" dirty="0" smtClean="0">
                <a:latin typeface="+mj-lt"/>
              </a:rPr>
              <a:t>external force as a function of time</a:t>
            </a:r>
          </a:p>
          <a:p>
            <a:r>
              <a:rPr lang="en-GB" dirty="0" smtClean="0">
                <a:latin typeface="+mj-lt"/>
              </a:rPr>
              <a:t>Combines with M, K, and </a:t>
            </a:r>
            <a:r>
              <a:rPr lang="el-GR" dirty="0" smtClean="0">
                <a:latin typeface="+mj-lt"/>
                <a:cs typeface="Times New Roman"/>
              </a:rPr>
              <a:t>Λ</a:t>
            </a:r>
            <a:r>
              <a:rPr lang="en-GB" dirty="0" smtClean="0">
                <a:latin typeface="+mj-lt"/>
                <a:cs typeface="Times New Roman"/>
              </a:rPr>
              <a:t> to find </a:t>
            </a:r>
            <a:r>
              <a:rPr lang="en-GB" dirty="0" smtClean="0">
                <a:latin typeface="+mj-lt"/>
                <a:cs typeface="Times New Roman"/>
              </a:rPr>
              <a:t>acceleration</a:t>
            </a:r>
          </a:p>
          <a:p>
            <a:r>
              <a:rPr lang="en-GB" dirty="0" err="1"/>
              <a:t>Verlet</a:t>
            </a:r>
            <a:r>
              <a:rPr lang="en-GB" dirty="0"/>
              <a:t> </a:t>
            </a:r>
            <a:r>
              <a:rPr lang="en-GB" dirty="0" smtClean="0"/>
              <a:t>integration</a:t>
            </a:r>
            <a:endParaRPr lang="en-GB" dirty="0">
              <a:latin typeface="+mj-lt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6"/>
          <a:stretch/>
        </p:blipFill>
        <p:spPr bwMode="auto">
          <a:xfrm>
            <a:off x="-15279" y="4661805"/>
            <a:ext cx="9159280" cy="222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31691" y="4661805"/>
            <a:ext cx="7929834" cy="2196195"/>
            <a:chOff x="731691" y="4661805"/>
            <a:chExt cx="7929834" cy="219619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91" y="4678405"/>
              <a:ext cx="2688181" cy="1630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0"/>
            <a:stretch/>
          </p:blipFill>
          <p:spPr bwMode="auto">
            <a:xfrm>
              <a:off x="4572000" y="4661805"/>
              <a:ext cx="4089525" cy="2196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36"/>
          <a:stretch/>
        </p:blipFill>
        <p:spPr bwMode="auto">
          <a:xfrm>
            <a:off x="-15279" y="5386673"/>
            <a:ext cx="9159280" cy="14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Frequency response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7010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/>
                  <a:t>FFT of response to frequency sweep?</a:t>
                </a:r>
              </a:p>
              <a:p>
                <a:r>
                  <a:rPr lang="en-GB" dirty="0" smtClean="0"/>
                  <a:t>Or better, algebraically:</a:t>
                </a:r>
              </a:p>
              <a:p>
                <a:endParaRPr lang="en-GB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/>
                        </a:rPr>
                        <m:t>𝒚</m:t>
                      </m:r>
                      <m:r>
                        <m:rPr>
                          <m:aln/>
                        </m:rP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en-GB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𝜔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dirty="0" smtClean="0">
                          <a:latin typeface="Cambria Math"/>
                        </a:rPr>
                        <m:t>𝒇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  <m:sSup>
                        <m:sSupPr>
                          <m:ctrlPr>
                            <a:rPr lang="en-GB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 dirty="0">
                              <a:latin typeface="Cambria Math"/>
                            </a:rPr>
                            <m:t>𝑖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  <m:r>
                            <a:rPr lang="en-GB" i="1" dirty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GB" b="1" i="1" dirty="0">
                              <a:latin typeface="Cambria Math"/>
                            </a:rPr>
                            <m:t>𝒚</m:t>
                          </m:r>
                        </m:e>
                      </m:acc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𝑲𝒚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𝒇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0" i="1" dirty="0" smtClean="0">
                          <a:latin typeface="Cambria Math"/>
                        </a:rPr>
                        <m:t>𝑖</m:t>
                      </m:r>
                      <m:r>
                        <a:rPr lang="en-GB" i="1" dirty="0">
                          <a:latin typeface="Cambria Math"/>
                        </a:rPr>
                        <m:t>𝜔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</m:t>
                      </m:r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GB" i="1" dirty="0">
                              <a:latin typeface="Cambria Math"/>
                            </a:rPr>
                            <m:t>𝜔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 smtClean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m:rPr>
                          <m:aln/>
                        </m:rPr>
                        <a:rPr lang="en-GB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GB" b="1" i="1" dirty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 dirty="0">
                                  <a:latin typeface="Cambria Math"/>
                                </a:rPr>
                                <m:t>𝑴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GB" b="1" dirty="0">
                                  <a:latin typeface="Cambria Math"/>
                                </a:rPr>
                                <m:t>𝚲</m:t>
                              </m:r>
                              <m:r>
                                <a:rPr lang="en-GB" i="1" dirty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GB" b="1" i="1" dirty="0">
                                  <a:latin typeface="Cambria Math"/>
                                </a:rPr>
                                <m:t>𝑲</m:t>
                              </m:r>
                            </m:e>
                          </m:d>
                        </m:e>
                        <m:sup>
                          <m:r>
                            <a:rPr lang="en-GB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GB" b="1" i="1" dirty="0" smtClean="0"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GB" b="1" i="1" dirty="0" smtClean="0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701008"/>
              </a:xfrm>
              <a:blipFill rotWithShape="1">
                <a:blip r:embed="rId4"/>
                <a:stretch>
                  <a:fillRect l="-1185" t="-32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5386673"/>
            <a:ext cx="3474720" cy="147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Finding resonant frequencies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 good approximation, numerically finding maxima on a frequency response is sufficient</a:t>
            </a:r>
          </a:p>
          <a:p>
            <a:r>
              <a:rPr lang="en-GB" dirty="0" smtClean="0"/>
              <a:t>Can also be solved by solving a </a:t>
            </a:r>
            <a:r>
              <a:rPr lang="en-GB" i="1" dirty="0" smtClean="0"/>
              <a:t>quadratic</a:t>
            </a:r>
            <a:r>
              <a:rPr lang="en-GB" dirty="0" smtClean="0"/>
              <a:t> equation with matrix </a:t>
            </a:r>
            <a:r>
              <a:rPr lang="en-GB" dirty="0" smtClean="0"/>
              <a:t>coefficients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Quadratic eigenvalue problem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>
                    <a:latin typeface="Cambria Math"/>
                  </a:rPr>
                  <a:t>From before (where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𝜆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i="1" dirty="0">
                        <a:latin typeface="Cambria Math"/>
                      </a:rPr>
                      <m:t>𝑖</m:t>
                    </m:r>
                    <m:r>
                      <a:rPr lang="en-GB" i="1" dirty="0">
                        <a:latin typeface="Cambria Math"/>
                      </a:rPr>
                      <m:t>𝜔</m:t>
                    </m:r>
                  </m:oMath>
                </a14:m>
                <a:r>
                  <a:rPr lang="en-GB" dirty="0" smtClean="0">
                    <a:latin typeface="Cambria Math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 dirty="0"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dirty="0">
                              <a:latin typeface="Cambria Math"/>
                            </a:rPr>
                            <m:t>𝑴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i="1" dirty="0">
                              <a:latin typeface="Cambria Math"/>
                            </a:rPr>
                            <m:t>𝜆</m:t>
                          </m:r>
                          <m:r>
                            <a:rPr lang="en-GB" b="1" dirty="0">
                              <a:latin typeface="Cambria Math"/>
                            </a:rPr>
                            <m:t>𝚲</m:t>
                          </m:r>
                          <m:r>
                            <a:rPr lang="en-GB" i="1" dirty="0">
                              <a:latin typeface="Cambria Math"/>
                            </a:rPr>
                            <m:t>+</m:t>
                          </m:r>
                          <m:r>
                            <a:rPr lang="en-GB" b="1" i="1" dirty="0">
                              <a:latin typeface="Cambria Math"/>
                            </a:rPr>
                            <m:t>𝑲</m:t>
                          </m:r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b="1" dirty="0" smtClean="0"/>
              </a:p>
              <a:p>
                <a:pPr marL="0" indent="0">
                  <a:buNone/>
                </a:pPr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𝜆</m:t>
                    </m:r>
                    <m:r>
                      <a:rPr lang="en-GB" b="1" i="1" dirty="0">
                        <a:latin typeface="Cambria Math"/>
                      </a:rPr>
                      <m:t>𝒂</m:t>
                    </m:r>
                    <m:r>
                      <a:rPr lang="en-GB" b="1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GB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GB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i="1" dirty="0">
                          <a:latin typeface="Cambria Math"/>
                        </a:rPr>
                        <m:t>𝑲𝒂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(</m:t>
                      </m:r>
                      <m:r>
                        <a:rPr lang="en-GB" b="1" i="1" dirty="0">
                          <a:latin typeface="Cambria Math"/>
                        </a:rPr>
                        <m:t>𝑴</m:t>
                      </m:r>
                      <m:sSup>
                        <m:sSupPr>
                          <m:ctrlPr>
                            <a:rPr lang="en-GB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 dirty="0">
                          <a:latin typeface="Cambria Math"/>
                        </a:rPr>
                        <m:t>+</m:t>
                      </m:r>
                      <m:r>
                        <a:rPr lang="en-GB" b="1" dirty="0">
                          <a:latin typeface="Cambria Math"/>
                        </a:rPr>
                        <m:t>𝚲</m:t>
                      </m:r>
                      <m:r>
                        <a:rPr lang="en-GB" b="1" i="1" dirty="0">
                          <a:latin typeface="Cambria Math"/>
                        </a:rPr>
                        <m:t>𝒂</m:t>
                      </m:r>
                      <m:r>
                        <a:rPr lang="en-GB" b="1" i="1" dirty="0" smtClean="0">
                          <a:latin typeface="Cambria Math"/>
                        </a:rPr>
                        <m:t>)</m:t>
                      </m:r>
                      <m:r>
                        <m:rPr>
                          <m:aln/>
                        </m:rPr>
                        <a:rPr lang="en-GB" b="1" i="1" dirty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−</m:t>
                      </m:r>
                      <m:r>
                        <a:rPr lang="en-GB" b="1" i="1" dirty="0">
                          <a:latin typeface="Cambria Math"/>
                        </a:rPr>
                        <m:t>𝑲𝒂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r>
                  <a:rPr lang="en-GB" b="1" dirty="0"/>
                  <a:t/>
                </a:r>
                <a:br>
                  <a:rPr lang="en-GB" b="1" dirty="0"/>
                </a:br>
                <a:r>
                  <a:rPr lang="en-GB" dirty="0" smtClean="0"/>
                  <a:t>Now combine into vector form</a:t>
                </a:r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sSup>
                                  <m:sSupPr>
                                    <m:ctrlPr>
                                      <a:rPr lang="en-GB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𝑰𝒂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′−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𝑲𝒂</m:t>
                                </m:r>
                                <m:r>
                                  <m:rPr>
                                    <m:nor/>
                                  </m:rPr>
                                  <a:rPr lang="en-GB" b="1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  <m:sSup>
                                  <m:sSupPr>
                                    <m:ctrlPr>
                                      <a:rPr lang="en-GB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GB" b="1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𝑴</m:t>
                                </m:r>
                              </m:e>
                              <m:e>
                                <m:r>
                                  <a:rPr lang="en-GB" b="1" dirty="0">
                                    <a:latin typeface="Cambria Math"/>
                                  </a:rPr>
                                  <m:t>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𝑰</m:t>
                                </m:r>
                              </m:e>
                              <m:e>
                                <m:r>
                                  <a:rPr lang="en-GB" b="1" i="1" dirty="0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GB" b="1" i="1" dirty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dirty="0">
                                    <a:latin typeface="Cambria Math"/>
                                  </a:rPr>
                                  <m:t>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But this is just the generalized eigenvalue problem!</a:t>
                </a:r>
                <a:r>
                  <a:rPr lang="en-GB" b="1" dirty="0"/>
                  <a:t/>
                </a:r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/>
                        </a:rPr>
                        <m:t>𝜆</m:t>
                      </m:r>
                      <m:r>
                        <a:rPr lang="en-GB" b="1" i="1" dirty="0" smtClean="0">
                          <a:latin typeface="Cambria Math"/>
                        </a:rPr>
                        <m:t>𝑨𝒗</m:t>
                      </m:r>
                      <m:r>
                        <a:rPr lang="en-GB" b="1" i="1" dirty="0" smtClean="0">
                          <a:latin typeface="Cambria Math"/>
                        </a:rPr>
                        <m:t>=</m:t>
                      </m:r>
                      <m:r>
                        <a:rPr lang="en-GB" b="1" i="1" dirty="0" smtClean="0">
                          <a:latin typeface="Cambria Math"/>
                        </a:rPr>
                        <m:t>𝑩𝒗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err="1" smtClean="0"/>
                  <a:t>Matlab</a:t>
                </a:r>
                <a:r>
                  <a:rPr lang="en-GB" dirty="0" smtClean="0"/>
                  <a:t> can solve this: 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[vectors, lambdas] = </a:t>
                </a:r>
                <a:r>
                  <a:rPr lang="en-GB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eig</a:t>
                </a:r>
                <a:r>
                  <a:rPr lang="en-GB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(A, B)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 cstate="print"/>
                <a:stretch>
                  <a:fillRect l="-222" t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8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the simulator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comparison to reality and </a:t>
            </a:r>
            <a:r>
              <a:rPr lang="en-GB" dirty="0" smtClean="0"/>
              <a:t>by inspection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702</Words>
  <Application>Microsoft Office PowerPoint</Application>
  <PresentationFormat>On-screen Show (4:3)</PresentationFormat>
  <Paragraphs>102</Paragraphs>
  <Slides>25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Simulating multiple vibration absorbers and their effect on the response to earthquakes</vt:lpstr>
      <vt:lpstr>Designing the simulator</vt:lpstr>
      <vt:lpstr>Modelling our system</vt:lpstr>
      <vt:lpstr>Deriving the stiffness matrix</vt:lpstr>
      <vt:lpstr>Response over time</vt:lpstr>
      <vt:lpstr>Frequency response</vt:lpstr>
      <vt:lpstr>Finding resonant frequencies</vt:lpstr>
      <vt:lpstr>Quadratic eigenvalue problem</vt:lpstr>
      <vt:lpstr>Testing the simulator</vt:lpstr>
      <vt:lpstr>Comparison against real structure</vt:lpstr>
      <vt:lpstr>Displacement-time graphs of model</vt:lpstr>
      <vt:lpstr>Adding absorbers</vt:lpstr>
      <vt:lpstr>Iteratively adding absorbers</vt:lpstr>
      <vt:lpstr>Damping resonant peaks</vt:lpstr>
      <vt:lpstr>Effect of adding absorbers (video)</vt:lpstr>
      <vt:lpstr>Effect of adding absorbers</vt:lpstr>
      <vt:lpstr>Effect of adding absorbers</vt:lpstr>
      <vt:lpstr>Effect of adding absorbers</vt:lpstr>
      <vt:lpstr>Effect of adding absorbers</vt:lpstr>
      <vt:lpstr>Applying stimuli</vt:lpstr>
      <vt:lpstr>Response to step input</vt:lpstr>
      <vt:lpstr>Response to frequency sweep</vt:lpstr>
      <vt:lpstr>Response to earthquake</vt:lpstr>
      <vt:lpstr>Tuning for earthquakes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multiple vibration absorbers and their effect on the response to earthquakes</dc:title>
  <dc:creator>Corporate Edition</dc:creator>
  <cp:lastModifiedBy>Eric Wieser</cp:lastModifiedBy>
  <cp:revision>52</cp:revision>
  <dcterms:created xsi:type="dcterms:W3CDTF">2014-11-01T13:52:50Z</dcterms:created>
  <dcterms:modified xsi:type="dcterms:W3CDTF">2014-11-02T20:54:38Z</dcterms:modified>
</cp:coreProperties>
</file>