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57" r:id="rId4"/>
    <p:sldId id="272" r:id="rId5"/>
    <p:sldId id="258" r:id="rId6"/>
    <p:sldId id="259" r:id="rId7"/>
    <p:sldId id="261" r:id="rId8"/>
    <p:sldId id="273" r:id="rId9"/>
    <p:sldId id="267" r:id="rId10"/>
    <p:sldId id="268" r:id="rId11"/>
    <p:sldId id="262" r:id="rId12"/>
    <p:sldId id="263" r:id="rId13"/>
    <p:sldId id="264" r:id="rId14"/>
    <p:sldId id="265" r:id="rId15"/>
    <p:sldId id="266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3315F-0A10-4DEF-AC67-BCDBA1C482DF}" type="datetimeFigureOut">
              <a:rPr lang="en-GB" smtClean="0"/>
              <a:t>01/11/2014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AF850-785E-4110-9A5A-A40C7E9D73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561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AF850-785E-4110-9A5A-A40C7E9D73BD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t>01/11/2014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t>01/11/2014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t>01/11/2014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t>01/11/2014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t>01/11/2014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t>01/11/2014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t>01/11/2014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t>01/11/2014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t>01/11/2014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t>01/11/2014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t>01/11/2014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BBBD1-1E54-4BE2-A488-F65954C7CEA5}" type="datetimeFigureOut">
              <a:rPr lang="en-GB" smtClean="0"/>
              <a:t>01/11/2014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ABC80-637C-4206-9773-A5A2DD7DBE4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Simulating multiple vibration absorbers and their effect on the response to earthquakes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Comparison against real structure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Couldn’t get a step response from the structure, because force and signal to transducer were not in sync</a:t>
            </a:r>
          </a:p>
          <a:p>
            <a:r>
              <a:rPr lang="en-GB" dirty="0" smtClean="0"/>
              <a:t>Got data from the original under a frequency sweep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absorbers to the model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Damping resonant peaks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Absorbers needs a </a:t>
            </a:r>
            <a:r>
              <a:rPr lang="en-GB" i="1" dirty="0" smtClean="0"/>
              <a:t>damped </a:t>
            </a:r>
            <a:r>
              <a:rPr lang="en-GB" dirty="0" smtClean="0"/>
              <a:t>frequency matching the frequency of the peak to eliminate</a:t>
            </a:r>
          </a:p>
          <a:p>
            <a:r>
              <a:rPr lang="en-GB" dirty="0" smtClean="0"/>
              <a:t>Can be derived from </a:t>
            </a:r>
            <a:r>
              <a:rPr lang="en-GB" dirty="0" err="1" smtClean="0"/>
              <a:t>databook</a:t>
            </a:r>
            <a:r>
              <a:rPr lang="en-GB" dirty="0" smtClean="0"/>
              <a:t> equations</a:t>
            </a:r>
          </a:p>
          <a:p>
            <a:r>
              <a:rPr lang="en-GB" dirty="0" smtClean="0"/>
              <a:t>[equation]</a:t>
            </a:r>
          </a:p>
          <a:p>
            <a:r>
              <a:rPr lang="en-GB" dirty="0" smtClean="0"/>
              <a:t>For simplicity, assume absorber damping equal to building damping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Iteratively adding absorbers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Repeatedly add dampers to eliminate the maximum response</a:t>
            </a:r>
          </a:p>
          <a:p>
            <a:r>
              <a:rPr lang="en-GB" dirty="0" smtClean="0"/>
              <a:t>Conserve total mass of absorbers</a:t>
            </a:r>
          </a:p>
          <a:p>
            <a:r>
              <a:rPr lang="en-GB" dirty="0" smtClean="0"/>
              <a:t>As a result, some absorbers become less massive and therefore less effective, so are duplicated on further iterations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Effect of adding absorbers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[graph/animation]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Effect of adding absorbers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[histogram of absorber frequency by mass]</a:t>
            </a:r>
          </a:p>
          <a:p>
            <a:r>
              <a:rPr lang="en-GB" dirty="0" smtClean="0"/>
              <a:t>[max amplitude (by floor) against </a:t>
            </a:r>
            <a:r>
              <a:rPr lang="en-GB" dirty="0" err="1" smtClean="0"/>
              <a:t>n_abs</a:t>
            </a:r>
            <a:r>
              <a:rPr lang="en-GB" dirty="0"/>
              <a:t>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Applying a “real” earthquake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Displacement / time graph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Tuning for earthquakes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Multiply FFT of earthquake by freq response when tuning</a:t>
            </a:r>
          </a:p>
          <a:p>
            <a:r>
              <a:rPr lang="en-GB" dirty="0" smtClean="0"/>
              <a:t>Result:</a:t>
            </a:r>
          </a:p>
          <a:p>
            <a:r>
              <a:rPr lang="en-GB" dirty="0" smtClean="0"/>
              <a:t>[graph of displacement before </a:t>
            </a:r>
            <a:r>
              <a:rPr lang="en-GB" dirty="0" err="1" smtClean="0"/>
              <a:t>vs</a:t>
            </a:r>
            <a:r>
              <a:rPr lang="en-GB" dirty="0" smtClean="0"/>
              <a:t> after]</a:t>
            </a:r>
          </a:p>
          <a:p>
            <a:r>
              <a:rPr lang="en-GB" dirty="0" smtClean="0"/>
              <a:t>[ </a:t>
            </a:r>
            <a:r>
              <a:rPr lang="en-GB" smtClean="0"/>
              <a:t>dfft</a:t>
            </a:r>
            <a:r>
              <a:rPr lang="en-GB" dirty="0" smtClean="0"/>
              <a:t> before after?]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the model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 our system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N-DOF simulator</a:t>
                </a:r>
              </a:p>
              <a:p>
                <a:r>
                  <a:rPr lang="en-GB" dirty="0" smtClean="0"/>
                  <a:t>Written </a:t>
                </a:r>
                <a:r>
                  <a:rPr lang="en-GB" dirty="0" smtClean="0"/>
                  <a:t>in python (using </a:t>
                </a:r>
                <a:r>
                  <a:rPr lang="en-GB" dirty="0" err="1" smtClean="0"/>
                  <a:t>numpy</a:t>
                </a:r>
                <a:r>
                  <a:rPr lang="en-GB" dirty="0" smtClean="0"/>
                  <a:t>, a library that gives us the power of </a:t>
                </a:r>
                <a:r>
                  <a:rPr lang="en-GB" dirty="0" err="1" smtClean="0"/>
                  <a:t>matlab</a:t>
                </a:r>
                <a:r>
                  <a:rPr lang="en-GB" dirty="0" smtClean="0"/>
                  <a:t>)</a:t>
                </a:r>
              </a:p>
              <a:p>
                <a:r>
                  <a:rPr lang="en-GB" dirty="0" smtClean="0"/>
                  <a:t>1-DOF:  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/>
                      </a:rPr>
                      <m:t>𝑚</m:t>
                    </m:r>
                    <m:acc>
                      <m:accPr>
                        <m:chr m:val="̈"/>
                        <m:ctrlPr>
                          <a:rPr lang="en-GB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GB" b="0" i="1" dirty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GB" i="1" dirty="0">
                        <a:latin typeface="Cambria Math"/>
                      </a:rPr>
                      <m:t>+</m:t>
                    </m:r>
                    <m:r>
                      <a:rPr lang="en-GB" b="0" i="1" dirty="0" smtClean="0">
                        <a:latin typeface="Cambria Math"/>
                      </a:rPr>
                      <m:t>𝜆</m:t>
                    </m:r>
                    <m:acc>
                      <m:accPr>
                        <m:chr m:val="̇"/>
                        <m:ctrlPr>
                          <a:rPr lang="en-GB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GB" b="0" i="1" dirty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GB" i="1" dirty="0">
                        <a:latin typeface="Cambria Math"/>
                      </a:rPr>
                      <m:t>+</m:t>
                    </m:r>
                    <m:r>
                      <a:rPr lang="en-GB" b="0" i="1" dirty="0" smtClean="0">
                        <a:latin typeface="Cambria Math"/>
                      </a:rPr>
                      <m:t>𝑘</m:t>
                    </m:r>
                    <m:r>
                      <a:rPr lang="en-GB" b="0" i="1" dirty="0">
                        <a:latin typeface="Cambria Math"/>
                      </a:rPr>
                      <m:t>𝑦</m:t>
                    </m:r>
                    <m:r>
                      <a:rPr lang="en-GB" i="1" dirty="0">
                        <a:latin typeface="Cambria Math"/>
                      </a:rPr>
                      <m:t>=</m:t>
                    </m:r>
                    <m:r>
                      <a:rPr lang="en-GB" b="0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en-GB" dirty="0"/>
                  <a:t>  </a:t>
                </a:r>
                <a:endParaRPr lang="en-GB" dirty="0" smtClean="0"/>
              </a:p>
              <a:p>
                <a:r>
                  <a:rPr lang="en-GB" dirty="0"/>
                  <a:t>N</a:t>
                </a:r>
                <a:r>
                  <a:rPr lang="en-GB" dirty="0" smtClean="0"/>
                  <a:t>-DOF: 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/>
                      </a:rPr>
                      <m:t>𝑴</m:t>
                    </m:r>
                    <m:acc>
                      <m:accPr>
                        <m:chr m:val="̈"/>
                        <m:ctrlPr>
                          <a:rPr lang="en-GB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GB" b="1" i="1" dirty="0" smtClean="0"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GB" b="0" i="1" dirty="0" smtClean="0">
                        <a:latin typeface="Cambria Math"/>
                      </a:rPr>
                      <m:t>+</m:t>
                    </m:r>
                    <m:r>
                      <a:rPr lang="en-GB" b="1" i="0" dirty="0" smtClean="0">
                        <a:latin typeface="Cambria Math"/>
                      </a:rPr>
                      <m:t>𝚲</m:t>
                    </m:r>
                    <m:acc>
                      <m:accPr>
                        <m:chr m:val="̇"/>
                        <m:ctrlPr>
                          <a:rPr lang="en-GB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GB" b="1" i="1" dirty="0" smtClean="0"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GB" b="0" i="1" dirty="0" smtClean="0">
                        <a:latin typeface="Cambria Math"/>
                      </a:rPr>
                      <m:t>+</m:t>
                    </m:r>
                    <m:r>
                      <a:rPr lang="en-GB" b="1" i="1" dirty="0" smtClean="0">
                        <a:latin typeface="Cambria Math"/>
                      </a:rPr>
                      <m:t>𝑲𝒚</m:t>
                    </m:r>
                    <m:r>
                      <a:rPr lang="en-GB" b="0" i="1" dirty="0" smtClean="0">
                        <a:latin typeface="Cambria Math"/>
                      </a:rPr>
                      <m:t>=</m:t>
                    </m:r>
                    <m:r>
                      <a:rPr lang="en-GB" b="1" i="1" dirty="0" smtClean="0">
                        <a:latin typeface="Cambria Math"/>
                      </a:rPr>
                      <m:t>𝒇</m:t>
                    </m:r>
                  </m:oMath>
                </a14:m>
                <a:endParaRPr lang="en-GB" b="1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dirty="0" smtClean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0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Deriving the stiffness matrix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GB" dirty="0" smtClean="0"/>
                  <a:t>Total stiffness:</a:t>
                </a:r>
                <a:endParaRPr lang="en-GB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/>
                        </a:rPr>
                        <m:t>𝑲</m:t>
                      </m:r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GB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GB" b="1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b="1" i="1" smtClean="0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GB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GB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GB" b="1" i="1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GB" b="1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b="1" i="1" smtClean="0">
                                  <a:latin typeface="Cambria Math"/>
                                </a:rPr>
                                <m:t>𝑮</m:t>
                              </m:r>
                              <m:r>
                                <a:rPr lang="en-GB" b="1" i="1" smtClean="0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GB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GB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𝑖</m:t>
                          </m:r>
                          <m:r>
                            <a:rPr lang="en-GB" i="1">
                              <a:latin typeface="Cambria Math"/>
                            </a:rPr>
                            <m:t>,</m:t>
                          </m:r>
                          <m:r>
                            <a:rPr lang="en-GB" i="1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⋯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⋯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</m:mr>
                          </m:m>
                        </m:e>
                      </m:d>
                      <m:r>
                        <m:rPr>
                          <m:lit/>
                        </m:rPr>
                        <a:rPr lang="en-GB" b="0" i="1" smtClean="0">
                          <a:latin typeface="Cambria Math"/>
                        </a:rPr>
                        <m:t>,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b="1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GB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GB" b="1" i="1">
                              <a:latin typeface="Cambria Math"/>
                            </a:rPr>
                            <m:t>𝒊</m:t>
                          </m:r>
                          <m:r>
                            <a:rPr lang="en-GB" b="1" i="1">
                              <a:latin typeface="Cambria Math"/>
                            </a:rPr>
                            <m:t>,</m:t>
                          </m:r>
                          <m:r>
                            <a:rPr lang="en-GB" b="1" i="1">
                              <a:latin typeface="Cambria Math"/>
                            </a:rPr>
                            <m:t>𝑮</m:t>
                          </m:r>
                          <m:r>
                            <a:rPr lang="en-GB" b="1" i="1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en-GB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𝑖</m:t>
                          </m:r>
                          <m:r>
                            <a:rPr lang="en-GB" i="1">
                              <a:latin typeface="Cambria Math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𝐺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⋯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(</a:t>
                </a:r>
                <a:r>
                  <a:rPr lang="en-GB" dirty="0"/>
                  <a:t>dotted lines are rows and columns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/>
                      </a:rPr>
                      <m:t>𝑗</m:t>
                    </m:r>
                  </m:oMath>
                </a14:m>
                <a:r>
                  <a:rPr lang="en-GB" dirty="0" smtClean="0"/>
                  <a:t>)</a:t>
                </a:r>
              </a:p>
              <a:p>
                <a:pPr marL="0" indent="0">
                  <a:buNone/>
                </a:pPr>
                <a:r>
                  <a:rPr lang="en-GB" dirty="0"/>
                  <a:t/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1" dirty="0">
                        <a:latin typeface="Cambria Math"/>
                      </a:rPr>
                      <m:t>𝚲</m:t>
                    </m:r>
                  </m:oMath>
                </a14:m>
                <a:r>
                  <a:rPr lang="en-GB" dirty="0" smtClean="0"/>
                  <a:t> can be found in exactly the same way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1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00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response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>
                <a:latin typeface="+mj-lt"/>
              </a:rPr>
              <a:t>Verlet</a:t>
            </a:r>
            <a:r>
              <a:rPr lang="en-GB" dirty="0" smtClean="0">
                <a:latin typeface="+mj-lt"/>
              </a:rPr>
              <a:t> integrator (like in mars </a:t>
            </a:r>
            <a:r>
              <a:rPr lang="en-GB" dirty="0" err="1" smtClean="0">
                <a:latin typeface="+mj-lt"/>
              </a:rPr>
              <a:t>lander</a:t>
            </a:r>
            <a:r>
              <a:rPr lang="en-GB" dirty="0" smtClean="0">
                <a:latin typeface="+mj-lt"/>
              </a:rPr>
              <a:t>!)</a:t>
            </a:r>
          </a:p>
          <a:p>
            <a:r>
              <a:rPr lang="en-GB" dirty="0" smtClean="0">
                <a:latin typeface="+mj-lt"/>
              </a:rPr>
              <a:t>Takes external force as a function of time</a:t>
            </a:r>
          </a:p>
          <a:p>
            <a:r>
              <a:rPr lang="en-GB" dirty="0" smtClean="0">
                <a:latin typeface="+mj-lt"/>
              </a:rPr>
              <a:t>Combines with M, K, and </a:t>
            </a:r>
            <a:r>
              <a:rPr lang="el-GR" dirty="0" smtClean="0">
                <a:latin typeface="+mj-lt"/>
                <a:cs typeface="Times New Roman"/>
              </a:rPr>
              <a:t>Λ</a:t>
            </a:r>
            <a:r>
              <a:rPr lang="en-GB" dirty="0" smtClean="0">
                <a:latin typeface="+mj-lt"/>
                <a:cs typeface="Times New Roman"/>
              </a:rPr>
              <a:t> to find acceleration</a:t>
            </a:r>
          </a:p>
          <a:p>
            <a:r>
              <a:rPr lang="en-GB" dirty="0" smtClean="0">
                <a:latin typeface="+mj-lt"/>
                <a:cs typeface="Times New Roman"/>
              </a:rPr>
              <a:t>Works with vectors to find all displacements </a:t>
            </a:r>
            <a:r>
              <a:rPr lang="en-GB" dirty="0" smtClean="0">
                <a:latin typeface="+mj-lt"/>
                <a:cs typeface="Times New Roman"/>
              </a:rPr>
              <a:t>simultaneously</a:t>
            </a:r>
            <a:endParaRPr lang="en-GB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Frequency response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 smtClean="0"/>
                  <a:t>fft</a:t>
                </a:r>
                <a:r>
                  <a:rPr lang="en-GB" dirty="0" smtClean="0"/>
                  <a:t> of the time response (using </a:t>
                </a:r>
                <a:r>
                  <a:rPr lang="en-GB" dirty="0" err="1" smtClean="0"/>
                  <a:t>builtins</a:t>
                </a:r>
                <a:r>
                  <a:rPr lang="en-GB" dirty="0" smtClean="0"/>
                  <a:t>)</a:t>
                </a:r>
              </a:p>
              <a:p>
                <a:r>
                  <a:rPr lang="en-GB" dirty="0" smtClean="0"/>
                  <a:t>When subjected to a frequency-sweep input</a:t>
                </a:r>
              </a:p>
              <a:p>
                <a:r>
                  <a:rPr lang="en-GB" dirty="0" smtClean="0"/>
                  <a:t>Causes artefacts in [graph]</a:t>
                </a:r>
              </a:p>
              <a:p>
                <a:r>
                  <a:rPr lang="en-GB" dirty="0" smtClean="0"/>
                  <a:t>We can do it algebraically </a:t>
                </a:r>
                <a:r>
                  <a:rPr lang="en-GB" dirty="0" smtClean="0"/>
                  <a:t>too:</a:t>
                </a:r>
              </a:p>
              <a:p>
                <a:pPr marL="457200" lvl="1" indent="0">
                  <a:buNone/>
                </a:pPr>
                <a:endParaRPr lang="en-GB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dirty="0">
                          <a:latin typeface="Cambria Math"/>
                        </a:rPr>
                        <m:t>𝒚</m:t>
                      </m:r>
                      <m:r>
                        <m:rPr>
                          <m:aln/>
                        </m:rPr>
                        <a:rPr lang="en-GB" b="1" i="1" dirty="0" smtClean="0">
                          <a:latin typeface="Cambria Math"/>
                        </a:rPr>
                        <m:t>=</m:t>
                      </m:r>
                      <m:r>
                        <a:rPr lang="en-GB" b="1" i="1" dirty="0" smtClean="0">
                          <a:latin typeface="Cambria Math"/>
                        </a:rPr>
                        <m:t>𝒂</m:t>
                      </m:r>
                      <m:sSup>
                        <m:sSupPr>
                          <m:ctrlPr>
                            <a:rPr lang="en-GB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dirty="0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GB" b="0" i="1" dirty="0" smtClean="0">
                              <a:latin typeface="Cambria Math"/>
                            </a:rPr>
                            <m:t>𝑖</m:t>
                          </m:r>
                          <m:r>
                            <a:rPr lang="en-GB" b="0" i="1" dirty="0" smtClean="0">
                              <a:latin typeface="Cambria Math"/>
                            </a:rPr>
                            <m:t>𝜔</m:t>
                          </m:r>
                          <m:r>
                            <a:rPr lang="en-GB" b="0" i="1" dirty="0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1" i="1" dirty="0">
                          <a:latin typeface="Cambria Math"/>
                        </a:rPr>
                        <m:t>𝑴</m:t>
                      </m:r>
                      <m:acc>
                        <m:accPr>
                          <m:chr m:val="̈"/>
                          <m:ctrlPr>
                            <a:rPr lang="en-GB" i="1" dirty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b="1" i="1" dirty="0" smtClean="0">
                              <a:latin typeface="Cambria Math"/>
                            </a:rPr>
                            <m:t>𝒚</m:t>
                          </m:r>
                        </m:e>
                      </m:acc>
                      <m:r>
                        <a:rPr lang="en-GB" i="1" dirty="0">
                          <a:latin typeface="Cambria Math"/>
                        </a:rPr>
                        <m:t>+</m:t>
                      </m:r>
                      <m:r>
                        <a:rPr lang="en-GB" b="1" dirty="0">
                          <a:latin typeface="Cambria Math"/>
                        </a:rPr>
                        <m:t>𝚲</m:t>
                      </m:r>
                      <m:acc>
                        <m:accPr>
                          <m:chr m:val="̇"/>
                          <m:ctrlPr>
                            <a:rPr lang="en-GB" i="1" dirty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b="1" i="1" dirty="0">
                              <a:latin typeface="Cambria Math"/>
                            </a:rPr>
                            <m:t>𝒚</m:t>
                          </m:r>
                        </m:e>
                      </m:acc>
                      <m:r>
                        <a:rPr lang="en-GB" i="1" dirty="0">
                          <a:latin typeface="Cambria Math"/>
                        </a:rPr>
                        <m:t>+</m:t>
                      </m:r>
                      <m:r>
                        <a:rPr lang="en-GB" b="1" i="1" dirty="0">
                          <a:latin typeface="Cambria Math"/>
                        </a:rPr>
                        <m:t>𝑲𝒚</m:t>
                      </m:r>
                      <m:r>
                        <m:rPr>
                          <m:aln/>
                        </m:rPr>
                        <a:rPr lang="en-GB" i="1" dirty="0">
                          <a:latin typeface="Cambria Math"/>
                        </a:rPr>
                        <m:t>=</m:t>
                      </m:r>
                      <m:r>
                        <a:rPr lang="en-GB" b="1" i="1" dirty="0">
                          <a:latin typeface="Cambria Math"/>
                        </a:rPr>
                        <m:t>𝒇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GB" i="1" dirty="0">
                              <a:latin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GB" b="1" i="1" dirty="0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GB" b="1" i="1" dirty="0">
                          <a:latin typeface="Cambria Math"/>
                        </a:rPr>
                        <m:t>𝑴</m:t>
                      </m:r>
                      <m:r>
                        <a:rPr lang="en-GB" b="1" i="1" dirty="0" smtClean="0">
                          <a:latin typeface="Cambria Math"/>
                        </a:rPr>
                        <m:t>𝒂</m:t>
                      </m:r>
                      <m:r>
                        <a:rPr lang="en-GB" i="1" dirty="0">
                          <a:latin typeface="Cambria Math"/>
                        </a:rPr>
                        <m:t>+</m:t>
                      </m:r>
                      <m:r>
                        <a:rPr lang="en-GB" b="0" i="1" dirty="0" smtClean="0">
                          <a:latin typeface="Cambria Math"/>
                        </a:rPr>
                        <m:t>𝑖</m:t>
                      </m:r>
                      <m:r>
                        <a:rPr lang="en-GB" i="1" dirty="0">
                          <a:latin typeface="Cambria Math"/>
                        </a:rPr>
                        <m:t>𝜔</m:t>
                      </m:r>
                      <m:r>
                        <a:rPr lang="en-GB" b="1" dirty="0">
                          <a:latin typeface="Cambria Math"/>
                        </a:rPr>
                        <m:t>𝚲</m:t>
                      </m:r>
                      <m:r>
                        <a:rPr lang="en-GB" b="1" i="1" dirty="0" smtClean="0">
                          <a:latin typeface="Cambria Math"/>
                        </a:rPr>
                        <m:t>𝒂</m:t>
                      </m:r>
                      <m:r>
                        <a:rPr lang="en-GB" i="1" dirty="0">
                          <a:latin typeface="Cambria Math"/>
                        </a:rPr>
                        <m:t>+</m:t>
                      </m:r>
                      <m:r>
                        <a:rPr lang="en-GB" b="1" i="1" dirty="0">
                          <a:latin typeface="Cambria Math"/>
                        </a:rPr>
                        <m:t>𝑲</m:t>
                      </m:r>
                      <m:r>
                        <a:rPr lang="en-GB" b="1" i="1" dirty="0" smtClean="0">
                          <a:latin typeface="Cambria Math"/>
                        </a:rPr>
                        <m:t>𝒂</m:t>
                      </m:r>
                      <m:r>
                        <m:rPr>
                          <m:aln/>
                        </m:rPr>
                        <a:rPr lang="en-GB" i="1" dirty="0">
                          <a:latin typeface="Cambria Math"/>
                        </a:rPr>
                        <m:t>=</m:t>
                      </m:r>
                      <m:r>
                        <a:rPr lang="en-GB" b="1" i="1" dirty="0">
                          <a:latin typeface="Cambria Math"/>
                        </a:rPr>
                        <m:t>𝒇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b="1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1" i="1" dirty="0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b="1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i="1" dirty="0">
                                  <a:latin typeface="Cambria Math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GB" b="1" i="1" dirty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b="1" i="1" dirty="0">
                              <a:latin typeface="Cambria Math"/>
                            </a:rPr>
                            <m:t>𝑴</m:t>
                          </m:r>
                          <m:r>
                            <a:rPr lang="en-GB" i="1" dirty="0">
                              <a:latin typeface="Cambria Math"/>
                            </a:rPr>
                            <m:t>+</m:t>
                          </m:r>
                          <m:r>
                            <a:rPr lang="en-GB" b="0" i="1" dirty="0" smtClean="0">
                              <a:latin typeface="Cambria Math"/>
                            </a:rPr>
                            <m:t>𝑖</m:t>
                          </m:r>
                          <m:r>
                            <a:rPr lang="en-GB" i="1" dirty="0">
                              <a:latin typeface="Cambria Math"/>
                            </a:rPr>
                            <m:t>𝜔</m:t>
                          </m:r>
                          <m:r>
                            <a:rPr lang="en-GB" b="1" dirty="0">
                              <a:latin typeface="Cambria Math"/>
                            </a:rPr>
                            <m:t>𝚲</m:t>
                          </m:r>
                          <m:r>
                            <a:rPr lang="en-GB" i="1" dirty="0">
                              <a:latin typeface="Cambria Math"/>
                            </a:rPr>
                            <m:t>+</m:t>
                          </m:r>
                          <m:r>
                            <a:rPr lang="en-GB" b="1" i="1" dirty="0">
                              <a:latin typeface="Cambria Math"/>
                            </a:rPr>
                            <m:t>𝑲</m:t>
                          </m:r>
                        </m:e>
                      </m:d>
                      <m:r>
                        <a:rPr lang="en-GB" b="1" i="1" dirty="0" smtClean="0">
                          <a:latin typeface="Cambria Math"/>
                        </a:rPr>
                        <m:t>𝒂</m:t>
                      </m:r>
                      <m:r>
                        <m:rPr>
                          <m:aln/>
                        </m:rPr>
                        <a:rPr lang="en-GB" i="1" dirty="0">
                          <a:latin typeface="Cambria Math"/>
                        </a:rPr>
                        <m:t>=</m:t>
                      </m:r>
                      <m:r>
                        <a:rPr lang="en-GB" b="1" i="1" dirty="0">
                          <a:latin typeface="Cambria Math"/>
                        </a:rPr>
                        <m:t>𝒇</m:t>
                      </m:r>
                    </m:oMath>
                    <m:oMath xmlns:m="http://schemas.openxmlformats.org/officeDocument/2006/math">
                      <m:r>
                        <a:rPr lang="en-GB" b="1" i="1" dirty="0">
                          <a:latin typeface="Cambria Math"/>
                        </a:rPr>
                        <m:t>𝒂</m:t>
                      </m:r>
                      <m:r>
                        <m:rPr>
                          <m:aln/>
                        </m:rPr>
                        <a:rPr lang="en-GB" i="1" dirty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b="1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b="1" i="1" dirty="0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b="1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i="1" dirty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GB" b="1" i="1" dirty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GB" b="1" i="1" dirty="0">
                                  <a:latin typeface="Cambria Math"/>
                                </a:rPr>
                                <m:t>𝑴</m:t>
                              </m:r>
                              <m:r>
                                <a:rPr lang="en-GB" i="1" dirty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GB" b="0" i="1" dirty="0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GB" i="1" dirty="0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GB" b="1" dirty="0">
                                  <a:latin typeface="Cambria Math"/>
                                </a:rPr>
                                <m:t>𝚲</m:t>
                              </m:r>
                              <m:r>
                                <a:rPr lang="en-GB" i="1" dirty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GB" b="1" i="1" dirty="0">
                                  <a:latin typeface="Cambria Math"/>
                                </a:rPr>
                                <m:t>𝑲</m:t>
                              </m:r>
                            </m:e>
                          </m:d>
                        </m:e>
                        <m:sup>
                          <m:r>
                            <a:rPr lang="en-GB" b="1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GB" b="1" i="1" dirty="0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GB" b="1" i="1" dirty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Finding resonant frequencies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a good approximation, numerically finding maxima on a frequency response is sufficient</a:t>
            </a:r>
          </a:p>
          <a:p>
            <a:r>
              <a:rPr lang="en-GB" dirty="0" smtClean="0"/>
              <a:t>Can also be solved by solving a quadratic equation with matrix coefficients (quadratic eigenvalue problem</a:t>
            </a:r>
            <a:r>
              <a:rPr lang="en-GB" dirty="0" smtClean="0"/>
              <a:t>)</a:t>
            </a:r>
            <a:endParaRPr lang="en-GB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Quadratic eigenvalue problem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en-GB" dirty="0" smtClean="0">
                    <a:latin typeface="Cambria Math"/>
                  </a:rPr>
                  <a:t>From before (where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/>
                      </a:rPr>
                      <m:t>𝜆</m:t>
                    </m:r>
                    <m:r>
                      <a:rPr lang="en-GB" b="0" i="1" dirty="0" smtClean="0">
                        <a:latin typeface="Cambria Math"/>
                      </a:rPr>
                      <m:t>=</m:t>
                    </m:r>
                    <m:r>
                      <a:rPr lang="en-GB" i="1" dirty="0">
                        <a:latin typeface="Cambria Math"/>
                      </a:rPr>
                      <m:t>𝑖</m:t>
                    </m:r>
                    <m:r>
                      <a:rPr lang="en-GB" i="1" dirty="0">
                        <a:latin typeface="Cambria Math"/>
                      </a:rPr>
                      <m:t>𝜔</m:t>
                    </m:r>
                  </m:oMath>
                </a14:m>
                <a:r>
                  <a:rPr lang="en-GB" dirty="0" smtClean="0">
                    <a:latin typeface="Cambria Math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1" i="1" dirty="0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1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i="1" dirty="0">
                                  <a:latin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GB" b="1" i="1" dirty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b="1" i="1" dirty="0">
                              <a:latin typeface="Cambria Math"/>
                            </a:rPr>
                            <m:t>𝑴</m:t>
                          </m:r>
                          <m:r>
                            <a:rPr lang="en-GB" i="1" dirty="0">
                              <a:latin typeface="Cambria Math"/>
                            </a:rPr>
                            <m:t>+</m:t>
                          </m:r>
                          <m:r>
                            <a:rPr lang="en-GB" i="1" dirty="0">
                              <a:latin typeface="Cambria Math"/>
                            </a:rPr>
                            <m:t>𝜆</m:t>
                          </m:r>
                          <m:r>
                            <a:rPr lang="en-GB" b="1" dirty="0">
                              <a:latin typeface="Cambria Math"/>
                            </a:rPr>
                            <m:t>𝚲</m:t>
                          </m:r>
                          <m:r>
                            <a:rPr lang="en-GB" i="1" dirty="0">
                              <a:latin typeface="Cambria Math"/>
                            </a:rPr>
                            <m:t>+</m:t>
                          </m:r>
                          <m:r>
                            <a:rPr lang="en-GB" b="1" i="1" dirty="0">
                              <a:latin typeface="Cambria Math"/>
                            </a:rPr>
                            <m:t>𝑲</m:t>
                          </m:r>
                        </m:e>
                      </m:d>
                      <m:r>
                        <a:rPr lang="en-GB" b="1" i="1" dirty="0">
                          <a:latin typeface="Cambria Math"/>
                        </a:rPr>
                        <m:t>𝒂</m:t>
                      </m:r>
                      <m:r>
                        <a:rPr lang="en-GB" b="1" i="1" dirty="0">
                          <a:latin typeface="Cambria Math"/>
                        </a:rPr>
                        <m:t>=</m:t>
                      </m:r>
                      <m:r>
                        <a:rPr lang="en-GB" b="1" i="1" dirty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GB" b="1" dirty="0" smtClean="0"/>
              </a:p>
              <a:p>
                <a:pPr marL="0" indent="0">
                  <a:buNone/>
                </a:pPr>
                <a:endParaRPr lang="en-GB" b="1" dirty="0" smtClean="0"/>
              </a:p>
              <a:p>
                <a:pPr marL="0" indent="0">
                  <a:buNone/>
                </a:pPr>
                <a:r>
                  <a:rPr lang="en-GB" dirty="0" smtClean="0"/>
                  <a:t>Let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/>
                      </a:rPr>
                      <m:t>𝜆</m:t>
                    </m:r>
                    <m:r>
                      <a:rPr lang="en-GB" b="1" i="1" dirty="0">
                        <a:latin typeface="Cambria Math"/>
                      </a:rPr>
                      <m:t>𝒂</m:t>
                    </m:r>
                    <m:r>
                      <a:rPr lang="en-GB" b="1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/>
                          </a:rPr>
                          <m:t>𝒂</m:t>
                        </m:r>
                      </m:e>
                      <m:sup>
                        <m:r>
                          <a:rPr lang="en-GB" b="1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/>
                        </a:rPr>
                        <m:t>𝜆</m:t>
                      </m:r>
                      <m:r>
                        <a:rPr lang="en-GB" b="1" i="1" dirty="0">
                          <a:latin typeface="Cambria Math"/>
                        </a:rPr>
                        <m:t>𝑴</m:t>
                      </m:r>
                      <m:sSup>
                        <m:sSupPr>
                          <m:ctrlPr>
                            <a:rPr lang="en-GB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/>
                            </a:rPr>
                            <m:t>𝒂</m:t>
                          </m:r>
                        </m:e>
                        <m:sup>
                          <m:r>
                            <a:rPr lang="en-GB" b="1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GB" i="1" dirty="0">
                          <a:latin typeface="Cambria Math"/>
                        </a:rPr>
                        <m:t>+</m:t>
                      </m:r>
                      <m:r>
                        <a:rPr lang="en-GB" i="1" dirty="0">
                          <a:latin typeface="Cambria Math"/>
                        </a:rPr>
                        <m:t>𝜆</m:t>
                      </m:r>
                      <m:r>
                        <a:rPr lang="en-GB" b="1" dirty="0">
                          <a:latin typeface="Cambria Math"/>
                        </a:rPr>
                        <m:t>𝚲</m:t>
                      </m:r>
                      <m:r>
                        <a:rPr lang="en-GB" b="1" i="1" dirty="0">
                          <a:latin typeface="Cambria Math"/>
                        </a:rPr>
                        <m:t>𝒂</m:t>
                      </m:r>
                      <m:r>
                        <a:rPr lang="en-GB" i="1" dirty="0">
                          <a:latin typeface="Cambria Math"/>
                        </a:rPr>
                        <m:t>+</m:t>
                      </m:r>
                      <m:r>
                        <a:rPr lang="en-GB" b="1" i="1" dirty="0">
                          <a:latin typeface="Cambria Math"/>
                        </a:rPr>
                        <m:t>𝑲</m:t>
                      </m:r>
                      <m:r>
                        <a:rPr lang="en-GB" b="1" i="1" dirty="0">
                          <a:latin typeface="Cambria Math"/>
                        </a:rPr>
                        <m:t>𝒂</m:t>
                      </m:r>
                      <m:r>
                        <m:rPr>
                          <m:aln/>
                        </m:rPr>
                        <a:rPr lang="en-GB" b="1" i="1" dirty="0">
                          <a:latin typeface="Cambria Math"/>
                        </a:rPr>
                        <m:t>=</m:t>
                      </m:r>
                      <m:r>
                        <a:rPr lang="en-GB" b="1" i="1" dirty="0" smtClean="0">
                          <a:latin typeface="Cambria Math"/>
                        </a:rPr>
                        <m:t>𝟎</m:t>
                      </m:r>
                    </m:oMath>
                    <m:oMath xmlns:m="http://schemas.openxmlformats.org/officeDocument/2006/math">
                      <m:r>
                        <a:rPr lang="en-GB" i="1" dirty="0">
                          <a:latin typeface="Cambria Math"/>
                        </a:rPr>
                        <m:t>𝜆</m:t>
                      </m:r>
                      <m:r>
                        <a:rPr lang="en-GB" b="1" i="1" dirty="0" smtClean="0">
                          <a:latin typeface="Cambria Math"/>
                        </a:rPr>
                        <m:t>(</m:t>
                      </m:r>
                      <m:r>
                        <a:rPr lang="en-GB" b="1" i="1" dirty="0">
                          <a:latin typeface="Cambria Math"/>
                        </a:rPr>
                        <m:t>𝑴</m:t>
                      </m:r>
                      <m:sSup>
                        <m:sSupPr>
                          <m:ctrlPr>
                            <a:rPr lang="en-GB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/>
                            </a:rPr>
                            <m:t>𝒂</m:t>
                          </m:r>
                        </m:e>
                        <m:sup>
                          <m:r>
                            <a:rPr lang="en-GB" b="1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GB" i="1" dirty="0">
                          <a:latin typeface="Cambria Math"/>
                        </a:rPr>
                        <m:t>+</m:t>
                      </m:r>
                      <m:r>
                        <a:rPr lang="en-GB" b="1" dirty="0">
                          <a:latin typeface="Cambria Math"/>
                        </a:rPr>
                        <m:t>𝚲</m:t>
                      </m:r>
                      <m:r>
                        <a:rPr lang="en-GB" b="1" i="1" dirty="0">
                          <a:latin typeface="Cambria Math"/>
                        </a:rPr>
                        <m:t>𝒂</m:t>
                      </m:r>
                      <m:r>
                        <a:rPr lang="en-GB" b="1" i="1" dirty="0" smtClean="0">
                          <a:latin typeface="Cambria Math"/>
                        </a:rPr>
                        <m:t>)</m:t>
                      </m:r>
                      <m:r>
                        <m:rPr>
                          <m:aln/>
                        </m:rPr>
                        <a:rPr lang="en-GB" b="1" i="1" dirty="0">
                          <a:latin typeface="Cambria Math"/>
                        </a:rPr>
                        <m:t>=</m:t>
                      </m:r>
                      <m:r>
                        <a:rPr lang="en-GB" b="1" i="1" dirty="0" smtClean="0">
                          <a:latin typeface="Cambria Math"/>
                        </a:rPr>
                        <m:t>−</m:t>
                      </m:r>
                      <m:r>
                        <a:rPr lang="en-GB" b="1" i="1" dirty="0">
                          <a:latin typeface="Cambria Math"/>
                        </a:rPr>
                        <m:t>𝑲𝒂</m:t>
                      </m:r>
                    </m:oMath>
                  </m:oMathPara>
                </a14:m>
                <a:endParaRPr lang="en-GB" b="1" dirty="0" smtClean="0"/>
              </a:p>
              <a:p>
                <a:pPr marL="0" indent="0">
                  <a:buNone/>
                </a:pPr>
                <a:r>
                  <a:rPr lang="en-GB" b="1" dirty="0"/>
                  <a:t/>
                </a:r>
                <a:br>
                  <a:rPr lang="en-GB" b="1" dirty="0"/>
                </a:br>
                <a:r>
                  <a:rPr lang="en-GB" dirty="0" smtClean="0"/>
                  <a:t>Now combine into vector form</a:t>
                </a:r>
                <a:endParaRPr lang="en-GB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1" i="1" dirty="0">
                                    <a:latin typeface="Cambria Math"/>
                                  </a:rPr>
                                  <m:t>𝑴</m:t>
                                </m:r>
                                <m:sSup>
                                  <m:sSupPr>
                                    <m:ctrlPr>
                                      <a:rPr lang="en-GB" b="1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1" i="1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GB" b="1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i="1" dirty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GB" b="1" dirty="0">
                                    <a:latin typeface="Cambria Math"/>
                                  </a:rPr>
                                  <m:t>𝚲</m:t>
                                </m:r>
                                <m:r>
                                  <a:rPr lang="en-GB" b="1" i="1" dirty="0">
                                    <a:latin typeface="Cambria Math"/>
                                  </a:rPr>
                                  <m:t>𝒂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1" i="1" dirty="0">
                                    <a:latin typeface="Cambria Math"/>
                                  </a:rPr>
                                  <m:t>𝒂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1" i="1" dirty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1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1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1" i="1" dirty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GB" b="1" i="1" dirty="0">
                                    <a:latin typeface="Cambria Math"/>
                                  </a:rPr>
                                  <m:t>𝑲𝒂</m:t>
                                </m:r>
                                <m:r>
                                  <m:rPr>
                                    <m:nor/>
                                  </m:rPr>
                                  <a:rPr lang="en-GB" b="1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b="1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1" i="1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GB" b="1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GB" i="1" dirty="0">
                          <a:latin typeface="Cambria Math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1" i="1" dirty="0">
                                    <a:latin typeface="Cambria Math"/>
                                  </a:rPr>
                                  <m:t>𝑴</m:t>
                                </m:r>
                                <m:sSup>
                                  <m:sSupPr>
                                    <m:ctrlPr>
                                      <a:rPr lang="en-GB" b="1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1" i="1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GB" b="1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i="1" dirty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GB" b="1" dirty="0">
                                    <a:latin typeface="Cambria Math"/>
                                  </a:rPr>
                                  <m:t>𝚲</m:t>
                                </m:r>
                                <m:r>
                                  <a:rPr lang="en-GB" b="1" i="1" dirty="0">
                                    <a:latin typeface="Cambria Math"/>
                                  </a:rPr>
                                  <m:t>𝒂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𝟎</m:t>
                                </m:r>
                                <m:sSup>
                                  <m:sSupPr>
                                    <m:ctrlPr>
                                      <a:rPr lang="en-GB" b="1" i="1" dirty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1" i="1" dirty="0" smtClean="0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GB" b="1" i="1" dirty="0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GB" b="1" i="1" dirty="0">
                                    <a:latin typeface="Cambria Math"/>
                                  </a:rPr>
                                  <m:t>𝑰</m:t>
                                </m:r>
                                <m:r>
                                  <a:rPr lang="en-GB" b="1" i="1" dirty="0">
                                    <a:latin typeface="Cambria Math"/>
                                  </a:rPr>
                                  <m:t>𝒂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1" i="1" dirty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1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1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1" i="1" dirty="0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𝒂</m:t>
                                </m:r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′</m:t>
                                </m:r>
                                <m:r>
                                  <a:rPr lang="en-GB" b="1" i="1" dirty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GB" b="1" i="1" dirty="0">
                                    <a:latin typeface="Cambria Math"/>
                                  </a:rPr>
                                  <m:t>𝑲𝒂</m:t>
                                </m:r>
                                <m:r>
                                  <m:rPr>
                                    <m:nor/>
                                  </m:rPr>
                                  <a:rPr lang="en-GB" b="1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𝑰</m:t>
                                </m:r>
                                <m:sSup>
                                  <m:sSupPr>
                                    <m:ctrlPr>
                                      <a:rPr lang="en-GB" b="1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1" i="1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GB" b="1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b="1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GB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GB" b="1" i="1" smtClean="0">
                                    <a:latin typeface="Cambria Math"/>
                                  </a:rPr>
                                  <m:t>𝒂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GB" i="1" dirty="0">
                          <a:latin typeface="Cambria Math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1" i="1" dirty="0">
                                    <a:latin typeface="Cambria Math"/>
                                  </a:rPr>
                                  <m:t>𝑴</m:t>
                                </m:r>
                              </m:e>
                              <m:e>
                                <m:r>
                                  <a:rPr lang="en-GB" b="1" dirty="0">
                                    <a:latin typeface="Cambria Math"/>
                                  </a:rPr>
                                  <m:t>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GB" b="1" i="1" dirty="0">
                                    <a:latin typeface="Cambria Math"/>
                                  </a:rPr>
                                  <m:t>𝑰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1" i="1" dirty="0" smtClean="0">
                                    <a:latin typeface="Cambria Math"/>
                                  </a:rPr>
                                  <m:t>𝒂</m:t>
                                </m:r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1" i="1" dirty="0">
                                    <a:latin typeface="Cambria Math"/>
                                  </a:rPr>
                                  <m:t>𝒂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1" i="1" dirty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𝑰</m:t>
                                </m:r>
                              </m:e>
                              <m:e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1" i="1" dirty="0">
                                    <a:latin typeface="Cambria Math"/>
                                  </a:rPr>
                                  <m:t>𝒂</m:t>
                                </m:r>
                                <m:r>
                                  <a:rPr lang="en-GB" b="1" i="1" dirty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1" i="1" dirty="0">
                                    <a:latin typeface="Cambria Math"/>
                                  </a:rPr>
                                  <m:t>𝒂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But this is just the generalized eigenvalue problem!</a:t>
                </a:r>
                <a:r>
                  <a:rPr lang="en-GB" b="1" dirty="0"/>
                  <a:t/>
                </a:r>
                <a:br>
                  <a:rPr lang="en-GB" b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/>
                        </a:rPr>
                        <m:t>𝜆</m:t>
                      </m:r>
                      <m:r>
                        <a:rPr lang="en-GB" b="1" i="1" dirty="0" smtClean="0">
                          <a:latin typeface="Cambria Math"/>
                        </a:rPr>
                        <m:t>𝑨𝒗</m:t>
                      </m:r>
                      <m:r>
                        <a:rPr lang="en-GB" b="1" i="1" dirty="0" smtClean="0">
                          <a:latin typeface="Cambria Math"/>
                        </a:rPr>
                        <m:t>=</m:t>
                      </m:r>
                      <m:r>
                        <a:rPr lang="en-GB" b="1" i="1" dirty="0" smtClean="0">
                          <a:latin typeface="Cambria Math"/>
                        </a:rPr>
                        <m:t>𝑩𝒗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err="1" smtClean="0"/>
                  <a:t>Matlab</a:t>
                </a:r>
                <a:r>
                  <a:rPr lang="en-GB" dirty="0" smtClean="0"/>
                  <a:t> can solve this: 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[vectors, lambdas] = </a:t>
                </a:r>
                <a:r>
                  <a:rPr lang="en-GB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eig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(A, B)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2" t="-12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850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the model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491</Words>
  <Application>Microsoft Office PowerPoint</Application>
  <PresentationFormat>On-screen Show (4:3)</PresentationFormat>
  <Paragraphs>70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Simulating multiple vibration absorbers and their effect on the response to earthquakes</vt:lpstr>
      <vt:lpstr>Building the model</vt:lpstr>
      <vt:lpstr>Modelling our system</vt:lpstr>
      <vt:lpstr>Deriving the stiffness matrix</vt:lpstr>
      <vt:lpstr>Time response</vt:lpstr>
      <vt:lpstr>Frequency response</vt:lpstr>
      <vt:lpstr>Finding resonant frequencies</vt:lpstr>
      <vt:lpstr>Quadratic eigenvalue problem</vt:lpstr>
      <vt:lpstr>Testing the model</vt:lpstr>
      <vt:lpstr>Comparison against real structure</vt:lpstr>
      <vt:lpstr>Adding absorbers to the model</vt:lpstr>
      <vt:lpstr>Damping resonant peaks</vt:lpstr>
      <vt:lpstr>Iteratively adding absorbers</vt:lpstr>
      <vt:lpstr>Effect of adding absorbers</vt:lpstr>
      <vt:lpstr>Effect of adding absorbers</vt:lpstr>
      <vt:lpstr>Applying a “real” earthquake</vt:lpstr>
      <vt:lpstr>Displacement / time graph</vt:lpstr>
      <vt:lpstr>Tuning for earthquakes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multiple vibration absorbers and their effect on the response to earthquakes</dc:title>
  <dc:creator>Corporate Edition</dc:creator>
  <cp:lastModifiedBy>Eric Wieser</cp:lastModifiedBy>
  <cp:revision>11</cp:revision>
  <dcterms:created xsi:type="dcterms:W3CDTF">2014-11-01T13:52:50Z</dcterms:created>
  <dcterms:modified xsi:type="dcterms:W3CDTF">2014-11-01T20:31:29Z</dcterms:modified>
</cp:coreProperties>
</file>