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ui Zh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19T08:43:08.650">
    <p:pos x="2515" y="725"/>
    <p:text>Just curious where is this figure from?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ropbox.com/s/p8rcymraiy300ng/Shotton%20et%20al.%20-%202013%20-%20Scene%20Coordinate%20Regression%20Forests%20for%20Camera%20Rel.pdf?dl=0" TargetMode="External"/><Relationship Id="rId3" Type="http://schemas.openxmlformats.org/officeDocument/2006/relationships/hyperlink" Target="https://www.dropbox.com/s/p8rcymraiy300ng/Shotton%20et%20al.%20-%202013%20-%20Scene%20Coordinate%20Regression%20Forests%20for%20Camera%20Rel.pdf?dl=0" TargetMode="External"/><Relationship Id="rId4" Type="http://schemas.openxmlformats.org/officeDocument/2006/relationships/hyperlink" Target="https://hci.iwr.uni-heidelberg.de/vislearn/research/scene-understanding/pose-estimation/#DSAC" TargetMode="External"/><Relationship Id="rId9" Type="http://schemas.openxmlformats.org/officeDocument/2006/relationships/hyperlink" Target="https://scholar.google.com/scholar?cites=14275705625585988293&amp;as_sdt=2005&amp;sciodt=0,5&amp;hl=en" TargetMode="External"/><Relationship Id="rId5" Type="http://schemas.openxmlformats.org/officeDocument/2006/relationships/hyperlink" Target="https://github.com/cvlab-dresden/DSAC" TargetMode="External"/><Relationship Id="rId6" Type="http://schemas.openxmlformats.org/officeDocument/2006/relationships/hyperlink" Target="https://github.com/cvlab-dresden/DSAC" TargetMode="External"/><Relationship Id="rId7" Type="http://schemas.openxmlformats.org/officeDocument/2006/relationships/hyperlink" Target="https://scholar.google.com/scholar?cites=14275705625585988293&amp;as_sdt=2005&amp;sciodt=0,5&amp;hl=en" TargetMode="External"/><Relationship Id="rId8" Type="http://schemas.openxmlformats.org/officeDocument/2006/relationships/hyperlink" Target="https://scholar.google.com/scholar?cites=14275705625585988293&amp;as_sdt=2005&amp;sciodt=0,5&amp;hl=en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f51f476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f51f476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f51f4760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7f51f4760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Most famous 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Using gaussian pyramid to extract key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robust to scale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f51f4760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f51f4760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7f51f4760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7f51f4760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70a6fca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70a6fca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What for: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“</a:t>
            </a:r>
            <a:r>
              <a:rPr b="1" lang="zh-TW">
                <a:solidFill>
                  <a:schemeClr val="dk1"/>
                </a:solidFill>
              </a:rPr>
              <a:t>Deep SIFT”</a:t>
            </a:r>
            <a:r>
              <a:rPr lang="zh-TW">
                <a:solidFill>
                  <a:schemeClr val="dk1"/>
                </a:solidFill>
              </a:rPr>
              <a:t>: given </a:t>
            </a:r>
            <a:r>
              <a:rPr b="1" lang="zh-TW">
                <a:solidFill>
                  <a:schemeClr val="dk1"/>
                </a:solidFill>
              </a:rPr>
              <a:t>image patch</a:t>
            </a:r>
            <a:r>
              <a:rPr lang="zh-TW">
                <a:solidFill>
                  <a:schemeClr val="dk1"/>
                </a:solidFill>
              </a:rPr>
              <a:t> (points that survived SfM), pass through </a:t>
            </a:r>
            <a:r>
              <a:rPr b="1" lang="zh-TW">
                <a:solidFill>
                  <a:schemeClr val="dk1"/>
                </a:solidFill>
              </a:rPr>
              <a:t>keypoint detector</a:t>
            </a:r>
            <a:r>
              <a:rPr lang="zh-TW">
                <a:solidFill>
                  <a:schemeClr val="dk1"/>
                </a:solidFill>
              </a:rPr>
              <a:t> (and cropper), </a:t>
            </a:r>
            <a:r>
              <a:rPr b="1" lang="zh-TW">
                <a:solidFill>
                  <a:schemeClr val="dk1"/>
                </a:solidFill>
              </a:rPr>
              <a:t>orientation</a:t>
            </a:r>
            <a:r>
              <a:rPr lang="zh-TW">
                <a:solidFill>
                  <a:schemeClr val="dk1"/>
                </a:solidFill>
              </a:rPr>
              <a:t> estimator (and spatial transformer), and </a:t>
            </a:r>
            <a:r>
              <a:rPr b="1" lang="zh-TW">
                <a:solidFill>
                  <a:schemeClr val="dk1"/>
                </a:solidFill>
              </a:rPr>
              <a:t>descriptor. 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>
                <a:solidFill>
                  <a:schemeClr val="dk1"/>
                </a:solidFill>
              </a:rPr>
              <a:t>What is trained: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zh-TW">
                <a:solidFill>
                  <a:schemeClr val="dk1"/>
                </a:solidFill>
              </a:rPr>
              <a:t>keypoint detector given image patch, orientation estimator, descriptor (with L2 metric)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TW">
                <a:solidFill>
                  <a:schemeClr val="dk1"/>
                </a:solidFill>
              </a:rPr>
              <a:t>Training data: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zh-TW">
                <a:solidFill>
                  <a:schemeClr val="dk1"/>
                </a:solidFill>
              </a:rPr>
              <a:t>Natural sequences processed with SLAM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5fc1c2f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5fc1c2f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What for: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Image alignment with keypoint detection and correspondence (by nearest-neighbours on </a:t>
            </a:r>
            <a:r>
              <a:rPr b="1" lang="zh-TW">
                <a:solidFill>
                  <a:schemeClr val="dk1"/>
                </a:solidFill>
              </a:rPr>
              <a:t>learned feature descriptors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What is trained: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Keypoint detector and descriptor individually trained and supervised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Training data: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Trained on augmented synthetic images augmented with </a:t>
            </a:r>
            <a:r>
              <a:rPr b="1" lang="zh-TW">
                <a:solidFill>
                  <a:schemeClr val="dk1"/>
                </a:solidFill>
              </a:rPr>
              <a:t>Homography Adaptation</a:t>
            </a:r>
            <a:r>
              <a:rPr lang="zh-TW">
                <a:solidFill>
                  <a:schemeClr val="dk1"/>
                </a:solidFill>
              </a:rPr>
              <a:t>  as pseudo-ground truth (homography warps here), and ground truth correspondence to supervise descriptor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Limitations: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GT key points augmented from pre-defined synthetic data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Key point detection and descriptor (correspondence) are separately supervised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No subpixel precision in detectors (as opposed to SIFT)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329581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329581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329581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329581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What for: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Camera relocation, estimation camera pose from single RGB image, given scene map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RGB Image →</a:t>
            </a:r>
            <a:r>
              <a:rPr lang="zh-TW">
                <a:solidFill>
                  <a:schemeClr val="dk1"/>
                </a:solidFill>
                <a:uFill>
                  <a:noFill/>
                </a:uFill>
                <a:hlinkClick r:id="rId2"/>
              </a:rPr>
              <a:t>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noisy 2D-3D correspondences by predicting pixel-wise “scene coordinates”</a:t>
            </a:r>
            <a:r>
              <a:rPr lang="zh-TW">
                <a:solidFill>
                  <a:schemeClr val="dk1"/>
                </a:solidFill>
              </a:rPr>
              <a:t>→ hypothesis selection with RANSAC → best hypothesis as pose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What is trained: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Scene correspondence estimation with CNN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Hypothesis scoring with CNN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Deep RANSAC by </a:t>
            </a:r>
            <a:r>
              <a:rPr b="1" lang="zh-TW">
                <a:solidFill>
                  <a:schemeClr val="dk1"/>
                </a:solidFill>
              </a:rPr>
              <a:t>probabilistic selection with the softmaxed scores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Training data: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Natural RGB-D sequences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Resources: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https://hci.iwr.uni-heidelberg.de/vislearn/research/scene-understanding/pose-estimation/#DSAC</a:t>
            </a:r>
            <a:r>
              <a:rPr lang="zh-TW">
                <a:solidFill>
                  <a:schemeClr val="dk1"/>
                </a:solidFill>
              </a:rPr>
              <a:t> (entire line of pose estimation works)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https://github.com/cvlab-dresden/DSAC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>
                <a:solidFill>
                  <a:schemeClr val="dk1"/>
                </a:solidFill>
              </a:rPr>
              <a:t>Limitations: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Check follow-ups</a:t>
            </a:r>
            <a:r>
              <a:rPr lang="zh-TW">
                <a:solidFill>
                  <a:schemeClr val="dk1"/>
                </a:solidFill>
                <a:uFill>
                  <a:noFill/>
                </a:uFill>
                <a:hlinkClick r:id="rId7"/>
              </a:rPr>
              <a:t> </a:t>
            </a:r>
            <a:r>
              <a:rPr lang="zh-TW" u="sng">
                <a:solidFill>
                  <a:schemeClr val="hlink"/>
                </a:solidFill>
                <a:hlinkClick r:id="rId8"/>
              </a:rPr>
              <a:t>https://scholar.google.com/scholar?cites=14275705625585988293&amp;as_sdt=2005&amp;sciodt=0,5&amp;hl=en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zh-TW">
                <a:solidFill>
                  <a:schemeClr val="dk1"/>
                </a:solidFill>
              </a:rPr>
              <a:t>Check codes to understand the pipeline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728a906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728a906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Optimize the modules based on output error (keypoint reprojection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Self-supervised training using estimated pose and depth.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>
                <a:solidFill>
                  <a:schemeClr val="dk1"/>
                </a:solidFill>
              </a:rPr>
              <a:t>fine-tune to </a:t>
            </a:r>
            <a:r>
              <a:rPr lang="zh-TW">
                <a:solidFill>
                  <a:schemeClr val="dk1"/>
                </a:solidFill>
              </a:rPr>
              <a:t>generalize in any scenes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temporal information to adapt keypoint selector (attention map)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>
                <a:solidFill>
                  <a:schemeClr val="dk1"/>
                </a:solidFill>
              </a:rPr>
              <a:t>1 img → 2 img to optimize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Approach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Train dense detecting mask based on the output pose.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Train descriptor based on the dense correspondence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739c6fb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739c6fb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0a6fca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0a6fca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7f51f476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7f51f476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5fc1c2f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5fc1c2f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739c6fb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739c6fb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f51f47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f51f47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fc1c2f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fc1c2f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Optimize the modules based on output error (keypoint reprojection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Self-supervised training using estimated pose and depth.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>
                <a:solidFill>
                  <a:schemeClr val="dk1"/>
                </a:solidFill>
              </a:rPr>
              <a:t>fine-tune to generalize in any scenes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temporal information to adapt keypoint selector (attention map)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>
                <a:solidFill>
                  <a:schemeClr val="dk1"/>
                </a:solidFill>
              </a:rPr>
              <a:t>1 img → 2 img to optimize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Approach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Train dense detecting mask based on the output pose.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Train descriptor based on the dense correspondence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0a6fca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0a6fca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f51f4760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f51f4760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In feature-based method, we extract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Minimize reprojection error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Sparse mapping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Direct 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minimize photometric error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semi-dense depth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f51f4760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f51f4760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Paper from Berkeley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Input, output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Unsupervised, self-supervised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Transformation, depth, warping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Limitations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Static scene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no occlusion/disocclusion between the target view and the source 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Train mask to weight pixels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f51f47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f51f47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Input, output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Describe different sub modules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f51f476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f51f476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Example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Input, detector, correspondence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cholar.google.com/scholar_url?url=https://www.worldscientific.com/doi/abs/10.1142/s0218001488000285&amp;hl=en&amp;sa=T&amp;oi=gsb&amp;ct=res&amp;cd=0&amp;d=12840538748643540764&amp;ei=Btv1W93-OcS_yQSvlImoCg&amp;scisig=AAGBfm0wVfWFTznZR1cHN4khoLrO4_W8UQ" TargetMode="External"/><Relationship Id="rId4" Type="http://schemas.openxmlformats.org/officeDocument/2006/relationships/hyperlink" Target="https://scholar.google.com/scholar_url?url=https://www.worldscientific.com/doi/abs/10.1142/s0218001488000285&amp;hl=en&amp;sa=T&amp;oi=gsb&amp;ct=res&amp;cd=0&amp;d=12840538748643540764&amp;ei=Btv1W93-OcS_yQSvlImoCg&amp;scisig=AAGBfm0wVfWFTznZR1cHN4khoLrO4_W8U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cholar.google.com/scholar_url?url=https://link.springer.com/chapter/10.1007/978-3-319-46466-4_28&amp;hl=en&amp;sa=T&amp;oi=gsb&amp;ct=res&amp;cd=0&amp;d=8648671042395507368&amp;ei=3IjzW4nSNIX3ygS9h62wCQ&amp;scisig=AAGBfm1KzrYpRelv21DZFRnU03r5G3EHQA" TargetMode="External"/><Relationship Id="rId4" Type="http://schemas.openxmlformats.org/officeDocument/2006/relationships/hyperlink" Target="https://scholar.google.com/scholar_url?url=https://link.springer.com/chapter/10.1007/978-3-319-46466-4_28&amp;hl=en&amp;sa=T&amp;oi=gsb&amp;ct=res&amp;cd=0&amp;d=8648671042395507368&amp;ei=3IjzW4nSNIX3ygS9h62wCQ&amp;scisig=AAGBfm1KzrYpRelv21DZFRnU03r5G3EHQA" TargetMode="External"/><Relationship Id="rId5" Type="http://schemas.openxmlformats.org/officeDocument/2006/relationships/hyperlink" Target="https://scholar.google.com/scholar_url?url=https://link.springer.com/chapter/10.1007/978-3-319-46466-4_28&amp;hl=en&amp;sa=T&amp;oi=gsb&amp;ct=res&amp;cd=0&amp;d=8648671042395507368&amp;ei=3IjzW4nSNIX3ygS9h62wCQ&amp;scisig=AAGBfm1KzrYpRelv21DZFRnU03r5G3EHQA" TargetMode="External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cholar.google.com/scholar_url?url=http://openaccess.thecvf.com/content_cvpr_2018_workshops/papers/w9/DeTone_SuperPoint_Self-Supervised_Interest_CVPR_2018_paper.pdf&amp;hl=en&amp;sa=T&amp;oi=gsb-ggp&amp;ct=res&amp;cd=0&amp;d=9083102091982479297&amp;ei=IonzW6mGLZuxygSOxb1I&amp;scisig=AAGBfm1OR1rW0CIpZLLxKfEGsM8jyvv9qg" TargetMode="External"/><Relationship Id="rId4" Type="http://schemas.openxmlformats.org/officeDocument/2006/relationships/hyperlink" Target="https://scholar.google.com/scholar_url?url=http://openaccess.thecvf.com/content_cvpr_2018_workshops/papers/w9/DeTone_SuperPoint_Self-Supervised_Interest_CVPR_2018_paper.pdf&amp;hl=en&amp;sa=T&amp;oi=gsb-ggp&amp;ct=res&amp;cd=0&amp;d=9083102091982479297&amp;ei=IonzW6mGLZuxygSOxb1I&amp;scisig=AAGBfm1OR1rW0CIpZLLxKfEGsM8jyvv9qg" TargetMode="External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cholar.google.com/scholar_url?url=http://openaccess.thecvf.com/content_cvpr_2017/papers/Brachmann_DSAC_-_Differentiable_CVPR_2017_paper.pdf&amp;hl=en&amp;sa=T&amp;oi=gsb-ggp&amp;ct=res&amp;cd=0&amp;d=14275705625585988293&amp;ei=54vzW-S8LI-CygSj_rOwBA&amp;scisig=AAGBfm3tlh8suerDMhZ8WAL8EiAYUB5RYw" TargetMode="External"/><Relationship Id="rId4" Type="http://schemas.openxmlformats.org/officeDocument/2006/relationships/hyperlink" Target="https://scholar.google.com/scholar_url?url=http://openaccess.thecvf.com/content_cvpr_2017/papers/Brachmann_DSAC_-_Differentiable_CVPR_2017_paper.pdf&amp;hl=en&amp;sa=T&amp;oi=gsb-ggp&amp;ct=res&amp;cd=0&amp;d=14275705625585988293&amp;ei=54vzW-S8LI-CygSj_rOwBA&amp;scisig=AAGBfm3tlh8suerDMhZ8WAL8EiAYUB5RYw" TargetMode="External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theia-sfm.org/sfm.html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holar.google.com/scholar_url?url=http://openaccess.thecvf.com/content_cvpr_2017/papers/Zhou_Unsupervised_Learning_of_CVPR_2017_paper.pdf&amp;hl=en&amp;sa=T&amp;oi=gsb-ggp&amp;ct=res&amp;cd=0&amp;d=11440379944978300844&amp;ei=vKfsW_OOM4X3ygS9h62wCQ&amp;scisig=AAGBfm1k_t18x-urNPFJqyLhQC-_DM-fjQ" TargetMode="External"/><Relationship Id="rId4" Type="http://schemas.openxmlformats.org/officeDocument/2006/relationships/hyperlink" Target="https://scholar.google.com/scholar_url?url=http://openaccess.thecvf.com/content_cvpr_2017/papers/Zhou_Unsupervised_Learning_of_CVPR_2017_paper.pdf&amp;hl=en&amp;sa=T&amp;oi=gsb-ggp&amp;ct=res&amp;cd=0&amp;d=11440379944978300844&amp;ei=vKfsW_OOM4X3ygS9h62wCQ&amp;scisig=AAGBfm1k_t18x-urNPFJqyLhQC-_DM-fjQ" TargetMode="External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scholar.google.com/scholar_url?url=https://arxiv.org/abs/1707.07410&amp;hl=en&amp;sa=T&amp;oi=gsb&amp;ct=res&amp;cd=0&amp;d=14626654671249823112&amp;ei=PlXzW4yUJsfwyASPloTwCw&amp;scisig=AAGBfm3nqUDx81Wm3gdOuX2hKwx3kB1m6Q" TargetMode="External"/><Relationship Id="rId5" Type="http://schemas.openxmlformats.org/officeDocument/2006/relationships/hyperlink" Target="https://scholar.google.com/scholar_url?url=https://arxiv.org/abs/1707.07410&amp;hl=en&amp;sa=T&amp;oi=gsb&amp;ct=res&amp;cd=0&amp;d=14626654671249823112&amp;ei=PlXzW4yUJsfwyASPloTwCw&amp;scisig=AAGBfm3nqUDx81Wm3gdOuX2hKwx3kB1m6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SFM - Proprosal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Rui Zhu, You-Yi Jau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2018/11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Keypoint</a:t>
            </a:r>
            <a:r>
              <a:rPr lang="zh-TW"/>
              <a:t>-based method: Traditional method</a:t>
            </a:r>
            <a:endParaRPr/>
          </a:p>
        </p:txBody>
      </p:sp>
      <p:grpSp>
        <p:nvGrpSpPr>
          <p:cNvPr id="181" name="Google Shape;181;p22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182" name="Google Shape;182;p22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40725" y="1859375"/>
            <a:ext cx="8491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Fast Corner Detector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E. Rosten and T. Drummond. Machine learning for high-speed corner detection. In ECCV, 2006.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515150" y="1076550"/>
            <a:ext cx="1329000" cy="67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25" y="2664800"/>
            <a:ext cx="3585350" cy="22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Keypoint</a:t>
            </a:r>
            <a:r>
              <a:rPr lang="zh-TW"/>
              <a:t>-based method: Traditional method</a:t>
            </a:r>
            <a:endParaRPr/>
          </a:p>
        </p:txBody>
      </p:sp>
      <p:grpSp>
        <p:nvGrpSpPr>
          <p:cNvPr id="196" name="Google Shape;196;p23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197" name="Google Shape;197;p23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40725" y="1859375"/>
            <a:ext cx="8491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Scale-Invariant Feature Transform (SIFT)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D. G. Lowe. Distinctive image features from scale-invariant keypoints. IJCV, 2004.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555000" y="1099700"/>
            <a:ext cx="2604900" cy="67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2895850" y="2571750"/>
            <a:ext cx="3323101" cy="24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Keypoint</a:t>
            </a:r>
            <a:r>
              <a:rPr lang="zh-TW"/>
              <a:t>-based method: Traditional method</a:t>
            </a:r>
            <a:endParaRPr/>
          </a:p>
        </p:txBody>
      </p:sp>
      <p:grpSp>
        <p:nvGrpSpPr>
          <p:cNvPr id="211" name="Google Shape;211;p24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212" name="Google Shape;212;p24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4370250" y="1099700"/>
            <a:ext cx="1351500" cy="67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40725" y="1859375"/>
            <a:ext cx="8491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Nearest neighbor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SIFT: Euclidean distance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Keypoint</a:t>
            </a:r>
            <a:r>
              <a:rPr lang="zh-TW"/>
              <a:t>-based method: Traditional method</a:t>
            </a:r>
            <a:endParaRPr/>
          </a:p>
        </p:txBody>
      </p:sp>
      <p:grpSp>
        <p:nvGrpSpPr>
          <p:cNvPr id="225" name="Google Shape;225;p25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226" name="Google Shape;226;p25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6044175" y="1099700"/>
            <a:ext cx="1351500" cy="67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340725" y="1859375"/>
            <a:ext cx="8491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RANSAC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Homography matrix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200" u="sng">
                <a:solidFill>
                  <a:srgbClr val="660099"/>
                </a:solidFill>
                <a:hlinkClick r:id="rId3"/>
              </a:rPr>
              <a:t>Motion and structure from motion in a piecewise planar environment</a:t>
            </a:r>
            <a:endParaRPr sz="1200" u="sng">
              <a:solidFill>
                <a:srgbClr val="660099"/>
              </a:solidFill>
              <a:hlinkClick r:id="rId4"/>
            </a:endParaRPr>
          </a:p>
          <a:p>
            <a:pPr indent="0" lvl="0" marL="137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66666"/>
                </a:solidFill>
              </a:rPr>
              <a:t>OD Faugeras, F L</a:t>
            </a:r>
            <a:r>
              <a:rPr lang="zh-TW" sz="1000">
                <a:solidFill>
                  <a:srgbClr val="666666"/>
                </a:solidFill>
              </a:rPr>
              <a:t>u</a:t>
            </a:r>
            <a:r>
              <a:rPr lang="zh-TW" sz="1000">
                <a:solidFill>
                  <a:srgbClr val="666666"/>
                </a:solidFill>
              </a:rPr>
              <a:t>stman - International Journal of Pattern Recognition and …, 1988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Essential Matrix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Eight-point algorithm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Keypoint</a:t>
            </a:r>
            <a:r>
              <a:rPr lang="zh-TW"/>
              <a:t>-based method: Baseline</a:t>
            </a: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240" name="Google Shape;240;p26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sp>
        <p:nvSpPr>
          <p:cNvPr id="246" name="Google Shape;246;p26"/>
          <p:cNvSpPr/>
          <p:nvPr/>
        </p:nvSpPr>
        <p:spPr>
          <a:xfrm>
            <a:off x="1551000" y="1099700"/>
            <a:ext cx="2642700" cy="67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340725" y="4574075"/>
            <a:ext cx="8491500" cy="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 u="sng">
                <a:solidFill>
                  <a:srgbClr val="660099"/>
                </a:solidFill>
                <a:hlinkClick r:id="rId3"/>
              </a:rPr>
              <a:t>Lift</a:t>
            </a:r>
            <a:r>
              <a:rPr lang="zh-TW" sz="1200" u="sng">
                <a:solidFill>
                  <a:srgbClr val="660099"/>
                </a:solidFill>
                <a:hlinkClick r:id="rId4"/>
              </a:rPr>
              <a:t>: </a:t>
            </a:r>
            <a:r>
              <a:rPr b="1" lang="zh-TW" sz="1200" u="sng">
                <a:solidFill>
                  <a:srgbClr val="660099"/>
                </a:solidFill>
                <a:hlinkClick r:id="rId5"/>
              </a:rPr>
              <a:t>Learned invariant feature transform</a:t>
            </a:r>
            <a:r>
              <a:rPr lang="zh-TW" sz="1000">
                <a:solidFill>
                  <a:srgbClr val="666666"/>
                </a:solidFill>
              </a:rPr>
              <a:t> KM Yi, E Trulls, V Lepetit, P Fua - European Conference on Computer Vision, 2016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340725" y="1859375"/>
            <a:ext cx="8491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Lift: Learned Invariant Feature Transform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Imitate the pipeline of SIFT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6150" y="2493246"/>
            <a:ext cx="5422524" cy="2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Keypoint-based method: Baseline</a:t>
            </a:r>
            <a:endParaRPr/>
          </a:p>
        </p:txBody>
      </p:sp>
      <p:grpSp>
        <p:nvGrpSpPr>
          <p:cNvPr id="255" name="Google Shape;255;p27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256" name="Google Shape;256;p27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sp>
        <p:nvSpPr>
          <p:cNvPr id="262" name="Google Shape;262;p27"/>
          <p:cNvSpPr/>
          <p:nvPr/>
        </p:nvSpPr>
        <p:spPr>
          <a:xfrm>
            <a:off x="1551000" y="1099700"/>
            <a:ext cx="2642700" cy="67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340725" y="4574075"/>
            <a:ext cx="8491500" cy="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rgbClr val="660099"/>
                </a:solidFill>
                <a:hlinkClick r:id="rId3"/>
              </a:rPr>
              <a:t>[PDF]</a:t>
            </a:r>
            <a:r>
              <a:rPr lang="zh-TW" sz="1200" u="sng">
                <a:solidFill>
                  <a:srgbClr val="660099"/>
                </a:solidFill>
                <a:hlinkClick r:id="rId4"/>
              </a:rPr>
              <a:t> SuperPoint: Self-Supervised Interest Point Detection and Description</a:t>
            </a:r>
            <a:r>
              <a:rPr lang="zh-TW" sz="1000">
                <a:solidFill>
                  <a:srgbClr val="666666"/>
                </a:solidFill>
              </a:rPr>
              <a:t> D DeTone, T Malisiewicz, A Rabinovich - arXiv preprint arXiv:1712.07629, 2017</a:t>
            </a:r>
            <a:endParaRPr/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340725" y="1859375"/>
            <a:ext cx="8491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SuperPoint: Self-Supervised Interest Point Detection and Description</a:t>
            </a:r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200" y="2284325"/>
            <a:ext cx="6718549" cy="22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Keypoint-based method: </a:t>
            </a:r>
            <a:r>
              <a:rPr lang="zh-TW"/>
              <a:t>Baseline</a:t>
            </a:r>
            <a:endParaRPr/>
          </a:p>
        </p:txBody>
      </p:sp>
      <p:grpSp>
        <p:nvGrpSpPr>
          <p:cNvPr id="271" name="Google Shape;271;p28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272" name="Google Shape;272;p28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sp>
        <p:nvSpPr>
          <p:cNvPr id="278" name="Google Shape;278;p28"/>
          <p:cNvSpPr/>
          <p:nvPr/>
        </p:nvSpPr>
        <p:spPr>
          <a:xfrm>
            <a:off x="4370250" y="1099700"/>
            <a:ext cx="1351500" cy="67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340725" y="1859375"/>
            <a:ext cx="8491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Nearest neighbor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SIFT: Euclidean distance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Keypoint-based method: Baseline</a:t>
            </a:r>
            <a:endParaRPr/>
          </a:p>
        </p:txBody>
      </p:sp>
      <p:grpSp>
        <p:nvGrpSpPr>
          <p:cNvPr id="285" name="Google Shape;285;p29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286" name="Google Shape;286;p29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6053825" y="1099700"/>
            <a:ext cx="1351500" cy="67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340725" y="1859375"/>
            <a:ext cx="8491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DSAC-differentiable RANSAC for camera localization 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340725" y="4574075"/>
            <a:ext cx="8491500" cy="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rgbClr val="660099"/>
                </a:solidFill>
                <a:hlinkClick r:id="rId3"/>
              </a:rPr>
              <a:t>[PDF]</a:t>
            </a:r>
            <a:r>
              <a:rPr lang="zh-TW" sz="1200" u="sng">
                <a:solidFill>
                  <a:srgbClr val="660099"/>
                </a:solidFill>
                <a:hlinkClick r:id="rId4"/>
              </a:rPr>
              <a:t> DSAC-differentiable RANSAC for camera localization</a:t>
            </a:r>
            <a:r>
              <a:rPr lang="zh-TW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E Brachmann, A Krull, S Nowozin, J Shotton, F Michel… - IEEE Conference on …, 2017</a:t>
            </a:r>
            <a:endParaRPr sz="1000"/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888" y="2318650"/>
            <a:ext cx="7495023" cy="22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Keypoint-based method: Our method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340925" y="3139071"/>
            <a:ext cx="10665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1: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</a:t>
            </a:r>
            <a:r>
              <a:rPr baseline="-25000" lang="zh-TW">
                <a:solidFill>
                  <a:schemeClr val="dk1"/>
                </a:solidFill>
              </a:rPr>
              <a:t>t</a:t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7649588" y="3776003"/>
            <a:ext cx="11535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Pose/ Depth</a:t>
            </a:r>
            <a:endParaRPr/>
          </a:p>
        </p:txBody>
      </p:sp>
      <p:cxnSp>
        <p:nvCxnSpPr>
          <p:cNvPr id="303" name="Google Shape;303;p30"/>
          <p:cNvCxnSpPr>
            <a:stCxn id="304" idx="3"/>
            <a:endCxn id="302" idx="1"/>
          </p:cNvCxnSpPr>
          <p:nvPr/>
        </p:nvCxnSpPr>
        <p:spPr>
          <a:xfrm>
            <a:off x="7389538" y="4034146"/>
            <a:ext cx="26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0"/>
          <p:cNvSpPr/>
          <p:nvPr/>
        </p:nvSpPr>
        <p:spPr>
          <a:xfrm>
            <a:off x="1612775" y="3139075"/>
            <a:ext cx="25122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Keypoint selector	 (attention)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1612900" y="3521700"/>
            <a:ext cx="25122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descriptor</a:t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4426263" y="3775996"/>
            <a:ext cx="15633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Correspondence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6236038" y="3775996"/>
            <a:ext cx="11535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RANSAC</a:t>
            </a:r>
            <a:endParaRPr/>
          </a:p>
        </p:txBody>
      </p:sp>
      <p:cxnSp>
        <p:nvCxnSpPr>
          <p:cNvPr id="308" name="Google Shape;308;p30"/>
          <p:cNvCxnSpPr>
            <a:stCxn id="307" idx="3"/>
            <a:endCxn id="304" idx="1"/>
          </p:cNvCxnSpPr>
          <p:nvPr/>
        </p:nvCxnSpPr>
        <p:spPr>
          <a:xfrm>
            <a:off x="5989563" y="4034146"/>
            <a:ext cx="2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0"/>
          <p:cNvCxnSpPr>
            <a:stCxn id="306" idx="3"/>
            <a:endCxn id="307" idx="1"/>
          </p:cNvCxnSpPr>
          <p:nvPr/>
        </p:nvCxnSpPr>
        <p:spPr>
          <a:xfrm>
            <a:off x="4125100" y="3701250"/>
            <a:ext cx="301200" cy="3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0"/>
          <p:cNvSpPr/>
          <p:nvPr/>
        </p:nvSpPr>
        <p:spPr>
          <a:xfrm>
            <a:off x="340925" y="4135120"/>
            <a:ext cx="10665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2: </a:t>
            </a:r>
            <a:r>
              <a:rPr lang="zh-TW">
                <a:solidFill>
                  <a:schemeClr val="dk1"/>
                </a:solidFill>
              </a:rPr>
              <a:t>I</a:t>
            </a:r>
            <a:r>
              <a:rPr baseline="-25000" lang="zh-TW">
                <a:solidFill>
                  <a:schemeClr val="dk1"/>
                </a:solidFill>
              </a:rPr>
              <a:t>t+1</a:t>
            </a:r>
            <a:endParaRPr/>
          </a:p>
        </p:txBody>
      </p:sp>
      <p:cxnSp>
        <p:nvCxnSpPr>
          <p:cNvPr id="311" name="Google Shape;311;p30"/>
          <p:cNvCxnSpPr>
            <a:stCxn id="312" idx="3"/>
            <a:endCxn id="307" idx="1"/>
          </p:cNvCxnSpPr>
          <p:nvPr/>
        </p:nvCxnSpPr>
        <p:spPr>
          <a:xfrm flipH="1" rot="10800000">
            <a:off x="4125063" y="4034146"/>
            <a:ext cx="301200" cy="3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340725" y="1202175"/>
            <a:ext cx="8491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Goal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Optimize the modules based on output error (keypoint reprojection error)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zh-TW"/>
              <a:t>Self-supervised</a:t>
            </a:r>
            <a:r>
              <a:rPr lang="zh-TW"/>
              <a:t> training using estimated pose and depth.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Use temporal information to </a:t>
            </a:r>
            <a:r>
              <a:rPr b="1" lang="zh-TW"/>
              <a:t>adapt keypoint selector</a:t>
            </a:r>
            <a:r>
              <a:rPr lang="zh-TW"/>
              <a:t> (attention map)</a:t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2926550" y="2995200"/>
            <a:ext cx="5367300" cy="804050"/>
          </a:xfrm>
          <a:custGeom>
            <a:rect b="b" l="l" r="r" t="t"/>
            <a:pathLst>
              <a:path extrusionOk="0" h="32162" w="214692">
                <a:moveTo>
                  <a:pt x="214692" y="32162"/>
                </a:moveTo>
                <a:lnTo>
                  <a:pt x="214692" y="0"/>
                </a:lnTo>
                <a:lnTo>
                  <a:pt x="0" y="0"/>
                </a:lnTo>
                <a:lnTo>
                  <a:pt x="417" y="8032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5" name="Google Shape;315;p30"/>
          <p:cNvSpPr/>
          <p:nvPr/>
        </p:nvSpPr>
        <p:spPr>
          <a:xfrm>
            <a:off x="4724788" y="2444900"/>
            <a:ext cx="1150200" cy="465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Fine tune</a:t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1612713" y="4135125"/>
            <a:ext cx="25122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Keypoint selector	 (attention)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1612838" y="4517750"/>
            <a:ext cx="25122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descriptor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Backup slides</a:t>
            </a:r>
            <a:endParaRPr/>
          </a:p>
        </p:txBody>
      </p:sp>
      <p:sp>
        <p:nvSpPr>
          <p:cNvPr id="323" name="Google Shape;32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Traditional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Proposed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 Pipeline </a:t>
            </a:r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http://www.theia-sfm.org/sfm.html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100" y="1760375"/>
            <a:ext cx="6299799" cy="30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SuperPoint: Self-Supervised Interest Point Detection and Description</a:t>
            </a:r>
            <a:endParaRPr sz="2400"/>
          </a:p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189" y="1152475"/>
            <a:ext cx="48736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Comparison between relevant methods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00" y="1325275"/>
            <a:ext cx="6867199" cy="3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7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Modules are designed heuristically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Submodules are optimized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Can deep learning help?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564975" y="2426150"/>
            <a:ext cx="1461900" cy="10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1: Img_1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564975" y="3628525"/>
            <a:ext cx="1461900" cy="10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2: Img_2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585150" y="2721950"/>
            <a:ext cx="2086800" cy="14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Modules</a:t>
            </a:r>
            <a:endParaRPr/>
          </a:p>
        </p:txBody>
      </p:sp>
      <p:cxnSp>
        <p:nvCxnSpPr>
          <p:cNvPr id="71" name="Google Shape;71;p15"/>
          <p:cNvCxnSpPr>
            <a:stCxn id="68" idx="3"/>
            <a:endCxn id="70" idx="1"/>
          </p:cNvCxnSpPr>
          <p:nvPr/>
        </p:nvCxnSpPr>
        <p:spPr>
          <a:xfrm>
            <a:off x="3026875" y="2944550"/>
            <a:ext cx="558300" cy="51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9" idx="3"/>
            <a:endCxn id="70" idx="1"/>
          </p:cNvCxnSpPr>
          <p:nvPr/>
        </p:nvCxnSpPr>
        <p:spPr>
          <a:xfrm flipH="1" rot="10800000">
            <a:off x="3026875" y="3462925"/>
            <a:ext cx="558300" cy="68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/>
          <p:nvPr/>
        </p:nvSpPr>
        <p:spPr>
          <a:xfrm>
            <a:off x="6230225" y="2511050"/>
            <a:ext cx="1348800" cy="8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Depth</a:t>
            </a:r>
            <a:endParaRPr/>
          </a:p>
        </p:txBody>
      </p:sp>
      <p:cxnSp>
        <p:nvCxnSpPr>
          <p:cNvPr id="74" name="Google Shape;74;p15"/>
          <p:cNvCxnSpPr>
            <a:endCxn id="73" idx="1"/>
          </p:cNvCxnSpPr>
          <p:nvPr/>
        </p:nvCxnSpPr>
        <p:spPr>
          <a:xfrm>
            <a:off x="5671925" y="2957900"/>
            <a:ext cx="5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6230225" y="3700075"/>
            <a:ext cx="1348800" cy="8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Camera </a:t>
            </a:r>
            <a:r>
              <a:rPr lang="zh-TW"/>
              <a:t>Pose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5671925" y="4146925"/>
            <a:ext cx="5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Conclusion: Keypoint</a:t>
            </a:r>
            <a:r>
              <a:rPr lang="zh-TW"/>
              <a:t>-based method: Our method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40925" y="3139071"/>
            <a:ext cx="10665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1: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</a:t>
            </a:r>
            <a:r>
              <a:rPr baseline="-25000" lang="zh-TW">
                <a:solidFill>
                  <a:schemeClr val="dk1"/>
                </a:solidFill>
              </a:rPr>
              <a:t>t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649588" y="3776003"/>
            <a:ext cx="11535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Pose/ Depth</a:t>
            </a:r>
            <a:endParaRPr/>
          </a:p>
        </p:txBody>
      </p:sp>
      <p:cxnSp>
        <p:nvCxnSpPr>
          <p:cNvPr id="84" name="Google Shape;84;p16"/>
          <p:cNvCxnSpPr>
            <a:stCxn id="85" idx="3"/>
            <a:endCxn id="83" idx="1"/>
          </p:cNvCxnSpPr>
          <p:nvPr/>
        </p:nvCxnSpPr>
        <p:spPr>
          <a:xfrm>
            <a:off x="7389538" y="4034146"/>
            <a:ext cx="26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1612775" y="3139075"/>
            <a:ext cx="25122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Keypoint selector	 (attention)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612900" y="3521700"/>
            <a:ext cx="25122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descriptor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426263" y="3775996"/>
            <a:ext cx="15633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Correspondence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236038" y="3775996"/>
            <a:ext cx="11535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RANSAC</a:t>
            </a:r>
            <a:endParaRPr/>
          </a:p>
        </p:txBody>
      </p:sp>
      <p:cxnSp>
        <p:nvCxnSpPr>
          <p:cNvPr id="89" name="Google Shape;89;p16"/>
          <p:cNvCxnSpPr>
            <a:stCxn id="88" idx="3"/>
            <a:endCxn id="85" idx="1"/>
          </p:cNvCxnSpPr>
          <p:nvPr/>
        </p:nvCxnSpPr>
        <p:spPr>
          <a:xfrm>
            <a:off x="5989563" y="4034146"/>
            <a:ext cx="2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7" idx="3"/>
            <a:endCxn id="88" idx="1"/>
          </p:cNvCxnSpPr>
          <p:nvPr/>
        </p:nvCxnSpPr>
        <p:spPr>
          <a:xfrm>
            <a:off x="4125100" y="3701250"/>
            <a:ext cx="301200" cy="3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340925" y="4135120"/>
            <a:ext cx="10665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2: </a:t>
            </a:r>
            <a:r>
              <a:rPr lang="zh-TW">
                <a:solidFill>
                  <a:schemeClr val="dk1"/>
                </a:solidFill>
              </a:rPr>
              <a:t>I</a:t>
            </a:r>
            <a:r>
              <a:rPr baseline="-25000" lang="zh-TW">
                <a:solidFill>
                  <a:schemeClr val="dk1"/>
                </a:solidFill>
              </a:rPr>
              <a:t>t+1</a:t>
            </a:r>
            <a:endParaRPr/>
          </a:p>
        </p:txBody>
      </p:sp>
      <p:cxnSp>
        <p:nvCxnSpPr>
          <p:cNvPr id="92" name="Google Shape;92;p16"/>
          <p:cNvCxnSpPr>
            <a:stCxn id="93" idx="3"/>
            <a:endCxn id="88" idx="1"/>
          </p:cNvCxnSpPr>
          <p:nvPr/>
        </p:nvCxnSpPr>
        <p:spPr>
          <a:xfrm flipH="1" rot="10800000">
            <a:off x="4125063" y="4034146"/>
            <a:ext cx="301200" cy="3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40725" y="1202175"/>
            <a:ext cx="84915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zh-TW"/>
              <a:t>Goal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Optimize the modules based on output error (keypoint reprojection error)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zh-TW"/>
              <a:t>Self-supervised</a:t>
            </a:r>
            <a:r>
              <a:rPr lang="zh-TW"/>
              <a:t> training using estimated pose and depth.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Use temporal information to </a:t>
            </a:r>
            <a:r>
              <a:rPr b="1" lang="zh-TW"/>
              <a:t>adapt keypoint selector</a:t>
            </a:r>
            <a:r>
              <a:rPr lang="zh-TW"/>
              <a:t> (attention map)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926550" y="2995200"/>
            <a:ext cx="5367300" cy="804050"/>
          </a:xfrm>
          <a:custGeom>
            <a:rect b="b" l="l" r="r" t="t"/>
            <a:pathLst>
              <a:path extrusionOk="0" h="32162" w="214692">
                <a:moveTo>
                  <a:pt x="214692" y="32162"/>
                </a:moveTo>
                <a:lnTo>
                  <a:pt x="214692" y="0"/>
                </a:lnTo>
                <a:lnTo>
                  <a:pt x="0" y="0"/>
                </a:lnTo>
                <a:lnTo>
                  <a:pt x="417" y="8032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6" name="Google Shape;96;p16"/>
          <p:cNvSpPr/>
          <p:nvPr/>
        </p:nvSpPr>
        <p:spPr>
          <a:xfrm>
            <a:off x="4724788" y="2444900"/>
            <a:ext cx="1150200" cy="465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Fine tune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612713" y="4135125"/>
            <a:ext cx="25122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Keypoint selector	 (attention)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612838" y="4517750"/>
            <a:ext cx="2512200" cy="3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descriptor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Pipeline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Input/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Modules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564975" y="2040000"/>
            <a:ext cx="1461900" cy="10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1: Img_1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564975" y="3242375"/>
            <a:ext cx="1461900" cy="10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2: Img_2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585150" y="2335800"/>
            <a:ext cx="2086800" cy="14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Modules</a:t>
            </a:r>
            <a:endParaRPr/>
          </a:p>
        </p:txBody>
      </p:sp>
      <p:cxnSp>
        <p:nvCxnSpPr>
          <p:cNvPr id="108" name="Google Shape;108;p17"/>
          <p:cNvCxnSpPr>
            <a:stCxn id="105" idx="3"/>
            <a:endCxn id="107" idx="1"/>
          </p:cNvCxnSpPr>
          <p:nvPr/>
        </p:nvCxnSpPr>
        <p:spPr>
          <a:xfrm>
            <a:off x="3026875" y="2558400"/>
            <a:ext cx="558300" cy="51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6" idx="3"/>
            <a:endCxn id="107" idx="1"/>
          </p:cNvCxnSpPr>
          <p:nvPr/>
        </p:nvCxnSpPr>
        <p:spPr>
          <a:xfrm flipH="1" rot="10800000">
            <a:off x="3026875" y="3076775"/>
            <a:ext cx="558300" cy="68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/>
          <p:nvPr/>
        </p:nvSpPr>
        <p:spPr>
          <a:xfrm>
            <a:off x="6230225" y="2124900"/>
            <a:ext cx="1348800" cy="8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Depth</a:t>
            </a:r>
            <a:endParaRPr/>
          </a:p>
        </p:txBody>
      </p:sp>
      <p:cxnSp>
        <p:nvCxnSpPr>
          <p:cNvPr id="111" name="Google Shape;111;p17"/>
          <p:cNvCxnSpPr>
            <a:endCxn id="110" idx="1"/>
          </p:cNvCxnSpPr>
          <p:nvPr/>
        </p:nvCxnSpPr>
        <p:spPr>
          <a:xfrm>
            <a:off x="5671925" y="2571750"/>
            <a:ext cx="5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/>
          <p:nvPr/>
        </p:nvSpPr>
        <p:spPr>
          <a:xfrm>
            <a:off x="6230225" y="3313925"/>
            <a:ext cx="1348800" cy="8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Camera Pose</a:t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5671925" y="3760775"/>
            <a:ext cx="5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design “Modules</a:t>
            </a:r>
            <a:r>
              <a:rPr lang="zh-TW"/>
              <a:t>” with learning</a:t>
            </a:r>
            <a:r>
              <a:rPr lang="zh-TW"/>
              <a:t>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Feature-based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Direct Method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275" y="1152475"/>
            <a:ext cx="4915224" cy="37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801775" y="4432500"/>
            <a:ext cx="3388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Medium: </a:t>
            </a:r>
            <a:r>
              <a:rPr lang="zh-TW" sz="1100"/>
              <a:t>LSD-slam and ORB-slam2, a literature based explanation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Modules: Direct method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rgbClr val="660099"/>
                </a:solidFill>
                <a:hlinkClick r:id="rId3"/>
              </a:rPr>
              <a:t>Unsupervised learning of depth and ego-motion from video</a:t>
            </a:r>
            <a:endParaRPr sz="1200" u="sng">
              <a:solidFill>
                <a:srgbClr val="660099"/>
              </a:solidFill>
              <a:hlinkClick r:id="rId4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666666"/>
                </a:solidFill>
              </a:rPr>
              <a:t>T Zhou, M Brown, N Snavely, DG Lowe - CVPR, 2017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975" y="1891544"/>
            <a:ext cx="6014051" cy="309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Modules: Keypoint-based method</a:t>
            </a:r>
            <a:endParaRPr/>
          </a:p>
        </p:txBody>
      </p:sp>
      <p:grpSp>
        <p:nvGrpSpPr>
          <p:cNvPr id="134" name="Google Shape;134;p20"/>
          <p:cNvGrpSpPr/>
          <p:nvPr/>
        </p:nvGrpSpPr>
        <p:grpSpPr>
          <a:xfrm>
            <a:off x="311700" y="1205900"/>
            <a:ext cx="8491400" cy="465300"/>
            <a:chOff x="311700" y="1129700"/>
            <a:chExt cx="8491400" cy="465300"/>
          </a:xfrm>
        </p:grpSpPr>
        <p:sp>
          <p:nvSpPr>
            <p:cNvPr id="135" name="Google Shape;135;p20"/>
            <p:cNvSpPr/>
            <p:nvPr/>
          </p:nvSpPr>
          <p:spPr>
            <a:xfrm>
              <a:off x="3117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16204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Detection</a:t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29291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Description</a:t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477025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Matching</a:t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15785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Estimation</a:t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7652900" y="1129700"/>
              <a:ext cx="1150200" cy="46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340900" y="2026874"/>
            <a:ext cx="8462175" cy="1286937"/>
            <a:chOff x="340913" y="3548599"/>
            <a:chExt cx="8462175" cy="1286937"/>
          </a:xfrm>
        </p:grpSpPr>
        <p:sp>
          <p:nvSpPr>
            <p:cNvPr id="142" name="Google Shape;142;p20"/>
            <p:cNvSpPr/>
            <p:nvPr/>
          </p:nvSpPr>
          <p:spPr>
            <a:xfrm>
              <a:off x="340913" y="3548608"/>
              <a:ext cx="1066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Image 1: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</a:t>
              </a:r>
              <a:r>
                <a:rPr baseline="-25000" lang="zh-TW"/>
                <a:t>t</a:t>
              </a:r>
              <a:endParaRPr baseline="-25000"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649588" y="3960103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Pose/ Depth</a:t>
              </a:r>
              <a:endParaRPr/>
            </a:p>
          </p:txBody>
        </p:sp>
        <p:cxnSp>
          <p:nvCxnSpPr>
            <p:cNvPr id="144" name="Google Shape;144;p20"/>
            <p:cNvCxnSpPr>
              <a:stCxn id="145" idx="3"/>
              <a:endCxn id="143" idx="1"/>
            </p:cNvCxnSpPr>
            <p:nvPr/>
          </p:nvCxnSpPr>
          <p:spPr>
            <a:xfrm>
              <a:off x="7389538" y="4218246"/>
              <a:ext cx="2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p20"/>
            <p:cNvSpPr/>
            <p:nvPr/>
          </p:nvSpPr>
          <p:spPr>
            <a:xfrm>
              <a:off x="1612738" y="3548608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Detector</a:t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2971563" y="3548599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descriptor</a:t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4426263" y="3960096"/>
              <a:ext cx="15633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Correspondence</a:t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236038" y="3960096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RANSAC</a:t>
              </a:r>
              <a:endParaRPr/>
            </a:p>
          </p:txBody>
        </p:sp>
        <p:cxnSp>
          <p:nvCxnSpPr>
            <p:cNvPr id="149" name="Google Shape;149;p20"/>
            <p:cNvCxnSpPr>
              <a:stCxn id="148" idx="3"/>
              <a:endCxn id="145" idx="1"/>
            </p:cNvCxnSpPr>
            <p:nvPr/>
          </p:nvCxnSpPr>
          <p:spPr>
            <a:xfrm>
              <a:off x="5989563" y="4218246"/>
              <a:ext cx="24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0"/>
            <p:cNvCxnSpPr>
              <a:stCxn id="147" idx="3"/>
              <a:endCxn id="148" idx="1"/>
            </p:cNvCxnSpPr>
            <p:nvPr/>
          </p:nvCxnSpPr>
          <p:spPr>
            <a:xfrm>
              <a:off x="4125063" y="3806749"/>
              <a:ext cx="301200" cy="41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20"/>
            <p:cNvSpPr/>
            <p:nvPr/>
          </p:nvSpPr>
          <p:spPr>
            <a:xfrm>
              <a:off x="340913" y="4319236"/>
              <a:ext cx="1066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Image 2</a:t>
              </a:r>
              <a:r>
                <a:rPr lang="zh-TW"/>
                <a:t>: </a:t>
              </a:r>
              <a:r>
                <a:rPr lang="zh-TW"/>
                <a:t>I</a:t>
              </a:r>
              <a:r>
                <a:rPr baseline="-25000" lang="zh-TW"/>
                <a:t>t+1</a:t>
              </a:r>
              <a:endParaRPr baseline="-25000"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612738" y="4319236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Detector</a:t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971563" y="4319228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descriptor</a:t>
              </a:r>
              <a:endParaRPr/>
            </a:p>
          </p:txBody>
        </p:sp>
        <p:cxnSp>
          <p:nvCxnSpPr>
            <p:cNvPr id="154" name="Google Shape;154;p20"/>
            <p:cNvCxnSpPr>
              <a:stCxn id="153" idx="3"/>
              <a:endCxn id="148" idx="1"/>
            </p:cNvCxnSpPr>
            <p:nvPr/>
          </p:nvCxnSpPr>
          <p:spPr>
            <a:xfrm flipH="1" rot="10800000">
              <a:off x="4125063" y="4218278"/>
              <a:ext cx="301200" cy="359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Keypoint</a:t>
            </a:r>
            <a:r>
              <a:rPr lang="zh-TW"/>
              <a:t>-based method: Example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9850"/>
            <a:ext cx="5520301" cy="190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1"/>
          <p:cNvGrpSpPr/>
          <p:nvPr/>
        </p:nvGrpSpPr>
        <p:grpSpPr>
          <a:xfrm>
            <a:off x="340913" y="3548599"/>
            <a:ext cx="8462175" cy="1286937"/>
            <a:chOff x="340913" y="3548599"/>
            <a:chExt cx="8462175" cy="1286937"/>
          </a:xfrm>
        </p:grpSpPr>
        <p:sp>
          <p:nvSpPr>
            <p:cNvPr id="162" name="Google Shape;162;p21"/>
            <p:cNvSpPr/>
            <p:nvPr/>
          </p:nvSpPr>
          <p:spPr>
            <a:xfrm>
              <a:off x="340913" y="3548608"/>
              <a:ext cx="1066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Image 1: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I</a:t>
              </a:r>
              <a:r>
                <a:rPr baseline="-25000" lang="zh-TW">
                  <a:solidFill>
                    <a:schemeClr val="dk1"/>
                  </a:solidFill>
                </a:rPr>
                <a:t>t</a:t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7649588" y="3960103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Pose</a:t>
              </a:r>
              <a:endParaRPr/>
            </a:p>
          </p:txBody>
        </p:sp>
        <p:cxnSp>
          <p:nvCxnSpPr>
            <p:cNvPr id="164" name="Google Shape;164;p21"/>
            <p:cNvCxnSpPr>
              <a:stCxn id="165" idx="3"/>
              <a:endCxn id="163" idx="1"/>
            </p:cNvCxnSpPr>
            <p:nvPr/>
          </p:nvCxnSpPr>
          <p:spPr>
            <a:xfrm>
              <a:off x="7389538" y="4218246"/>
              <a:ext cx="2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" name="Google Shape;166;p21"/>
            <p:cNvSpPr/>
            <p:nvPr/>
          </p:nvSpPr>
          <p:spPr>
            <a:xfrm>
              <a:off x="1612738" y="3548608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Detector</a:t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971563" y="3548599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descriptor</a:t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426263" y="3960096"/>
              <a:ext cx="15633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Correspondence</a:t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6236038" y="3960096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RANSAC</a:t>
              </a:r>
              <a:endParaRPr/>
            </a:p>
          </p:txBody>
        </p:sp>
        <p:cxnSp>
          <p:nvCxnSpPr>
            <p:cNvPr id="169" name="Google Shape;169;p21"/>
            <p:cNvCxnSpPr>
              <a:stCxn id="168" idx="3"/>
              <a:endCxn id="165" idx="1"/>
            </p:cNvCxnSpPr>
            <p:nvPr/>
          </p:nvCxnSpPr>
          <p:spPr>
            <a:xfrm>
              <a:off x="5989563" y="4218246"/>
              <a:ext cx="24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1"/>
            <p:cNvCxnSpPr>
              <a:stCxn id="167" idx="3"/>
              <a:endCxn id="168" idx="1"/>
            </p:cNvCxnSpPr>
            <p:nvPr/>
          </p:nvCxnSpPr>
          <p:spPr>
            <a:xfrm>
              <a:off x="4125063" y="3806749"/>
              <a:ext cx="301200" cy="41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21"/>
            <p:cNvSpPr/>
            <p:nvPr/>
          </p:nvSpPr>
          <p:spPr>
            <a:xfrm>
              <a:off x="340913" y="4319236"/>
              <a:ext cx="1066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Image 2: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I</a:t>
              </a:r>
              <a:r>
                <a:rPr baseline="-25000" lang="zh-TW">
                  <a:solidFill>
                    <a:schemeClr val="dk1"/>
                  </a:solidFill>
                </a:rPr>
                <a:t>t+1</a:t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1612738" y="4319236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Detector</a:t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971563" y="4319228"/>
              <a:ext cx="1153500" cy="51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Feature descriptor</a:t>
              </a:r>
              <a:endParaRPr/>
            </a:p>
          </p:txBody>
        </p:sp>
        <p:cxnSp>
          <p:nvCxnSpPr>
            <p:cNvPr id="174" name="Google Shape;174;p21"/>
            <p:cNvCxnSpPr>
              <a:stCxn id="173" idx="3"/>
              <a:endCxn id="168" idx="1"/>
            </p:cNvCxnSpPr>
            <p:nvPr/>
          </p:nvCxnSpPr>
          <p:spPr>
            <a:xfrm flipH="1" rot="10800000">
              <a:off x="4125063" y="4218278"/>
              <a:ext cx="301200" cy="359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11700" y="1152475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u="sng">
                <a:solidFill>
                  <a:srgbClr val="660099"/>
                </a:solidFill>
                <a:hlinkClick r:id="rId4"/>
              </a:rPr>
              <a:t>Toward Geometric Deep SLAM</a:t>
            </a:r>
            <a:endParaRPr sz="1200" u="sng">
              <a:solidFill>
                <a:srgbClr val="660099"/>
              </a:solidFill>
              <a:hlinkClick r:id="rId5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zh-TW" sz="1000">
                <a:solidFill>
                  <a:srgbClr val="666666"/>
                </a:solidFill>
              </a:rPr>
              <a:t>D DeTone, T Malisiewicz, A Rabinovich - arXiv preprint arXiv:1707.07410, 2017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