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59" r:id="rId5"/>
    <p:sldId id="261" r:id="rId6"/>
    <p:sldId id="264" r:id="rId7"/>
    <p:sldId id="267" r:id="rId8"/>
    <p:sldId id="262" r:id="rId9"/>
    <p:sldId id="263" r:id="rId10"/>
    <p:sldId id="265" r:id="rId11"/>
    <p:sldId id="268" r:id="rId12"/>
    <p:sldId id="25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808"/>
    <a:srgbClr val="FA2517"/>
    <a:srgbClr val="D21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/>
    <p:restoredTop sz="77707"/>
  </p:normalViewPr>
  <p:slideViewPr>
    <p:cSldViewPr snapToGrid="0" snapToObjects="1">
      <p:cViewPr>
        <p:scale>
          <a:sx n="70" d="100"/>
          <a:sy n="70" d="100"/>
        </p:scale>
        <p:origin x="121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1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548EF-0B73-AC48-9E65-C4F8214BD2A7}" type="datetimeFigureOut">
              <a:rPr kumimoji="1" lang="zh-TW" altLang="en-US" smtClean="0"/>
              <a:t>2017/2/26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D4B15-3A32-D54B-AF27-CCEBCD72717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166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D4B15-3A32-D54B-AF27-CCEBCD72717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577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 聲納測開門有無騎士</a:t>
            </a:r>
            <a:endParaRPr kumimoji="1" lang="en-US" altLang="zh-TW" dirty="0" smtClean="0"/>
          </a:p>
          <a:p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 針對高速公路緊急狀況，發生異常事件時（傾斜或翻覆），用加速器</a:t>
            </a:r>
            <a:r>
              <a:rPr kumimoji="1" lang="en-US" altLang="zh-TW" dirty="0" smtClean="0"/>
              <a:t>or</a:t>
            </a:r>
            <a:r>
              <a:rPr kumimoji="1" lang="zh-TW" altLang="en-US" dirty="0" smtClean="0"/>
              <a:t>陀螺儀偵測，然後將</a:t>
            </a:r>
            <a:r>
              <a:rPr kumimoji="1" lang="en-US" altLang="zh-TW" dirty="0" smtClean="0"/>
              <a:t>GPS</a:t>
            </a:r>
            <a:r>
              <a:rPr kumimoji="1" lang="zh-TW" altLang="en-US" dirty="0" smtClean="0"/>
              <a:t>發送到公有雲，將出事狀況發送給附近車輛。</a:t>
            </a:r>
            <a:endParaRPr kumimoji="1" lang="en-US" altLang="zh-TW" dirty="0" smtClean="0"/>
          </a:p>
          <a:p>
            <a:r>
              <a:rPr kumimoji="1" lang="en-US" altLang="zh-TW" dirty="0" smtClean="0"/>
              <a:t>3.</a:t>
            </a:r>
            <a:r>
              <a:rPr kumimoji="1" lang="zh-TW" altLang="en-US" dirty="0" smtClean="0"/>
              <a:t> 自動將寄簡訊給重要人士（如家人）。</a:t>
            </a:r>
            <a:endParaRPr kumimoji="1" lang="en-US" altLang="zh-TW" dirty="0" smtClean="0"/>
          </a:p>
          <a:p>
            <a:r>
              <a:rPr kumimoji="1" lang="en-US" altLang="zh-TW" dirty="0" smtClean="0"/>
              <a:t>4.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D4B15-3A32-D54B-AF27-CCEBCD72717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427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 聲納測開門有無騎士</a:t>
            </a:r>
            <a:endParaRPr kumimoji="1" lang="en-US" altLang="zh-TW" dirty="0" smtClean="0"/>
          </a:p>
          <a:p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 針對高速公路緊急狀況，發生異常事件時（傾斜或翻覆），用加速器</a:t>
            </a:r>
            <a:r>
              <a:rPr kumimoji="1" lang="en-US" altLang="zh-TW" dirty="0" smtClean="0"/>
              <a:t>or</a:t>
            </a:r>
            <a:r>
              <a:rPr kumimoji="1" lang="zh-TW" altLang="en-US" dirty="0" smtClean="0"/>
              <a:t>陀螺儀偵測，然後將</a:t>
            </a:r>
            <a:r>
              <a:rPr kumimoji="1" lang="en-US" altLang="zh-TW" dirty="0" smtClean="0"/>
              <a:t>GPS</a:t>
            </a:r>
            <a:r>
              <a:rPr kumimoji="1" lang="zh-TW" altLang="en-US" dirty="0" smtClean="0"/>
              <a:t>發送到公有雲，將出事狀況發送給附近車輛。</a:t>
            </a:r>
            <a:endParaRPr kumimoji="1" lang="en-US" altLang="zh-TW" dirty="0" smtClean="0"/>
          </a:p>
          <a:p>
            <a:r>
              <a:rPr kumimoji="1" lang="en-US" altLang="zh-TW" dirty="0" smtClean="0"/>
              <a:t>3.</a:t>
            </a:r>
            <a:r>
              <a:rPr kumimoji="1" lang="zh-TW" altLang="en-US" dirty="0" smtClean="0"/>
              <a:t> 自動將寄簡訊給重要人士（如家人）。</a:t>
            </a:r>
            <a:endParaRPr kumimoji="1" lang="en-US" altLang="zh-TW" dirty="0" smtClean="0"/>
          </a:p>
          <a:p>
            <a:r>
              <a:rPr kumimoji="1" lang="en-US" altLang="zh-TW" dirty="0" smtClean="0"/>
              <a:t>4.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D4B15-3A32-D54B-AF27-CCEBCD72717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63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D4B15-3A32-D54B-AF27-CCEBCD72717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26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37" y="229102"/>
            <a:ext cx="5428988" cy="54289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23237" y="5472539"/>
            <a:ext cx="5428988" cy="1112615"/>
          </a:xfrm>
          <a:prstGeom prst="rect">
            <a:avLst/>
          </a:prstGeom>
          <a:solidFill>
            <a:srgbClr val="D21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835687" y="5092126"/>
            <a:ext cx="48758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400" u="sng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4400" u="sng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I</a:t>
            </a:r>
            <a:r>
              <a:rPr kumimoji="1" lang="zh-TW" altLang="en-US" sz="4400" u="sng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4400" u="sng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N</a:t>
            </a:r>
            <a:r>
              <a:rPr kumimoji="1" lang="zh-TW" altLang="en-US" sz="4400" u="sng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  </a:t>
            </a:r>
            <a:r>
              <a:rPr kumimoji="1" lang="en-US" altLang="zh-TW" sz="4400" u="sng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I</a:t>
            </a:r>
            <a:r>
              <a:rPr kumimoji="1" lang="zh-TW" altLang="en-US" sz="4400" u="sng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4400" u="sng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N</a:t>
            </a:r>
            <a:r>
              <a:rPr kumimoji="1" lang="zh-TW" altLang="en-US" sz="8800" u="sng" spc="5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6000" b="1" u="sng" spc="5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DER</a:t>
            </a:r>
            <a:endParaRPr kumimoji="1" lang="zh-TW" altLang="en-US" sz="6000" b="1" u="sng" spc="500" dirty="0">
              <a:solidFill>
                <a:schemeClr val="bg1"/>
              </a:solidFill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0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3" t="18370" r="1630" b="16740"/>
          <a:stretch/>
        </p:blipFill>
        <p:spPr>
          <a:xfrm>
            <a:off x="4328160" y="1259840"/>
            <a:ext cx="4124960" cy="445008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20700000">
            <a:off x="3194541" y="3996406"/>
            <a:ext cx="2902413" cy="144967"/>
          </a:xfrm>
          <a:prstGeom prst="rightArrow">
            <a:avLst/>
          </a:prstGeom>
          <a:solidFill>
            <a:srgbClr val="FF2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409951" y="4285904"/>
            <a:ext cx="84188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/>
              <a:t>聲納</a:t>
            </a:r>
            <a:endParaRPr kumimoji="1" lang="zh-TW" altLang="en-US" sz="2400" b="1" dirty="0"/>
          </a:p>
        </p:txBody>
      </p:sp>
      <p:sp>
        <p:nvSpPr>
          <p:cNvPr id="7" name="向右箭號 6"/>
          <p:cNvSpPr/>
          <p:nvPr/>
        </p:nvSpPr>
        <p:spPr>
          <a:xfrm rot="10800000">
            <a:off x="7064547" y="3460789"/>
            <a:ext cx="3176733" cy="162485"/>
          </a:xfrm>
          <a:prstGeom prst="rightArrow">
            <a:avLst/>
          </a:prstGeom>
          <a:solidFill>
            <a:srgbClr val="FF2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371329" y="3135291"/>
            <a:ext cx="1323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smtClean="0"/>
              <a:t>紅外線感測器</a:t>
            </a:r>
            <a:endParaRPr kumimoji="1" lang="zh-TW" altLang="en-US" sz="2400" b="1" dirty="0"/>
          </a:p>
        </p:txBody>
      </p:sp>
      <p:sp>
        <p:nvSpPr>
          <p:cNvPr id="9" name="向右箭號 8"/>
          <p:cNvSpPr/>
          <p:nvPr/>
        </p:nvSpPr>
        <p:spPr>
          <a:xfrm>
            <a:off x="2821731" y="2960147"/>
            <a:ext cx="2902413" cy="144967"/>
          </a:xfrm>
          <a:prstGeom prst="rightArrow">
            <a:avLst/>
          </a:prstGeom>
          <a:solidFill>
            <a:srgbClr val="FF2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564619" y="2801797"/>
            <a:ext cx="148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smtClean="0"/>
              <a:t>Arduino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578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9966" y="2832977"/>
            <a:ext cx="10178322" cy="1492132"/>
          </a:xfrm>
        </p:spPr>
        <p:txBody>
          <a:bodyPr/>
          <a:lstStyle/>
          <a:p>
            <a:pPr algn="ctr"/>
            <a:r>
              <a:rPr kumimoji="1" lang="zh-TW" altLang="en-US" dirty="0" smtClean="0">
                <a:latin typeface="+mn-ea"/>
                <a:ea typeface="+mn-ea"/>
              </a:rPr>
              <a:t>翻車通報系統</a:t>
            </a:r>
            <a:endParaRPr kumimoji="1" lang="zh-TW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283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71" y="734290"/>
            <a:ext cx="7319135" cy="5212477"/>
          </a:xfrm>
        </p:spPr>
      </p:pic>
    </p:spTree>
    <p:extLst>
      <p:ext uri="{BB962C8B-B14F-4D97-AF65-F5344CB8AC3E}">
        <p14:creationId xmlns:p14="http://schemas.microsoft.com/office/powerpoint/2010/main" val="168143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60875" y="1709879"/>
            <a:ext cx="3759200" cy="3111500"/>
          </a:xfrm>
        </p:spPr>
      </p:pic>
      <p:sp>
        <p:nvSpPr>
          <p:cNvPr id="5" name="矩形 4"/>
          <p:cNvSpPr/>
          <p:nvPr/>
        </p:nvSpPr>
        <p:spPr>
          <a:xfrm>
            <a:off x="6014892" y="3768433"/>
            <a:ext cx="651163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659660" y="4964619"/>
            <a:ext cx="336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 smtClean="0"/>
              <a:t>偵測到車輛傾斜或翻覆</a:t>
            </a:r>
            <a:endParaRPr kumimoji="1"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53549" y="1967948"/>
            <a:ext cx="3001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600" dirty="0" smtClean="0">
                <a:latin typeface="+mn-ea"/>
              </a:rPr>
              <a:t>發送</a:t>
            </a:r>
            <a:r>
              <a:rPr kumimoji="1" lang="en-US" altLang="zh-TW" sz="3600" dirty="0" smtClean="0">
                <a:latin typeface="+mn-ea"/>
              </a:rPr>
              <a:t>GPS</a:t>
            </a:r>
            <a:r>
              <a:rPr kumimoji="1" lang="zh-TW" altLang="en-US" sz="3600" dirty="0" smtClean="0">
                <a:latin typeface="+mn-ea"/>
              </a:rPr>
              <a:t>位置到公有雲</a:t>
            </a:r>
            <a:endParaRPr kumimoji="1" lang="zh-TW" altLang="en-US" sz="3600" dirty="0">
              <a:latin typeface="+mn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53549" y="4080398"/>
            <a:ext cx="300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600" dirty="0" smtClean="0">
                <a:latin typeface="+mn-ea"/>
              </a:rPr>
              <a:t>通知附近車輛</a:t>
            </a:r>
            <a:endParaRPr kumimoji="1" lang="zh-TW" altLang="en-US" sz="3600" dirty="0">
              <a:latin typeface="+mn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625784" y="2568112"/>
            <a:ext cx="3001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600" dirty="0" smtClean="0">
                <a:latin typeface="+mn-ea"/>
              </a:rPr>
              <a:t>發送</a:t>
            </a:r>
            <a:r>
              <a:rPr kumimoji="1" lang="en-US" altLang="zh-TW" sz="3600" dirty="0" smtClean="0">
                <a:latin typeface="+mn-ea"/>
              </a:rPr>
              <a:t>SMS</a:t>
            </a:r>
            <a:r>
              <a:rPr kumimoji="1" lang="zh-TW" altLang="en-US" sz="3600" dirty="0" smtClean="0">
                <a:latin typeface="+mn-ea"/>
              </a:rPr>
              <a:t>簡訊到家人手機及</a:t>
            </a:r>
            <a:endParaRPr kumimoji="1" lang="en-US" altLang="zh-TW" sz="3600" dirty="0" smtClean="0">
              <a:latin typeface="+mn-ea"/>
            </a:endParaRPr>
          </a:p>
          <a:p>
            <a:pPr algn="ctr"/>
            <a:r>
              <a:rPr kumimoji="1" lang="zh-TW" altLang="en-US" sz="3600" dirty="0" smtClean="0">
                <a:latin typeface="+mn-ea"/>
              </a:rPr>
              <a:t>救護單位</a:t>
            </a:r>
            <a:endParaRPr kumimoji="1" lang="zh-TW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55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9966" y="2832977"/>
            <a:ext cx="10178322" cy="1492132"/>
          </a:xfrm>
        </p:spPr>
        <p:txBody>
          <a:bodyPr/>
          <a:lstStyle/>
          <a:p>
            <a:pPr algn="ctr"/>
            <a:r>
              <a:rPr kumimoji="1" lang="zh-TW" altLang="en-US" smtClean="0">
                <a:latin typeface="+mn-ea"/>
                <a:ea typeface="+mn-ea"/>
              </a:rPr>
              <a:t>車門安全裝置</a:t>
            </a:r>
            <a:endParaRPr kumimoji="1" lang="zh-TW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42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24" y="1408355"/>
            <a:ext cx="7801829" cy="4384109"/>
          </a:xfrm>
        </p:spPr>
      </p:pic>
    </p:spTree>
    <p:extLst>
      <p:ext uri="{BB962C8B-B14F-4D97-AF65-F5344CB8AC3E}">
        <p14:creationId xmlns:p14="http://schemas.microsoft.com/office/powerpoint/2010/main" val="12939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24" y="1408363"/>
            <a:ext cx="7801829" cy="4384109"/>
          </a:xfrm>
        </p:spPr>
      </p:pic>
      <p:sp>
        <p:nvSpPr>
          <p:cNvPr id="5" name="三角形 4"/>
          <p:cNvSpPr/>
          <p:nvPr/>
        </p:nvSpPr>
        <p:spPr>
          <a:xfrm>
            <a:off x="5832764" y="3919070"/>
            <a:ext cx="1801091" cy="1873401"/>
          </a:xfrm>
          <a:prstGeom prst="triangle">
            <a:avLst>
              <a:gd name="adj" fmla="val 83077"/>
            </a:avLst>
          </a:prstGeom>
          <a:solidFill>
            <a:srgbClr val="FF2808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33309" y="3337181"/>
            <a:ext cx="1080654" cy="581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761015" y="3413113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329055" y="3413108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786250" y="3440820"/>
            <a:ext cx="84188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/>
              <a:t>聲納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0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24" y="1408363"/>
            <a:ext cx="7801829" cy="4384109"/>
          </a:xfrm>
        </p:spPr>
      </p:pic>
      <p:sp>
        <p:nvSpPr>
          <p:cNvPr id="5" name="三角形 4"/>
          <p:cNvSpPr/>
          <p:nvPr/>
        </p:nvSpPr>
        <p:spPr>
          <a:xfrm>
            <a:off x="5832764" y="3919070"/>
            <a:ext cx="1801091" cy="1873401"/>
          </a:xfrm>
          <a:prstGeom prst="triangle">
            <a:avLst>
              <a:gd name="adj" fmla="val 83077"/>
            </a:avLst>
          </a:prstGeom>
          <a:solidFill>
            <a:srgbClr val="FF2808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33309" y="3337181"/>
            <a:ext cx="1080654" cy="581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761015" y="3413113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329055" y="3413108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786250" y="3440820"/>
            <a:ext cx="84188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/>
              <a:t>聲納</a:t>
            </a:r>
            <a:endParaRPr kumimoji="1" lang="zh-TW" altLang="en-US" sz="24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64437">
            <a:off x="4943665" y="4126214"/>
            <a:ext cx="2457930" cy="245793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060140" y="1398511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b="1" dirty="0" smtClean="0">
                <a:latin typeface="+mn-ea"/>
              </a:rPr>
              <a:t>BRAKE!</a:t>
            </a:r>
            <a:endParaRPr kumimoji="1" lang="zh-TW" altLang="en-US" sz="5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033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40930" cy="685800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2779059" y="3478307"/>
            <a:ext cx="3603812" cy="180000"/>
          </a:xfrm>
          <a:prstGeom prst="rightArrow">
            <a:avLst/>
          </a:prstGeom>
          <a:solidFill>
            <a:srgbClr val="FF2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885655" y="3339707"/>
            <a:ext cx="84188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/>
              <a:t>聲納</a:t>
            </a:r>
            <a:endParaRPr kumimoji="1" lang="zh-TW" altLang="en-US" sz="2400" b="1" dirty="0"/>
          </a:p>
        </p:txBody>
      </p:sp>
      <p:sp>
        <p:nvSpPr>
          <p:cNvPr id="7" name="向右箭號 6"/>
          <p:cNvSpPr/>
          <p:nvPr/>
        </p:nvSpPr>
        <p:spPr>
          <a:xfrm>
            <a:off x="2779059" y="2174239"/>
            <a:ext cx="2984052" cy="173427"/>
          </a:xfrm>
          <a:prstGeom prst="rightArrow">
            <a:avLst/>
          </a:prstGeom>
          <a:solidFill>
            <a:srgbClr val="FF2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733255" y="1642987"/>
            <a:ext cx="1761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/>
              <a:t>車門</a:t>
            </a:r>
            <a:endParaRPr kumimoji="1" lang="en-US" altLang="zh-TW" sz="2400" b="1" dirty="0" smtClean="0"/>
          </a:p>
          <a:p>
            <a:r>
              <a:rPr kumimoji="1" lang="en-US" altLang="zh-TW" sz="2400" b="1" dirty="0" smtClean="0"/>
              <a:t>brake</a:t>
            </a:r>
          </a:p>
          <a:p>
            <a:r>
              <a:rPr kumimoji="1" lang="zh-TW" altLang="en-US" sz="2400" b="1" dirty="0" smtClean="0"/>
              <a:t>機構</a:t>
            </a:r>
            <a:endParaRPr kumimoji="1" lang="zh-TW" altLang="en-US" sz="2400" b="1" dirty="0"/>
          </a:p>
        </p:txBody>
      </p:sp>
      <p:sp>
        <p:nvSpPr>
          <p:cNvPr id="12" name="向右箭號 11"/>
          <p:cNvSpPr/>
          <p:nvPr/>
        </p:nvSpPr>
        <p:spPr>
          <a:xfrm rot="5400000">
            <a:off x="6102372" y="5270557"/>
            <a:ext cx="2520985" cy="189150"/>
          </a:xfrm>
          <a:prstGeom prst="rightArrow">
            <a:avLst/>
          </a:prstGeom>
          <a:solidFill>
            <a:srgbClr val="FF2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681690" y="6163960"/>
            <a:ext cx="181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/>
              <a:t>Arduino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575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9966" y="2832977"/>
            <a:ext cx="10178322" cy="1492132"/>
          </a:xfrm>
        </p:spPr>
        <p:txBody>
          <a:bodyPr/>
          <a:lstStyle/>
          <a:p>
            <a:pPr algn="ctr"/>
            <a:r>
              <a:rPr kumimoji="1" lang="en-US" altLang="zh-TW" dirty="0" smtClean="0">
                <a:latin typeface="+mn-ea"/>
                <a:ea typeface="+mn-ea"/>
              </a:rPr>
              <a:t>A</a:t>
            </a:r>
            <a:r>
              <a:rPr kumimoji="1" lang="zh-TW" altLang="en-US" dirty="0" smtClean="0">
                <a:latin typeface="+mn-ea"/>
                <a:ea typeface="+mn-ea"/>
              </a:rPr>
              <a:t>柱防撞裝置</a:t>
            </a:r>
            <a:endParaRPr kumimoji="1" lang="zh-TW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18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723900"/>
            <a:ext cx="8128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6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74" y="1564342"/>
            <a:ext cx="5141259" cy="5141259"/>
          </a:xfrm>
          <a:prstGeom prst="rect">
            <a:avLst/>
          </a:prstGeom>
        </p:spPr>
      </p:pic>
      <p:sp>
        <p:nvSpPr>
          <p:cNvPr id="3" name="三角形 2"/>
          <p:cNvSpPr/>
          <p:nvPr/>
        </p:nvSpPr>
        <p:spPr>
          <a:xfrm rot="8031930">
            <a:off x="4311833" y="249977"/>
            <a:ext cx="1501334" cy="3145033"/>
          </a:xfrm>
          <a:prstGeom prst="triangle">
            <a:avLst>
              <a:gd name="adj" fmla="val 51425"/>
            </a:avLst>
          </a:prstGeom>
          <a:solidFill>
            <a:srgbClr val="FF2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51530" y="2922492"/>
            <a:ext cx="3191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600" dirty="0" smtClean="0">
                <a:latin typeface="+mn-ea"/>
              </a:rPr>
              <a:t>紅外線感測</a:t>
            </a:r>
            <a:endParaRPr kumimoji="1" lang="en-US" altLang="zh-TW" sz="3600" dirty="0">
              <a:latin typeface="+mn-ea"/>
            </a:endParaRPr>
          </a:p>
          <a:p>
            <a:pPr algn="ctr"/>
            <a:r>
              <a:rPr kumimoji="1" lang="zh-TW" altLang="en-US" sz="3600" dirty="0" smtClean="0">
                <a:latin typeface="+mn-ea"/>
              </a:rPr>
              <a:t>＋聲納</a:t>
            </a:r>
            <a:endParaRPr kumimoji="1" lang="zh-TW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3504373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4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4" id="{972BB86E-8AFD-4DE8-800F-A08F6EC4E608}" vid="{B844A9D6-DE23-412A-B497-F6E208B22C1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199</TotalTime>
  <Words>180</Words>
  <Application>Microsoft Macintosh PowerPoint</Application>
  <PresentationFormat>寬螢幕</PresentationFormat>
  <Paragraphs>34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Calibri</vt:lpstr>
      <vt:lpstr>Gill Sans MT</vt:lpstr>
      <vt:lpstr>Impact</vt:lpstr>
      <vt:lpstr>Microsoft JhengHei</vt:lpstr>
      <vt:lpstr>微軟正黑體</vt:lpstr>
      <vt:lpstr>新細明體</vt:lpstr>
      <vt:lpstr>Arial</vt:lpstr>
      <vt:lpstr>TF10001024</vt:lpstr>
      <vt:lpstr>PowerPoint 簡報</vt:lpstr>
      <vt:lpstr>車門安全裝置</vt:lpstr>
      <vt:lpstr>PowerPoint 簡報</vt:lpstr>
      <vt:lpstr>PowerPoint 簡報</vt:lpstr>
      <vt:lpstr>PowerPoint 簡報</vt:lpstr>
      <vt:lpstr>PowerPoint 簡報</vt:lpstr>
      <vt:lpstr>A柱防撞裝置</vt:lpstr>
      <vt:lpstr>PowerPoint 簡報</vt:lpstr>
      <vt:lpstr>PowerPoint 簡報</vt:lpstr>
      <vt:lpstr>PowerPoint 簡報</vt:lpstr>
      <vt:lpstr>翻車通報系統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張友維</dc:creator>
  <cp:lastModifiedBy>張友維</cp:lastModifiedBy>
  <cp:revision>18</cp:revision>
  <dcterms:created xsi:type="dcterms:W3CDTF">2017-02-26T00:32:38Z</dcterms:created>
  <dcterms:modified xsi:type="dcterms:W3CDTF">2017-02-26T03:52:57Z</dcterms:modified>
</cp:coreProperties>
</file>