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cafOb0vuNO46pRTTbQhZCtOWW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6CBBD9-78B7-445C-94FA-34117A36C784}">
  <a:tblStyle styleId="{9C6CBBD9-78B7-445C-94FA-34117A36C78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fill>
          <a:solidFill>
            <a:srgbClr val="CBCCD1"/>
          </a:solidFill>
        </a:fill>
      </a:tcStyle>
    </a:band1H>
    <a:band2H>
      <a:tcTxStyle/>
    </a:band2H>
    <a:band1V>
      <a:tcTxStyle/>
      <a:tcStyle>
        <a:fill>
          <a:solidFill>
            <a:srgbClr val="CBCCD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ill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4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4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1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31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-ba1lYw-Zvo3yPOVpPkbna_19-z4mvoaVnhf7qofTkc/edit#gid=2059911041" TargetMode="External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STOCK PREDICTION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ERIC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LONG SHORT-TERM MEMORY (LSTM) NETWORKS</a:t>
            </a:r>
            <a:endParaRPr/>
          </a:p>
        </p:txBody>
      </p:sp>
      <p:pic>
        <p:nvPicPr>
          <p:cNvPr descr="Diagram&#10;&#10;Description automatically generated" id="231" name="Google Shape;23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4310" y="2180496"/>
            <a:ext cx="8863379" cy="367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SIMPLE LSTM</a:t>
            </a:r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4" y="2119579"/>
            <a:ext cx="5422390" cy="192494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/>
          <p:nvPr>
            <p:ph idx="2" type="body"/>
          </p:nvPr>
        </p:nvSpPr>
        <p:spPr>
          <a:xfrm>
            <a:off x="6188417" y="2228003"/>
            <a:ext cx="5422392" cy="4002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/>
              <a:t>Microsoft, 3 years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/>
              <a:t>Root Mean Squared Error (RMSE):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Next Day: 5.98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Long Prediction: 7.26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/>
              <a:t>Benchmark RMSEs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4.76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5.49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/>
              <a:t>Results: Earned $16.20</a:t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Requires $240.45</a:t>
            </a:r>
            <a:endParaRPr/>
          </a:p>
        </p:txBody>
      </p:sp>
      <p:pic>
        <p:nvPicPr>
          <p:cNvPr id="239" name="Google Shape;2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1" y="4044527"/>
            <a:ext cx="5599393" cy="208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SIMPLE LSTM – CONCLUSION</a:t>
            </a:r>
            <a:endParaRPr/>
          </a:p>
        </p:txBody>
      </p:sp>
      <p:pic>
        <p:nvPicPr>
          <p:cNvPr descr="Graphical user interface, chart, line chart&#10;&#10;Description automatically generated"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29" y="2180496"/>
            <a:ext cx="10077540" cy="367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COMPLEX LSTM</a:t>
            </a: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>
            <a:off x="614484" y="2402543"/>
            <a:ext cx="4838622" cy="3455583"/>
            <a:chOff x="33292" y="670"/>
            <a:chExt cx="4838622" cy="3455583"/>
          </a:xfrm>
        </p:grpSpPr>
        <p:sp>
          <p:nvSpPr>
            <p:cNvPr id="252" name="Google Shape;252;p13"/>
            <p:cNvSpPr/>
            <p:nvPr/>
          </p:nvSpPr>
          <p:spPr>
            <a:xfrm>
              <a:off x="2337398" y="1317467"/>
              <a:ext cx="1267258" cy="603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22225">
              <a:solidFill>
                <a:srgbClr val="11264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" name="Google Shape;253;p13"/>
            <p:cNvSpPr/>
            <p:nvPr/>
          </p:nvSpPr>
          <p:spPr>
            <a:xfrm>
              <a:off x="1070139" y="1317467"/>
              <a:ext cx="1267258" cy="6030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rnd" cmpd="sng" w="22225">
              <a:solidFill>
                <a:srgbClr val="11264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" name="Google Shape;254;p13"/>
            <p:cNvSpPr/>
            <p:nvPr/>
          </p:nvSpPr>
          <p:spPr>
            <a:xfrm>
              <a:off x="1300550" y="670"/>
              <a:ext cx="2073695" cy="1316796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530961" y="219561"/>
              <a:ext cx="2073695" cy="131679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 txBox="1"/>
            <p:nvPr/>
          </p:nvSpPr>
          <p:spPr>
            <a:xfrm>
              <a:off x="1569529" y="258129"/>
              <a:ext cx="1996559" cy="123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Parameter Importance</a:t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33292" y="1920567"/>
              <a:ext cx="2073695" cy="1316796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63702" y="2139457"/>
              <a:ext cx="2073695" cy="131679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 txBox="1"/>
            <p:nvPr/>
          </p:nvSpPr>
          <p:spPr>
            <a:xfrm>
              <a:off x="302270" y="2178025"/>
              <a:ext cx="1996559" cy="123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Variating parameter values</a:t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567808" y="1920567"/>
              <a:ext cx="2073695" cy="1316796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798219" y="2139457"/>
              <a:ext cx="2073695" cy="131679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173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2836787" y="2178025"/>
              <a:ext cx="1996559" cy="123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Pruning to try to improve</a:t>
              </a:r>
              <a:endParaRPr/>
            </a:p>
          </p:txBody>
        </p:sp>
      </p:grpSp>
      <p:graphicFrame>
        <p:nvGraphicFramePr>
          <p:cNvPr id="263" name="Google Shape;263;p13"/>
          <p:cNvGraphicFramePr/>
          <p:nvPr/>
        </p:nvGraphicFramePr>
        <p:xfrm>
          <a:off x="6192268" y="2512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{9C6CBBD9-78B7-445C-94FA-34117A36C784}</a:tableStyleId>
              </a:tblPr>
              <a:tblGrid>
                <a:gridCol w="2673300"/>
                <a:gridCol w="2673300"/>
              </a:tblGrid>
              <a:tr h="53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Parameters</a:t>
                      </a:r>
                      <a:endParaRPr/>
                    </a:p>
                  </a:txBody>
                  <a:tcPr marT="39300" marB="39300" marR="78575" marL="7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RMSE</a:t>
                      </a:r>
                      <a:endParaRPr sz="1500"/>
                    </a:p>
                  </a:txBody>
                  <a:tcPr marT="39300" marB="39300" marR="78575" marL="78575"/>
                </a:tc>
              </a:tr>
              <a:tr h="53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All (92)</a:t>
                      </a:r>
                      <a:endParaRPr/>
                    </a:p>
                  </a:txBody>
                  <a:tcPr marT="39300" marB="39300" marR="78575" marL="7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9.69</a:t>
                      </a:r>
                      <a:endParaRPr/>
                    </a:p>
                  </a:txBody>
                  <a:tcPr marT="39300" marB="39300" marR="78575" marL="78575"/>
                </a:tc>
              </a:tr>
              <a:tr h="53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Closing Only</a:t>
                      </a:r>
                      <a:endParaRPr/>
                    </a:p>
                  </a:txBody>
                  <a:tcPr marT="39300" marB="39300" marR="78575" marL="7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6.16</a:t>
                      </a:r>
                      <a:endParaRPr/>
                    </a:p>
                  </a:txBody>
                  <a:tcPr marT="39300" marB="39300" marR="78575" marL="78575"/>
                </a:tc>
              </a:tr>
              <a:tr h="53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Best 10 (optimal)</a:t>
                      </a:r>
                      <a:endParaRPr/>
                    </a:p>
                  </a:txBody>
                  <a:tcPr marT="39300" marB="39300" marR="78575" marL="7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7.29</a:t>
                      </a:r>
                      <a:endParaRPr/>
                    </a:p>
                  </a:txBody>
                  <a:tcPr marT="39300" marB="39300" marR="78575" marL="78575"/>
                </a:tc>
              </a:tr>
              <a:tr h="53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Custom Set</a:t>
                      </a:r>
                      <a:endParaRPr/>
                    </a:p>
                  </a:txBody>
                  <a:tcPr marT="39300" marB="39300" marR="78575" marL="7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9.15</a:t>
                      </a:r>
                      <a:endParaRPr/>
                    </a:p>
                  </a:txBody>
                  <a:tcPr marT="39300" marB="39300" marR="78575" marL="78575"/>
                </a:tc>
              </a:tr>
              <a:tr h="53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Custom Set 2</a:t>
                      </a:r>
                      <a:endParaRPr/>
                    </a:p>
                  </a:txBody>
                  <a:tcPr marT="39300" marB="39300" marR="78575" marL="7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12.02</a:t>
                      </a:r>
                      <a:endParaRPr/>
                    </a:p>
                  </a:txBody>
                  <a:tcPr marT="39300" marB="39300" marR="78575" marL="7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171" y="1907788"/>
            <a:ext cx="10319657" cy="273848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COMPLEX LSTM - GRAPHS</a:t>
            </a:r>
            <a:endParaRPr/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170" y="4521484"/>
            <a:ext cx="10319657" cy="210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DIRECTION PREDICTION</a:t>
            </a:r>
            <a:endParaRPr/>
          </a:p>
        </p:txBody>
      </p:sp>
      <p:pic>
        <p:nvPicPr>
          <p:cNvPr descr="Lost with solid fill"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591" y="370090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LSTM % CHANGE, LSTM DIRECTION, SVM DIRECTION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LSTM % CHANGE</a:t>
            </a:r>
            <a:endParaRPr/>
          </a:p>
        </p:txBody>
      </p:sp>
      <p:sp>
        <p:nvSpPr>
          <p:cNvPr id="283" name="Google Shape;283;p16"/>
          <p:cNvSpPr txBox="1"/>
          <p:nvPr>
            <p:ph idx="1" type="body"/>
          </p:nvPr>
        </p:nvSpPr>
        <p:spPr>
          <a:xfrm>
            <a:off x="581191" y="1764170"/>
            <a:ext cx="5422390" cy="2100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Earned $4.95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Requires $249.01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55.6%</a:t>
            </a:r>
            <a:endParaRPr/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71" y="3818044"/>
            <a:ext cx="3809282" cy="2409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0957" y="1893408"/>
            <a:ext cx="7089571" cy="221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6189" y="4019168"/>
            <a:ext cx="2914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LSTM DIRECTION</a:t>
            </a:r>
            <a:endParaRPr/>
          </a:p>
        </p:txBody>
      </p:sp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581193" y="1948876"/>
            <a:ext cx="5422390" cy="142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$13.52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Requires $244.37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56.9%</a:t>
            </a:r>
            <a:endParaRPr/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3601" y="857001"/>
            <a:ext cx="36766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8400" y="916457"/>
            <a:ext cx="2914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591" y="3562514"/>
            <a:ext cx="10915983" cy="327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SVM DIRECTION</a:t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581193" y="217978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59.5% accuracy</a:t>
            </a:r>
            <a:endParaRPr/>
          </a:p>
        </p:txBody>
      </p:sp>
      <p:pic>
        <p:nvPicPr>
          <p:cNvPr id="302" name="Google Shape;302;p18"/>
          <p:cNvPicPr preferRelativeResize="0"/>
          <p:nvPr/>
        </p:nvPicPr>
        <p:blipFill rotWithShape="1">
          <a:blip r:embed="rId3">
            <a:alphaModFix/>
          </a:blip>
          <a:srcRect b="0" l="0" r="0" t="1298"/>
          <a:stretch/>
        </p:blipFill>
        <p:spPr>
          <a:xfrm>
            <a:off x="1080654" y="2970334"/>
            <a:ext cx="10173261" cy="364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9228" y="814758"/>
            <a:ext cx="2889398" cy="245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FURTHER EXPANSION</a:t>
            </a:r>
            <a:endParaRPr/>
          </a:p>
        </p:txBody>
      </p:sp>
      <p:pic>
        <p:nvPicPr>
          <p:cNvPr descr="Maximize with solid fill"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1120" y="370090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Numbers" id="116" name="Google Shape;116;p2"/>
          <p:cNvPicPr preferRelativeResize="0"/>
          <p:nvPr/>
        </p:nvPicPr>
        <p:blipFill rotWithShape="1">
          <a:blip r:embed="rId3">
            <a:alphaModFix/>
          </a:blip>
          <a:srcRect b="12710" l="0" r="9091" t="106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18" name="Google Shape;118;p2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"/>
          <p:cNvSpPr txBox="1"/>
          <p:nvPr>
            <p:ph type="title"/>
          </p:nvPr>
        </p:nvSpPr>
        <p:spPr>
          <a:xfrm>
            <a:off x="534588" y="621624"/>
            <a:ext cx="7213600" cy="1121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OVERVIEW</a:t>
            </a:r>
            <a:endParaRPr/>
          </a:p>
        </p:txBody>
      </p:sp>
      <p:grpSp>
        <p:nvGrpSpPr>
          <p:cNvPr id="122" name="Google Shape;122;p2"/>
          <p:cNvGrpSpPr/>
          <p:nvPr/>
        </p:nvGrpSpPr>
        <p:grpSpPr>
          <a:xfrm>
            <a:off x="719571" y="1580888"/>
            <a:ext cx="6854248" cy="4714138"/>
            <a:chOff x="0" y="2255"/>
            <a:chExt cx="6854248" cy="4714138"/>
          </a:xfrm>
        </p:grpSpPr>
        <p:sp>
          <p:nvSpPr>
            <p:cNvPr id="123" name="Google Shape;123;p2"/>
            <p:cNvSpPr/>
            <p:nvPr/>
          </p:nvSpPr>
          <p:spPr>
            <a:xfrm>
              <a:off x="0" y="4051681"/>
              <a:ext cx="6854248" cy="664712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0" y="4051681"/>
              <a:ext cx="6854248" cy="664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Future Plans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10800000">
              <a:off x="0" y="3039324"/>
              <a:ext cx="6854248" cy="1022327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0" y="3039324"/>
              <a:ext cx="6854248" cy="66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Further Expansion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10800000">
              <a:off x="0" y="2026968"/>
              <a:ext cx="6854248" cy="1022327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0" y="2026968"/>
              <a:ext cx="6854248" cy="358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Change Prediction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346" y="2385805"/>
              <a:ext cx="2282518" cy="305675"/>
            </a:xfrm>
            <a:prstGeom prst="rect">
              <a:avLst/>
            </a:prstGeom>
            <a:solidFill>
              <a:srgbClr val="CDDBE5">
                <a:alpha val="89803"/>
              </a:srgbClr>
            </a:solidFill>
            <a:ln cap="rnd" cmpd="sng" w="12700">
              <a:solidFill>
                <a:srgbClr val="CDDB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3346" y="2385805"/>
              <a:ext cx="2282518" cy="30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SVM Direction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285864" y="2385805"/>
              <a:ext cx="2282518" cy="305675"/>
            </a:xfrm>
            <a:prstGeom prst="rect">
              <a:avLst/>
            </a:prstGeom>
            <a:solidFill>
              <a:srgbClr val="CDDBE5">
                <a:alpha val="89803"/>
              </a:srgbClr>
            </a:solidFill>
            <a:ln cap="rnd" cmpd="sng" w="12700">
              <a:solidFill>
                <a:srgbClr val="CDDB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2285864" y="2385805"/>
              <a:ext cx="2282518" cy="30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LSTM % Change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568383" y="2385805"/>
              <a:ext cx="2282518" cy="305675"/>
            </a:xfrm>
            <a:prstGeom prst="rect">
              <a:avLst/>
            </a:prstGeom>
            <a:solidFill>
              <a:srgbClr val="CDDBE5">
                <a:alpha val="89803"/>
              </a:srgbClr>
            </a:solidFill>
            <a:ln cap="rnd" cmpd="sng" w="12700">
              <a:solidFill>
                <a:srgbClr val="CDDB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4568383" y="2385805"/>
              <a:ext cx="2282518" cy="30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LSTM Direction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0800000">
              <a:off x="0" y="1014612"/>
              <a:ext cx="6854248" cy="1022327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0" y="1014612"/>
              <a:ext cx="6854248" cy="358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Price Forecasting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0" y="1373448"/>
              <a:ext cx="3427123" cy="305675"/>
            </a:xfrm>
            <a:prstGeom prst="rect">
              <a:avLst/>
            </a:prstGeom>
            <a:solidFill>
              <a:srgbClr val="CDDBE5">
                <a:alpha val="89803"/>
              </a:srgbClr>
            </a:solidFill>
            <a:ln cap="rnd" cmpd="sng" w="12700">
              <a:solidFill>
                <a:srgbClr val="CDDB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0" y="1373448"/>
              <a:ext cx="3427123" cy="30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Simple LSTM</a:t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427124" y="1373448"/>
              <a:ext cx="3427123" cy="305675"/>
            </a:xfrm>
            <a:prstGeom prst="rect">
              <a:avLst/>
            </a:prstGeom>
            <a:solidFill>
              <a:srgbClr val="CDDBE5">
                <a:alpha val="89803"/>
              </a:srgbClr>
            </a:solidFill>
            <a:ln cap="rnd" cmpd="sng" w="12700">
              <a:solidFill>
                <a:srgbClr val="CDDB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3427124" y="1373448"/>
              <a:ext cx="3427123" cy="30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Complex LSTM</a:t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>
              <a:off x="0" y="2255"/>
              <a:ext cx="6854248" cy="1022327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0" y="2255"/>
              <a:ext cx="6854248" cy="358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Exploration	</a:t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346" y="361092"/>
              <a:ext cx="2282518" cy="305675"/>
            </a:xfrm>
            <a:prstGeom prst="rect">
              <a:avLst/>
            </a:prstGeom>
            <a:solidFill>
              <a:srgbClr val="CDDBE5">
                <a:alpha val="89803"/>
              </a:srgbClr>
            </a:solidFill>
            <a:ln cap="rnd" cmpd="sng" w="12700">
              <a:solidFill>
                <a:srgbClr val="CDDB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3346" y="361092"/>
              <a:ext cx="2282518" cy="30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Statistical Approach</a:t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285864" y="361092"/>
              <a:ext cx="2282518" cy="305675"/>
            </a:xfrm>
            <a:prstGeom prst="rect">
              <a:avLst/>
            </a:prstGeom>
            <a:solidFill>
              <a:srgbClr val="CDDBE5">
                <a:alpha val="89803"/>
              </a:srgbClr>
            </a:solidFill>
            <a:ln cap="rnd" cmpd="sng" w="12700">
              <a:solidFill>
                <a:srgbClr val="CDDB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2285864" y="361092"/>
              <a:ext cx="2282518" cy="30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Technical Indicators</a:t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568383" y="361092"/>
              <a:ext cx="2282518" cy="305675"/>
            </a:xfrm>
            <a:prstGeom prst="rect">
              <a:avLst/>
            </a:prstGeom>
            <a:solidFill>
              <a:srgbClr val="CDDBE5">
                <a:alpha val="89803"/>
              </a:srgbClr>
            </a:solidFill>
            <a:ln cap="rnd" cmpd="sng" w="12700">
              <a:solidFill>
                <a:srgbClr val="CDDB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4568383" y="361092"/>
              <a:ext cx="2282518" cy="305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Other Factors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STOCK PICKER</a:t>
            </a:r>
            <a:endParaRPr/>
          </a:p>
        </p:txBody>
      </p:sp>
      <p:sp>
        <p:nvSpPr>
          <p:cNvPr id="316" name="Google Shape;316;p20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Clustering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Better models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Applicable to multiple stocks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More data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Clusters</a:t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0474" y="2577600"/>
            <a:ext cx="3645087" cy="293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581192" y="11135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FUTURE PLANS</a:t>
            </a:r>
            <a:endParaRPr/>
          </a:p>
        </p:txBody>
      </p:sp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581192" y="2798618"/>
            <a:ext cx="11029615" cy="215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MORE TUNING/ADJUSTMENTS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Incorporating other factors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TRYING OTHER MODELS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Transformers (sequential)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XGBoost (direction)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2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32" name="Google Shape;332;p22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2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336" name="Google Shape;336;p22"/>
          <p:cNvSpPr txBox="1"/>
          <p:nvPr>
            <p:ph idx="1" type="subTitle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Digital Numbers" id="337" name="Google Shape;337;p22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EXPLORATION</a:t>
            </a:r>
            <a:endParaRPr/>
          </a:p>
        </p:txBody>
      </p:sp>
      <p:pic>
        <p:nvPicPr>
          <p:cNvPr descr="Research with solid fill"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2364" y="370090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STATISTICAL APPROACH, TECHNICAL INDICATORS, OTHER FACTORS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BOLLINGER BANDS</a:t>
            </a:r>
            <a:endParaRPr/>
          </a:p>
        </p:txBody>
      </p:sp>
      <p:pic>
        <p:nvPicPr>
          <p:cNvPr descr="Standard deviation - Wikipedia"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3" y="2688929"/>
            <a:ext cx="5422390" cy="271119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62" name="Google Shape;162;p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Purely statistical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Buy when price is bottom 5% of expected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Sell when price is top 5% of expected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BOLLINGER BANDS - SUCCESS</a:t>
            </a:r>
            <a:endParaRPr/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63" y="1941096"/>
            <a:ext cx="6898028" cy="247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63" y="4212315"/>
            <a:ext cx="6898028" cy="246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7863796" y="2167574"/>
            <a:ext cx="3747013" cy="2416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Repeated purchases: $406.45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Requires $3151.82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Single purchase: $-2.26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Requires $282.06</a:t>
            </a:r>
            <a:endParaRPr/>
          </a:p>
          <a:p>
            <a:pPr indent="0" lvl="0" marL="0" marR="0" rtl="0" algn="just"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Purchases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BOLLINGER BANDS - FAILURE</a:t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63" y="2009503"/>
            <a:ext cx="6898028" cy="220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63" y="4212315"/>
            <a:ext cx="6898028" cy="246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/>
        </p:nvSpPr>
        <p:spPr>
          <a:xfrm>
            <a:off x="7863796" y="2167574"/>
            <a:ext cx="3747013" cy="323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Repeated purchases: -$1686.37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$-2050.37 + $364.0 (2 stocks)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Requires $5561.91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Single purchase: $-370.16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$-370.16 + $182.0 (1 stock)</a:t>
            </a:r>
            <a:endParaRPr/>
          </a:p>
          <a:p>
            <a:pPr indent="-28575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Requires $370.16</a:t>
            </a:r>
            <a:endParaRPr/>
          </a:p>
          <a:p>
            <a:pPr indent="0" lvl="0" marL="0" marR="0" rtl="0" algn="just"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Purchases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TECHNICAL INDICATORS</a:t>
            </a:r>
            <a:endParaRPr/>
          </a:p>
        </p:txBody>
      </p:sp>
      <p:grpSp>
        <p:nvGrpSpPr>
          <p:cNvPr id="184" name="Google Shape;184;p7"/>
          <p:cNvGrpSpPr/>
          <p:nvPr/>
        </p:nvGrpSpPr>
        <p:grpSpPr>
          <a:xfrm>
            <a:off x="314036" y="1893869"/>
            <a:ext cx="11462327" cy="4839027"/>
            <a:chOff x="0" y="413"/>
            <a:chExt cx="11462327" cy="4839027"/>
          </a:xfrm>
        </p:grpSpPr>
        <p:sp>
          <p:nvSpPr>
            <p:cNvPr id="185" name="Google Shape;185;p7"/>
            <p:cNvSpPr/>
            <p:nvPr/>
          </p:nvSpPr>
          <p:spPr>
            <a:xfrm rot="5400000">
              <a:off x="7529230" y="-3336091"/>
              <a:ext cx="530304" cy="733588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12700">
              <a:solidFill>
                <a:srgbClr val="CBCC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4126438" y="92588"/>
              <a:ext cx="7310002" cy="478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Smoothes data with average</a:t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0" y="413"/>
              <a:ext cx="4126438" cy="6628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4570"/>
                </a:gs>
                <a:gs pos="84000">
                  <a:srgbClr val="122850"/>
                </a:gs>
                <a:gs pos="100000">
                  <a:srgbClr val="122850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32359" y="32772"/>
              <a:ext cx="4061720" cy="59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Simple Moving Average (SMA)</a:t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 rot="5400000">
              <a:off x="7529230" y="-2640066"/>
              <a:ext cx="530304" cy="733588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12700">
              <a:solidFill>
                <a:srgbClr val="CBCC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4126438" y="788613"/>
              <a:ext cx="7310002" cy="478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Volatility based on range and changes</a:t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0" y="696437"/>
              <a:ext cx="4126438" cy="6628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4570"/>
                </a:gs>
                <a:gs pos="84000">
                  <a:srgbClr val="122850"/>
                </a:gs>
                <a:gs pos="100000">
                  <a:srgbClr val="122850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32359" y="728796"/>
              <a:ext cx="4061720" cy="59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Average True Range (ATR)</a:t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rot="5400000">
              <a:off x="7529230" y="-1944042"/>
              <a:ext cx="530304" cy="733588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12700">
              <a:solidFill>
                <a:srgbClr val="CBCC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4126438" y="1484637"/>
              <a:ext cx="7310002" cy="478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Strength of trend and trend direction</a:t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0" y="1392462"/>
              <a:ext cx="4126438" cy="6628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4570"/>
                </a:gs>
                <a:gs pos="84000">
                  <a:srgbClr val="122850"/>
                </a:gs>
                <a:gs pos="100000">
                  <a:srgbClr val="122850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32359" y="1424821"/>
              <a:ext cx="4061720" cy="59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Average Directional Index (ADX)</a:t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5400000">
              <a:off x="7529230" y="-1248017"/>
              <a:ext cx="530304" cy="733588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12700">
              <a:solidFill>
                <a:srgbClr val="CBCC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4126438" y="2180662"/>
              <a:ext cx="7310002" cy="478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Momentum, identifies oversold/overbought</a:t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0" y="2088486"/>
              <a:ext cx="4126438" cy="6628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4570"/>
                </a:gs>
                <a:gs pos="84000">
                  <a:srgbClr val="122850"/>
                </a:gs>
                <a:gs pos="100000">
                  <a:srgbClr val="122850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32359" y="2120845"/>
              <a:ext cx="4061720" cy="59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Stochastic Oscillators</a:t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5400000">
              <a:off x="7529230" y="-551993"/>
              <a:ext cx="530304" cy="733588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12700">
              <a:solidFill>
                <a:srgbClr val="CBCC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4126438" y="2876686"/>
              <a:ext cx="7310002" cy="478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Momentum, speed of price change</a:t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0" y="2784511"/>
              <a:ext cx="4126438" cy="6628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4570"/>
                </a:gs>
                <a:gs pos="84000">
                  <a:srgbClr val="122850"/>
                </a:gs>
                <a:gs pos="100000">
                  <a:srgbClr val="122850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32359" y="2816870"/>
              <a:ext cx="4061720" cy="59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Relative Strength Index (RSI)</a:t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5400000">
              <a:off x="7529230" y="144030"/>
              <a:ext cx="530304" cy="733588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12700">
              <a:solidFill>
                <a:srgbClr val="CBCC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 txBox="1"/>
            <p:nvPr/>
          </p:nvSpPr>
          <p:spPr>
            <a:xfrm>
              <a:off x="4126438" y="3572710"/>
              <a:ext cx="7310002" cy="478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Convergence of EMAs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0" y="3480535"/>
              <a:ext cx="4126438" cy="6628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4570"/>
                </a:gs>
                <a:gs pos="84000">
                  <a:srgbClr val="122850"/>
                </a:gs>
                <a:gs pos="100000">
                  <a:srgbClr val="122850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32359" y="3512894"/>
              <a:ext cx="4061720" cy="59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Moving Average Converge Divergence (MACD)</a:t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5400000">
              <a:off x="7529230" y="840055"/>
              <a:ext cx="530304" cy="733588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12700">
              <a:solidFill>
                <a:srgbClr val="CBCC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4126438" y="4268735"/>
              <a:ext cx="7310002" cy="478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Self explanatory</a:t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0" y="4176560"/>
              <a:ext cx="4126438" cy="6628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4570"/>
                </a:gs>
                <a:gs pos="84000">
                  <a:srgbClr val="122850"/>
                </a:gs>
                <a:gs pos="100000">
                  <a:srgbClr val="122850"/>
                </a:gs>
              </a:gsLst>
              <a:lin ang="5400000" scaled="0"/>
            </a:gradFill>
            <a:ln>
              <a:noFill/>
            </a:ln>
            <a:effectLst>
              <a:outerShdw blurRad="88900" rotWithShape="0" dir="504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32359" y="4208919"/>
              <a:ext cx="4061720" cy="59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Rate of Change (RC)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OTHER FACTORS</a:t>
            </a:r>
            <a:endParaRPr/>
          </a:p>
        </p:txBody>
      </p:sp>
      <p:sp>
        <p:nvSpPr>
          <p:cNvPr id="218" name="Google Shape;218;p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News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Quarterly financial reports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Market volatility as a whole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PRICE PREDICTION</a:t>
            </a:r>
            <a:endParaRPr/>
          </a:p>
        </p:txBody>
      </p:sp>
      <p:pic>
        <p:nvPicPr>
          <p:cNvPr descr="Upward trend with solid fill" id="224" name="Google Shape;2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751" y="370090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SIMPLE LSTM, COMPLEX LSTM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2023-03-09T08:01:46Z</dcterms:created>
  <dc:creator>Eric Zhou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145c00-f4d6-4f27-874c-dea6154370e3_Enabled">
    <vt:lpwstr>true</vt:lpwstr>
  </property>
  <property fmtid="{D5CDD505-2E9C-101B-9397-08002B2CF9AE}" pid="3" name="MSIP_Label_f2145c00-f4d6-4f27-874c-dea6154370e3_SetDate">
    <vt:lpwstr>2023-03-09T08:01:58Z</vt:lpwstr>
  </property>
  <property fmtid="{D5CDD505-2E9C-101B-9397-08002B2CF9AE}" pid="4" name="MSIP_Label_f2145c00-f4d6-4f27-874c-dea6154370e3_Method">
    <vt:lpwstr>Standard</vt:lpwstr>
  </property>
  <property fmtid="{D5CDD505-2E9C-101B-9397-08002B2CF9AE}" pid="5" name="MSIP_Label_f2145c00-f4d6-4f27-874c-dea6154370e3_Name">
    <vt:lpwstr>defa4170-0d19-0005-0004-bc88714345d2</vt:lpwstr>
  </property>
  <property fmtid="{D5CDD505-2E9C-101B-9397-08002B2CF9AE}" pid="6" name="MSIP_Label_f2145c00-f4d6-4f27-874c-dea6154370e3_SiteId">
    <vt:lpwstr>b2681e8b-dd20-46cf-b163-371a2d7c6014</vt:lpwstr>
  </property>
  <property fmtid="{D5CDD505-2E9C-101B-9397-08002B2CF9AE}" pid="7" name="MSIP_Label_f2145c00-f4d6-4f27-874c-dea6154370e3_ActionId">
    <vt:lpwstr>6c7c51f6-0eee-4716-a8ee-fccb139d60a9</vt:lpwstr>
  </property>
  <property fmtid="{D5CDD505-2E9C-101B-9397-08002B2CF9AE}" pid="8" name="MSIP_Label_f2145c00-f4d6-4f27-874c-dea6154370e3_ContentBits">
    <vt:lpwstr>0</vt:lpwstr>
  </property>
</Properties>
</file>