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75" name="Google Shape;27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  <a:defRPr sz="4400" b="1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1824399" y="-101738"/>
            <a:ext cx="549520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1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370115" y="947057"/>
            <a:ext cx="8425543" cy="0"/>
          </a:xfrm>
          <a:prstGeom prst="straightConnector1">
            <a:avLst/>
          </a:prstGeom>
          <a:noFill/>
          <a:ln w="349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yu.readthedocs.org/en/latest/ofproto_v1_3_ref.html#flow-match-structur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yu.readthedocs.org/en/latest/ofproto_v1_3_ref.html#action-structur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ucetsdn/ryu/blob/master/ryu/app/simple_switch_13.p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rt-nctu.gitbook.io/project/experiment-sdn/ovs-on-openwrt" TargetMode="External"/><Relationship Id="rId7" Type="http://schemas.openxmlformats.org/officeDocument/2006/relationships/hyperlink" Target="https://opennetworking.org/wp-content/uploads/2014/10/openflow-switch-v1.5.1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tes.google.com/site/sdnruantidingyiwanglu/xing-dong-kuan-pin-jian-duan-ji-shu-tui-guang-ji-hua/jian-yi-wang-lu-ce-liang" TargetMode="External"/><Relationship Id="rId5" Type="http://schemas.openxmlformats.org/officeDocument/2006/relationships/hyperlink" Target="https://ryu.readthedocs.io/en/latest/api_ref.html" TargetMode="External"/><Relationship Id="rId4" Type="http://schemas.openxmlformats.org/officeDocument/2006/relationships/hyperlink" Target="http://www.openvswitch.org/support/dist-docs/ovs-ofctl.8.t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vswitch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vswitch.org/support/dist-doc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dxcentral.com/networking/sdn/definitions/what-is-ryu-controll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s.nsslab.nctu.ml:5001/d/f/61325213673355268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</a:pPr>
            <a:r>
              <a:rPr lang="en-US"/>
              <a:t>NSCap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entury Gothic"/>
              <a:buNone/>
            </a:pPr>
            <a:r>
              <a:rPr lang="en-US"/>
              <a:t>@CS.NCTU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Lab7</a:t>
            </a:r>
            <a:endParaRPr/>
          </a:p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OVS and Ryu Installation</a:t>
            </a:r>
            <a:endParaRPr/>
          </a:p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3937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Instructor: Kate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 1. Setup Controller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the VM in Lab5 with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Ubuntu Desktop 20.04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on your PC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Install Ryu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# sudo apt update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# sudo apt install python3-ryu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1348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 sz="300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8066700" cy="5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Connect your PC to router through </a:t>
            </a:r>
            <a:r>
              <a:rPr lang="en-US" sz="2000" b="1" dirty="0" err="1"/>
              <a:t>WiFi</a:t>
            </a:r>
            <a:r>
              <a:rPr lang="en-US" sz="2000" dirty="0"/>
              <a:t> first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In case we lose connection during we reset AP's port that is connecting to controller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To separate controller from other users,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we need to create a new subnet </a:t>
            </a:r>
            <a:r>
              <a:rPr lang="en-US" sz="1800" b="1" dirty="0"/>
              <a:t>(192.168.2.x)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for controller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	</a:t>
            </a:r>
            <a:endParaRPr sz="2000"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1" dirty="0"/>
              <a:t>#</a:t>
            </a:r>
            <a:r>
              <a:rPr lang="en-US" sz="1800" b="1" dirty="0"/>
              <a:t> </a:t>
            </a:r>
            <a:r>
              <a:rPr lang="en-US" sz="1800" b="1" dirty="0" err="1"/>
              <a:t>ssh</a:t>
            </a:r>
            <a:r>
              <a:rPr lang="en-US" sz="1800" b="1" dirty="0"/>
              <a:t> root@192.168.1.1      </a:t>
            </a:r>
            <a:r>
              <a:rPr lang="en-US" sz="1800" dirty="0"/>
              <a:t>								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Modify network setting to add a new bridge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interface and include </a:t>
            </a:r>
            <a:r>
              <a:rPr lang="en-US" sz="1800" b="1" dirty="0"/>
              <a:t>VLAN </a:t>
            </a:r>
            <a:r>
              <a:rPr lang="en-US" sz="1800" dirty="0"/>
              <a:t>for</a:t>
            </a:r>
            <a:r>
              <a:rPr lang="en-US" sz="1800" b="1" dirty="0"/>
              <a:t> </a:t>
            </a:r>
            <a:r>
              <a:rPr lang="en-US" altLang="zh-TW" sz="1800" b="1" dirty="0"/>
              <a:t>Port</a:t>
            </a:r>
            <a:r>
              <a:rPr lang="en-US" sz="1800" b="1" dirty="0"/>
              <a:t> 4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# vim /</a:t>
            </a:r>
            <a:r>
              <a:rPr lang="en-US" sz="17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700" b="1" dirty="0">
                <a:latin typeface="Consolas"/>
                <a:ea typeface="Consolas"/>
                <a:cs typeface="Consolas"/>
                <a:sym typeface="Consolas"/>
              </a:rPr>
              <a:t>/config/network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9500" y="2085353"/>
            <a:ext cx="2551750" cy="44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6553200" y="2963333"/>
            <a:ext cx="2277533" cy="1295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6553200" y="4563533"/>
            <a:ext cx="2210250" cy="8336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6485917" y="5701936"/>
            <a:ext cx="2344816" cy="75813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628650" y="227509"/>
            <a:ext cx="818515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3000"/>
              <a:t>Task 2:  Modify Network Settings on Router</a:t>
            </a:r>
            <a:endParaRPr sz="3000"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400" b="1"/>
              <a:t>Some Notices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ifname 'eth0.{num}' = vlan '{num}’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0: WAN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1: LAN 1 (label as 4 on router)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2: LAN 2 (label as 3 on router)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3: LAN 3 (label as 2 on router)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port 4: LAN 4 (label as 1 on router) (connected to controller)</a:t>
            </a:r>
            <a:endParaRPr sz="2000" b="1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400" b="1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392" y="4074416"/>
            <a:ext cx="3519116" cy="270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23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28650" y="11209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Modify </a:t>
            </a:r>
            <a:r>
              <a:rPr lang="en-US" sz="1800" b="1"/>
              <a:t>DHCP setting</a:t>
            </a: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700" b="1">
                <a:latin typeface="Consolas"/>
                <a:ea typeface="Consolas"/>
                <a:cs typeface="Consolas"/>
                <a:sym typeface="Consolas"/>
              </a:rPr>
              <a:t># vim /etc/config/dhcp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7343" y="1912138"/>
            <a:ext cx="5072592" cy="4756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5"/>
          <p:cNvCxnSpPr/>
          <p:nvPr/>
        </p:nvCxnSpPr>
        <p:spPr>
          <a:xfrm>
            <a:off x="5934341" y="4990706"/>
            <a:ext cx="787400" cy="279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206;p25"/>
          <p:cNvCxnSpPr/>
          <p:nvPr/>
        </p:nvCxnSpPr>
        <p:spPr>
          <a:xfrm rot="10800000" flipH="1">
            <a:off x="5908226" y="5388776"/>
            <a:ext cx="851960" cy="71947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7" name="Google Shape;207;p25"/>
          <p:cNvSpPr txBox="1"/>
          <p:nvPr/>
        </p:nvSpPr>
        <p:spPr>
          <a:xfrm>
            <a:off x="6735577" y="5118100"/>
            <a:ext cx="19559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by yourself</a:t>
            </a:r>
            <a:endParaRPr sz="2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23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Modify firewall setting to enable forwarding for the new bridge interface </a:t>
            </a:r>
            <a:r>
              <a:rPr lang="en-US" sz="2000"/>
              <a:t>on </a:t>
            </a:r>
            <a:r>
              <a:rPr lang="en-US" altLang="zh-TW" sz="2000"/>
              <a:t>P</a:t>
            </a:r>
            <a:r>
              <a:rPr lang="en-US" sz="2000"/>
              <a:t>ort 4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	</a:t>
            </a:r>
            <a:endParaRPr sz="1800" dirty="0"/>
          </a:p>
          <a:p>
            <a:pPr marL="45720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Char char="•"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# vim 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/config/firewall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267" y="2286201"/>
            <a:ext cx="3308839" cy="443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67150"/>
            <a:ext cx="823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/>
              <a:t>Task 2:  Modify Network Settings on Router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8429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2000" dirty="0"/>
              <a:t>Restart network, DHCP server and firewall service to apply our changes</a:t>
            </a:r>
            <a:endParaRPr sz="2000" dirty="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800" dirty="0"/>
              <a:t>Note that your </a:t>
            </a:r>
            <a:r>
              <a:rPr lang="en-US" sz="1800" dirty="0" err="1"/>
              <a:t>WiFi</a:t>
            </a:r>
            <a:r>
              <a:rPr lang="en-US" sz="1800" dirty="0"/>
              <a:t> might be disconnected for a while</a:t>
            </a:r>
            <a:endParaRPr sz="1800" dirty="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 dirty="0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/network restart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 dirty="0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dnsmasq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restart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 dirty="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/firewall restart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Char char="•"/>
            </a:pPr>
            <a:r>
              <a:rPr lang="en-US" sz="2000" dirty="0"/>
              <a:t>Disconnect controller from AP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endParaRPr sz="2000" dirty="0"/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Char char="•"/>
            </a:pPr>
            <a:r>
              <a:rPr lang="en-US" sz="2000" dirty="0"/>
              <a:t>Connect your PC </a:t>
            </a:r>
            <a:r>
              <a:rPr lang="en-US" sz="2000"/>
              <a:t>to </a:t>
            </a:r>
            <a:r>
              <a:rPr lang="en-US" sz="2000" b="1"/>
              <a:t>Port 4</a:t>
            </a:r>
            <a:r>
              <a:rPr lang="en-US" sz="2000"/>
              <a:t> </a:t>
            </a:r>
            <a:r>
              <a:rPr lang="en-US" sz="2000" dirty="0"/>
              <a:t>through </a:t>
            </a:r>
            <a:r>
              <a:rPr lang="en-US" sz="2000" b="1" dirty="0"/>
              <a:t>Ethernet wire</a:t>
            </a:r>
            <a:endParaRPr sz="2000"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Century Gothic"/>
              <a:buNone/>
            </a:pPr>
            <a:endParaRPr sz="2000" dirty="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700" dirty="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518583" y="261003"/>
            <a:ext cx="8106834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000"/>
              <a:t>Task 2:  Modify Network Settings on Router</a:t>
            </a:r>
            <a:endParaRPr sz="300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584425" y="1125375"/>
            <a:ext cx="87138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Set network adapter#1 to </a:t>
            </a:r>
            <a:r>
              <a:rPr lang="en-US" sz="2000" b="1"/>
              <a:t>Bridged Adaptor </a:t>
            </a:r>
            <a:r>
              <a:rPr lang="en-US" sz="2000"/>
              <a:t>in</a:t>
            </a:r>
            <a:r>
              <a:rPr lang="en-US" sz="2000" b="1"/>
              <a:t> </a:t>
            </a:r>
            <a:r>
              <a:rPr lang="en-US" sz="2000"/>
              <a:t>VM network Setting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On your PC, use following command to login router:</a:t>
            </a:r>
            <a:endParaRPr sz="200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/>
              <a:t>	</a:t>
            </a:r>
            <a:r>
              <a:rPr lang="en-US" sz="1800" b="1" i="1"/>
              <a:t>#</a:t>
            </a:r>
            <a:r>
              <a:rPr lang="en-US" sz="2000" b="1"/>
              <a:t> </a:t>
            </a:r>
            <a:r>
              <a:rPr lang="en-US" sz="1800" b="1"/>
              <a:t>ssh root@192.168.2.1</a:t>
            </a:r>
            <a:endParaRPr sz="180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br>
              <a:rPr lang="en-US" sz="2000"/>
            </a:br>
            <a:r>
              <a:rPr lang="en-US" sz="2000"/>
              <a:t> </a:t>
            </a:r>
            <a:endParaRPr sz="20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6457950" y="633950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2262588" y="2710747"/>
            <a:ext cx="4618824" cy="3693650"/>
            <a:chOff x="2157250" y="2645847"/>
            <a:chExt cx="4618824" cy="3693650"/>
          </a:xfrm>
        </p:grpSpPr>
        <p:pic>
          <p:nvPicPr>
            <p:cNvPr id="234" name="Google Shape;234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57250" y="2645847"/>
              <a:ext cx="4618824" cy="369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8"/>
            <p:cNvSpPr/>
            <p:nvPr/>
          </p:nvSpPr>
          <p:spPr>
            <a:xfrm>
              <a:off x="3410375" y="3462500"/>
              <a:ext cx="2159400" cy="2904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3900"/>
              <a:t>Task 3. Configure OVS on Router</a:t>
            </a:r>
            <a:endParaRPr sz="3900"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628650" y="1043500"/>
            <a:ext cx="83766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-US" sz="2000"/>
              <a:t>Start OVS service and create OVS bridge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ovs-ctl start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add-br br-lan_ovs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62" y="2646342"/>
            <a:ext cx="6820875" cy="265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900"/>
              <a:t>Task 3. Configure OVS on Router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Delete default bridge </a:t>
            </a:r>
            <a:r>
              <a:rPr lang="en-US" sz="2000" b="1" dirty="0" err="1">
                <a:latin typeface="Century Gothic"/>
                <a:ea typeface="Century Gothic"/>
                <a:cs typeface="Century Gothic"/>
                <a:sym typeface="Century Gothic"/>
              </a:rPr>
              <a:t>br-lan</a:t>
            </a:r>
            <a:r>
              <a:rPr lang="en-US" sz="20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and use </a:t>
            </a:r>
            <a:r>
              <a:rPr lang="en-US" sz="2000" b="1" dirty="0" err="1">
                <a:latin typeface="Century Gothic"/>
                <a:ea typeface="Century Gothic"/>
                <a:cs typeface="Century Gothic"/>
                <a:sym typeface="Century Gothic"/>
              </a:rPr>
              <a:t>br-lan_ovs</a:t>
            </a: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2000" b="1" dirty="0">
                <a:latin typeface="Century Gothic"/>
                <a:ea typeface="Century Gothic"/>
                <a:cs typeface="Century Gothic"/>
                <a:sym typeface="Century Gothic"/>
              </a:rPr>
              <a:t>LAN </a:t>
            </a: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interface by modifying network setting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 dirty="0">
                <a:latin typeface="Century Gothic"/>
                <a:ea typeface="Century Gothic"/>
                <a:cs typeface="Century Gothic"/>
                <a:sym typeface="Century Gothic"/>
              </a:rPr>
              <a:t>#</a:t>
            </a: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 vim /</a:t>
            </a:r>
            <a:r>
              <a:rPr lang="en-US" sz="1800" b="1" dirty="0" err="1">
                <a:latin typeface="Century Gothic"/>
                <a:ea typeface="Century Gothic"/>
                <a:cs typeface="Century Gothic"/>
                <a:sym typeface="Century Gothic"/>
              </a:rPr>
              <a:t>etc</a:t>
            </a: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/config/network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3324124" y="3919198"/>
            <a:ext cx="56653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Same as your </a:t>
            </a:r>
            <a:r>
              <a:rPr lang="en-US" sz="12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br-lan_ctlport's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MAC address, you can find it via "</a:t>
            </a:r>
            <a:r>
              <a:rPr lang="en-US" sz="12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a" command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3413830" y="4688855"/>
            <a:ext cx="39517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Change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ifname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to &lt;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-name&gt;, e.g. </a:t>
            </a: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br-lan_ovs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3324124" y="6029456"/>
            <a:ext cx="58817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Add new interface that defined eth0.1, otherwise </a:t>
            </a:r>
            <a:r>
              <a:rPr lang="en-US" sz="12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OpenWrt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can't find eth0.1 option </a:t>
            </a:r>
            <a:endParaRPr sz="1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DC7487D-3F5F-4F6F-B94F-2CDFD496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6" y="2530167"/>
            <a:ext cx="3054048" cy="4074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3900"/>
              <a:t>Task 3. Configure OVS on Router</a:t>
            </a:r>
            <a:endParaRPr sz="3900"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628650" y="1043500"/>
            <a:ext cx="83766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Restart network service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/etc/init.d/network restart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Add LAN/WLAN interfaces to OVS bridge and set controller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add-port br-lan_ovs eth0.1 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add-port br-lan_ovs wlan0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add-port br-lan_ovs wlan1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set-controller br-lan_ovs tcp:192.168.2.254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show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</p:txBody>
      </p:sp>
      <p:sp>
        <p:nvSpPr>
          <p:cNvPr id="262" name="Google Shape;262;p3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30936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30936" y="1097280"/>
            <a:ext cx="78912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 this checkpoint, we are going to build a software-defined network(SDN) environment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You’ll learn:</a:t>
            </a:r>
            <a:br>
              <a:rPr lang="en-US" sz="2400" dirty="0"/>
            </a:br>
            <a:endParaRPr sz="1800" dirty="0"/>
          </a:p>
          <a:p>
            <a:pPr marL="914400" lvl="1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How to setup an environment so that controller can interact with AP based on </a:t>
            </a:r>
            <a:r>
              <a:rPr lang="en-US" sz="2400" b="1" dirty="0"/>
              <a:t>OpenFlow </a:t>
            </a:r>
            <a:r>
              <a:rPr lang="en-US" sz="2400" dirty="0"/>
              <a:t>protocol</a:t>
            </a:r>
            <a:br>
              <a:rPr lang="en-US" sz="2400" dirty="0"/>
            </a:b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 dirty="0"/>
              <a:t>How to run a Ryu program to add flow rules and monitor flow entries</a:t>
            </a:r>
            <a:endParaRPr sz="1800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900"/>
              <a:t>Task 3. Configure OVS on Router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Check your OVS setting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ovs-vsctl show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200" y="1974225"/>
            <a:ext cx="54292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Ryu controller: 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ryu-manager [--verbose] [--observe-links]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=&gt; Show some links and debug information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ryu-manager ryu.app.ofctl_rest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>
                <a:latin typeface="Century Gothic"/>
                <a:ea typeface="Century Gothic"/>
                <a:cs typeface="Century Gothic"/>
                <a:sym typeface="Century Gothic"/>
              </a:rPr>
              <a:t>=&gt; Retrieving and updating the switch stats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 i="1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ryu-manager ryu.app.simple_switch_13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Monitor flow entries: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OFPPortStatsRequest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Query flow statistics	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OFPFlowStatsRequest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800"/>
              <a:t>Query port statistics</a:t>
            </a:r>
            <a:endParaRPr sz="1800"/>
          </a:p>
        </p:txBody>
      </p:sp>
      <p:sp>
        <p:nvSpPr>
          <p:cNvPr id="279" name="Google Shape;279;p33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Add flow rules</a:t>
            </a:r>
            <a:endParaRPr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000" b="1"/>
              <a:t>	</a:t>
            </a:r>
            <a:r>
              <a:rPr lang="en-US" sz="2000" b="1">
                <a:solidFill>
                  <a:srgbClr val="FF0000"/>
                </a:solidFill>
              </a:rPr>
              <a:t>“self.add_flow(datapath, priority, match, actions)”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 b="1"/>
              <a:t>“Datapath” </a:t>
            </a:r>
            <a:r>
              <a:rPr lang="en-US" sz="1800"/>
              <a:t>represents which switch you want to send the message 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 b="1"/>
              <a:t>“Priority”</a:t>
            </a:r>
            <a:r>
              <a:rPr lang="en-US" sz="1800"/>
              <a:t> is the flows priority, the higher number means the higher priority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For the match and action field, you can refer to the following two links	</a:t>
            </a:r>
            <a:r>
              <a:rPr lang="en-US" sz="2000"/>
              <a:t>	</a:t>
            </a:r>
            <a:endParaRPr sz="2000" u="sng">
              <a:solidFill>
                <a:schemeClr val="hlink"/>
              </a:solidFill>
              <a:hlinkClick r:id="rId3"/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http://ryu.readthedocs.org/en/latest/ofproto_v1_3_ref.html#flow-match-structure</a:t>
            </a:r>
            <a:endParaRPr sz="1400"/>
          </a:p>
          <a:p>
            <a:pPr marL="635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http://ryu.readthedocs.org/en/latest/ofproto_v1_3_ref.html#action-structures</a:t>
            </a:r>
            <a:endParaRPr sz="1400"/>
          </a:p>
          <a:p>
            <a:pPr marL="635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40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b="1"/>
              <a:t>Hints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If you want to match the packet using </a:t>
            </a:r>
            <a:endParaRPr/>
          </a:p>
          <a:p>
            <a:pPr marL="5461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/>
              <a:t>      ipv4_src="x.x.x.x“ or ipv4_dst="x.x.x.x“, then you have to add     	one more matching rule of </a:t>
            </a:r>
            <a:r>
              <a:rPr lang="en-US" sz="1800" b="1"/>
              <a:t>“eth_type=0x0800”</a:t>
            </a:r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350751" y="1089818"/>
            <a:ext cx="8793249" cy="550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600"/>
              <a:buChar char="•"/>
            </a:pPr>
            <a:r>
              <a:rPr lang="en-US" sz="2000"/>
              <a:t>Connect your router to Internet via </a:t>
            </a:r>
            <a:r>
              <a:rPr lang="en-US" sz="2000" b="1"/>
              <a:t>WAN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600"/>
              <a:buChar char="•"/>
            </a:pPr>
            <a:r>
              <a:rPr lang="en-US" sz="2000"/>
              <a:t>Use another device to connect to the </a:t>
            </a:r>
            <a:r>
              <a:rPr lang="en-US" sz="2000" b="1"/>
              <a:t>Wifi</a:t>
            </a:r>
            <a:endParaRPr sz="2000" b="1"/>
          </a:p>
          <a:p>
            <a:pPr marL="914400" lvl="1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Try</a:t>
            </a:r>
            <a:r>
              <a:rPr lang="en-US" sz="1800" b="1"/>
              <a:t>  # ping 8.8.8.8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You</a:t>
            </a:r>
            <a:r>
              <a:rPr lang="en-US" sz="1800" b="1"/>
              <a:t> </a:t>
            </a:r>
            <a:r>
              <a:rPr lang="en-US" sz="1800"/>
              <a:t>may ping successfully at this time even there’s no controller, Since the default action of OVS is to forward the packet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SzPts val="2200"/>
              <a:buNone/>
            </a:pPr>
            <a:endParaRPr sz="1800" b="1"/>
          </a:p>
        </p:txBody>
      </p:sp>
      <p:sp>
        <p:nvSpPr>
          <p:cNvPr id="293" name="Google Shape;293;p35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ldNum" idx="12"/>
          </p:nvPr>
        </p:nvSpPr>
        <p:spPr>
          <a:xfrm>
            <a:off x="6457950" y="633950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2800" b="1" dirty="0"/>
              <a:t>[TODO]</a:t>
            </a:r>
            <a:endParaRPr dirty="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/>
              <a:t>Copy the code of </a:t>
            </a:r>
            <a:r>
              <a:rPr lang="en-US" sz="2000" b="1" dirty="0"/>
              <a:t>“simple_switch_13.py” </a:t>
            </a:r>
            <a:endParaRPr dirty="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https://github.com/faucetsdn/ryu/blob/master/ryu/app/simple_switch_13.py</a:t>
            </a:r>
            <a:endParaRPr sz="1600" dirty="0"/>
          </a:p>
          <a:p>
            <a:pPr marL="635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600" dirty="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/>
              <a:t>Use the hint we give you in p22, to drop packets that are destined to 8.8.8.8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000" dirty="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/>
              <a:t>After that, when running Ryu controller in VM(not in router)</a:t>
            </a:r>
            <a:endParaRPr dirty="0"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 b="1" i="1" dirty="0"/>
              <a:t>#</a:t>
            </a:r>
            <a:r>
              <a:rPr lang="en-US" sz="1800" b="1" dirty="0"/>
              <a:t> Ryu-manager &lt;</a:t>
            </a:r>
            <a:r>
              <a:rPr lang="en-US" sz="1800" b="1" dirty="0" err="1"/>
              <a:t>file_name</a:t>
            </a:r>
            <a:r>
              <a:rPr lang="en-US" sz="1800" b="1" dirty="0"/>
              <a:t>&gt;</a:t>
            </a:r>
            <a:endParaRPr dirty="0"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 dirty="0"/>
              <a:t>You should not be able to ping 8.8.8.8 successful</a:t>
            </a:r>
            <a:endParaRPr dirty="0"/>
          </a:p>
          <a:p>
            <a:pPr marL="5461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 dirty="0"/>
              <a:t>	In 192.168.1.0/24 (except 192.168.1.1, since OVS can’t control    	the packet </a:t>
            </a:r>
            <a:r>
              <a:rPr lang="en-US" sz="1800"/>
              <a:t>pinged by router </a:t>
            </a:r>
            <a:r>
              <a:rPr lang="en-US" sz="1800" dirty="0"/>
              <a:t>itself) </a:t>
            </a:r>
            <a:endParaRPr dirty="0"/>
          </a:p>
          <a:p>
            <a:pPr marL="5461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800" dirty="0"/>
              <a:t>		</a:t>
            </a:r>
            <a:endParaRPr dirty="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/>
              <a:t>You still can ping another IP address(e.g. 1.1.1.1)</a:t>
            </a:r>
            <a:endParaRPr sz="2200" dirty="0"/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506" y="1335984"/>
            <a:ext cx="6968987" cy="436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628650" y="4858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/>
              <a:t>Task 4. Ryu Controller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Check flow rules installed on the specific bridge</a:t>
            </a:r>
            <a:endParaRPr sz="2000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900" b="1" i="1"/>
              <a:t># </a:t>
            </a:r>
            <a:r>
              <a:rPr lang="en-US" sz="1900" b="1"/>
              <a:t>ovs-ofctl dump-flows &lt;bridge&gt;</a:t>
            </a: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Delete all flow rules on the specific bridge</a:t>
            </a:r>
            <a:endParaRPr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2000" b="1" i="1"/>
              <a:t>           </a:t>
            </a:r>
            <a:r>
              <a:rPr lang="en-US" sz="1900" b="1" i="1"/>
              <a:t># </a:t>
            </a:r>
            <a:r>
              <a:rPr lang="en-US" sz="1900" b="1"/>
              <a:t>ovs-ofctl del-flows &lt;bridge&gt;</a:t>
            </a:r>
            <a:endParaRPr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After executing ping command, you should get the result like below</a:t>
            </a:r>
            <a:endParaRPr sz="2000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800100" lvl="0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800100" lvl="0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sz="1900" b="1"/>
              <a:t>	</a:t>
            </a:r>
            <a:endParaRPr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800100" lvl="0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900" b="1"/>
          </a:p>
        </p:txBody>
      </p:sp>
      <p:sp>
        <p:nvSpPr>
          <p:cNvPr id="316" name="Google Shape;316;p3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7" name="Google Shape;317;p38" descr="Screen Shot 2022-05-23 at 20.57.33.png"/>
          <p:cNvSpPr/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36836"/>
            <a:ext cx="9144000" cy="1015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8"/>
          <p:cNvCxnSpPr/>
          <p:nvPr/>
        </p:nvCxnSpPr>
        <p:spPr>
          <a:xfrm rot="10800000" flipH="1">
            <a:off x="3518452" y="4770783"/>
            <a:ext cx="636105" cy="43732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38"/>
          <p:cNvSpPr txBox="1"/>
          <p:nvPr/>
        </p:nvSpPr>
        <p:spPr>
          <a:xfrm>
            <a:off x="4157578" y="4453775"/>
            <a:ext cx="13244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rule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title"/>
          </p:nvPr>
        </p:nvSpPr>
        <p:spPr>
          <a:xfrm>
            <a:off x="628650" y="159776"/>
            <a:ext cx="7886700" cy="6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/>
              <a:t>Task 4. Ryu Controller</a:t>
            </a:r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/>
              <a:t>If you don’t have any available network socket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Modify /etc/config/firewall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b="1"/>
              <a:t># ping 192.168.2.254 </a:t>
            </a:r>
            <a:r>
              <a:rPr lang="en-US" sz="2000"/>
              <a:t>, following the procedure above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You should get the similar result</a:t>
            </a:r>
            <a:endParaRPr/>
          </a:p>
          <a:p>
            <a:pPr marL="91440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sz="1800"/>
              <a:t>You can ping </a:t>
            </a:r>
            <a:r>
              <a:rPr lang="en-US" sz="1800" b="1"/>
              <a:t>192.168.2.1</a:t>
            </a:r>
            <a:r>
              <a:rPr lang="en-US" sz="1800"/>
              <a:t> to check whether you do correct or not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600"/>
          </a:p>
        </p:txBody>
      </p:sp>
      <p:sp>
        <p:nvSpPr>
          <p:cNvPr id="327" name="Google Shape;327;p3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108" y="2069962"/>
            <a:ext cx="6380692" cy="154988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/>
          <p:nvPr/>
        </p:nvSpPr>
        <p:spPr>
          <a:xfrm>
            <a:off x="1143000" y="2777067"/>
            <a:ext cx="3843867" cy="9821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628650" y="204681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7886700" cy="56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400"/>
              <a:t>Upload your files to E3</a:t>
            </a:r>
            <a:endParaRPr sz="24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000" b="1"/>
              <a:t>Report : 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lab7_report_(yourID).pdf</a:t>
            </a:r>
            <a:endParaRPr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simple_switch_(yourID).py</a:t>
            </a: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207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n-US" sz="2400" b="1"/>
              <a:t>Report should include</a:t>
            </a:r>
            <a:br>
              <a:rPr lang="en-US" sz="2400"/>
            </a:br>
            <a:r>
              <a:rPr lang="en-US" sz="2400"/>
              <a:t>1. </a:t>
            </a:r>
            <a:r>
              <a:rPr lang="en-US" sz="2200"/>
              <a:t>The screenshot of your network setting</a:t>
            </a: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    (In p11-14, p18 and p20)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/>
              <a:t>     2. </a:t>
            </a:r>
            <a:r>
              <a:rPr lang="en-US" sz="2200"/>
              <a:t>The screenshot of the command 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 b="1"/>
              <a:t>          “ovs-ofctl dump-flows &lt;bridge&gt;” </a:t>
            </a:r>
            <a:endParaRPr sz="2200"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200"/>
              <a:t>     after running Ryu</a:t>
            </a:r>
            <a:r>
              <a:rPr lang="en-US" sz="2100"/>
              <a:t> controller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100"/>
              <a:t>3. Detailed description of implementation, 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100"/>
              <a:t>   </a:t>
            </a:r>
            <a:r>
              <a:rPr lang="en-US" sz="2100" b="1"/>
              <a:t> especially in task 4, </a:t>
            </a:r>
            <a:r>
              <a:rPr lang="en-US" sz="2100"/>
              <a:t>e.g. devices used,  ping method, 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100"/>
              <a:t>    connection of your cable, how to drop packets…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>
            <a:spLocks noGrp="1"/>
          </p:cNvSpPr>
          <p:nvPr>
            <p:ph type="title"/>
          </p:nvPr>
        </p:nvSpPr>
        <p:spPr>
          <a:xfrm>
            <a:off x="628650" y="189031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Grading Policy</a:t>
            </a:r>
            <a:endParaRPr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Deadline – </a:t>
            </a:r>
            <a:r>
              <a:rPr lang="en-US" sz="2400" b="1"/>
              <a:t>2022.06.05 23:59 </a:t>
            </a:r>
            <a:r>
              <a:rPr lang="en-US" sz="2400"/>
              <a:t>(by Sunday night)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Grade</a:t>
            </a:r>
            <a:endParaRPr sz="22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/>
              <a:t>Report - 80%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800"/>
              <a:t>Code-20%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2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Late Policy</a:t>
            </a:r>
            <a:endParaRPr sz="24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(Your score ) * 0.8</a:t>
            </a:r>
            <a:r>
              <a:rPr lang="en-US" sz="3700" baseline="30000"/>
              <a:t>D</a:t>
            </a:r>
            <a:r>
              <a:rPr lang="en-US" sz="2200"/>
              <a:t>, where D is the number of days over due</a:t>
            </a:r>
            <a:endParaRPr sz="22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Cheating Policy</a:t>
            </a:r>
            <a:endParaRPr sz="24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Academic integrity: Homework must be your own – cheaters share the score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Both the cheaters and the students who aided the cheater equally share the score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685800" y="223513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xfrm>
            <a:off x="628650" y="1094000"/>
            <a:ext cx="83331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OVS installation: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https://openwrt-nctu.gitbook.io/project/experiment-sdn/ovs-on-openwrt 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ovs-ofctl: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http://www.openvswitch.org/support/dist-docs/ovs-ofctl.8.txt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Ryu API reference: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https://ryu.readthedocs.io/en/latest/api_ref.html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Ryu application example: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https://sites.google.com/site/sdnruantidingyiwanglu/xing-dong-kuan-pin-jian-duan-ji-shu-tui-guang-ji-hua/jian-yi-wang-lu-ce-liang</a:t>
            </a: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OpenFlow switch specification:</a:t>
            </a:r>
            <a:endParaRPr sz="18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https://opennetworking.org/wp-content/uploads/2014/10/openflow-switch-v1.5.1.pdf</a:t>
            </a:r>
            <a:endParaRPr sz="1600"/>
          </a:p>
        </p:txBody>
      </p:sp>
      <p:sp>
        <p:nvSpPr>
          <p:cNvPr id="353" name="Google Shape;353;p4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Overview  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7942" y="1819228"/>
            <a:ext cx="990331" cy="96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455" y="1595960"/>
            <a:ext cx="1391402" cy="13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288" y="4621684"/>
            <a:ext cx="687701" cy="783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>
            <a:endCxn id="117" idx="3"/>
          </p:cNvCxnSpPr>
          <p:nvPr/>
        </p:nvCxnSpPr>
        <p:spPr>
          <a:xfrm flipH="1">
            <a:off x="1869857" y="2246873"/>
            <a:ext cx="4356900" cy="300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20" name="Google Shape;120;p16"/>
          <p:cNvSpPr txBox="1"/>
          <p:nvPr/>
        </p:nvSpPr>
        <p:spPr>
          <a:xfrm>
            <a:off x="1711950" y="1845913"/>
            <a:ext cx="4746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 flow statistics information periodically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1" name="Google Shape;121;p16"/>
          <p:cNvCxnSpPr>
            <a:stCxn id="116" idx="2"/>
          </p:cNvCxnSpPr>
          <p:nvPr/>
        </p:nvCxnSpPr>
        <p:spPr>
          <a:xfrm flipH="1">
            <a:off x="4636508" y="2788508"/>
            <a:ext cx="2316600" cy="1881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cxnSp>
        <p:nvCxnSpPr>
          <p:cNvPr id="122" name="Google Shape;122;p16"/>
          <p:cNvCxnSpPr/>
          <p:nvPr/>
        </p:nvCxnSpPr>
        <p:spPr>
          <a:xfrm rot="10800000" flipH="1">
            <a:off x="1800750" y="2516100"/>
            <a:ext cx="4384200" cy="504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23" name="Google Shape;123;p16"/>
          <p:cNvSpPr txBox="1"/>
          <p:nvPr/>
        </p:nvSpPr>
        <p:spPr>
          <a:xfrm>
            <a:off x="4572000" y="3576500"/>
            <a:ext cx="1054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Connect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750275" y="2625400"/>
            <a:ext cx="48468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Forward unknown packet and report flow state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rot="10800000" flipH="1">
            <a:off x="4712250" y="2936725"/>
            <a:ext cx="2331000" cy="18849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stealth" w="med" len="med"/>
            <a:tailEnd type="none" w="sm" len="sm"/>
          </a:ln>
        </p:spPr>
      </p:cxnSp>
      <p:sp>
        <p:nvSpPr>
          <p:cNvPr id="126" name="Google Shape;126;p16"/>
          <p:cNvSpPr txBox="1"/>
          <p:nvPr/>
        </p:nvSpPr>
        <p:spPr>
          <a:xfrm>
            <a:off x="5776250" y="3875725"/>
            <a:ext cx="31938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up flow rule to make decision (forward / reject)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30936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Open vSwitch (OVS)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297300" y="1094000"/>
            <a:ext cx="87234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OVS is one of the open-source implementation of OpenFlow protocol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https://www.openvswitch.org/</a:t>
            </a:r>
            <a:endParaRPr sz="2400" dirty="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Install OVS on an </a:t>
            </a:r>
            <a:r>
              <a:rPr lang="en-US" sz="2400" dirty="0" err="1"/>
              <a:t>OpenWrt</a:t>
            </a:r>
            <a:r>
              <a:rPr lang="en-US" sz="2400" dirty="0"/>
              <a:t>-installed AP, so that controller can add flow rule on AP through </a:t>
            </a:r>
            <a:r>
              <a:rPr lang="en-US" sz="2400" b="1" dirty="0"/>
              <a:t>OpenFlow</a:t>
            </a:r>
            <a:r>
              <a:rPr lang="en-US" sz="2400" dirty="0"/>
              <a:t> protocol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Open </a:t>
            </a:r>
            <a:r>
              <a:rPr lang="en-US" sz="2400" dirty="0" err="1"/>
              <a:t>vSwitch</a:t>
            </a:r>
            <a:r>
              <a:rPr lang="en-US" sz="2400" dirty="0"/>
              <a:t> command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OVS </a:t>
            </a:r>
            <a:r>
              <a:rPr lang="en-US" sz="2400" u="sng" dirty="0" err="1">
                <a:solidFill>
                  <a:schemeClr val="hlink"/>
                </a:solidFill>
                <a:hlinkClick r:id="rId4"/>
              </a:rPr>
              <a:t>manpage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Ryu SDN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Ryu is a component-based software defined networking (SDN) framework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Support various protocols for managing network devices, such as OpenFlow, etc.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Write </a:t>
            </a:r>
            <a:r>
              <a:rPr lang="en-US" sz="1800" b="1"/>
              <a:t>event-handler</a:t>
            </a:r>
            <a:r>
              <a:rPr lang="en-US" sz="1800"/>
              <a:t> to deal with </a:t>
            </a:r>
            <a:r>
              <a:rPr lang="en-US" sz="1800" b="1"/>
              <a:t>packet-in</a:t>
            </a:r>
            <a:r>
              <a:rPr lang="en-US" sz="1800"/>
              <a:t> from AP</a:t>
            </a:r>
            <a:endParaRPr sz="18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900" y="3019450"/>
            <a:ext cx="57054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1163900" y="6155950"/>
            <a:ext cx="6967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https://www.sdxcentral.com/networking/sdn/definitions/what-is-ryu-controller/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/>
          </p:nvPr>
        </p:nvSpPr>
        <p:spPr>
          <a:xfrm>
            <a:off x="685800" y="2235138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Create a VM as SDN controller and install Ryu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Modify network settings on router to create new subnet and VLAN for controller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Configure OVS on router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Configure network settings on controller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Modify simple_switch_13.py on controller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628650" y="267156"/>
            <a:ext cx="7886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Before We Start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628650" y="1094011"/>
            <a:ext cx="78867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🚨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OpenWrt uses a daemon named “hostapd” which is provided by “wpad-basic” package to authenticate WiFi password.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However, this package doesn’t support OVS, if we set a WiFi password and use OVS as LAN bridge, the handshake between UE and WiFi will failed.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Solution: Install new wpad-basic modified by 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wpad-basic_2019-08-08-ca8c2bd2-8_mipsel_24kc.ipk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sslabGree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1671</Words>
  <Application>Microsoft Office PowerPoint</Application>
  <PresentationFormat>如螢幕大小 (4:3)</PresentationFormat>
  <Paragraphs>291</Paragraphs>
  <Slides>30</Slides>
  <Notes>30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Century Gothic</vt:lpstr>
      <vt:lpstr>Courier New</vt:lpstr>
      <vt:lpstr>nsslabGreen</vt:lpstr>
      <vt:lpstr>NSCap @CS.NCTU</vt:lpstr>
      <vt:lpstr>Objectives</vt:lpstr>
      <vt:lpstr>Overview</vt:lpstr>
      <vt:lpstr>Overview  </vt:lpstr>
      <vt:lpstr>Open vSwitch (OVS)</vt:lpstr>
      <vt:lpstr>Ryu SDN</vt:lpstr>
      <vt:lpstr>Tasks</vt:lpstr>
      <vt:lpstr>Tasks</vt:lpstr>
      <vt:lpstr>Before We Start</vt:lpstr>
      <vt:lpstr>Task 1. Setup Controller</vt:lpstr>
      <vt:lpstr>Task 2:  Modify Network Settings on Router</vt:lpstr>
      <vt:lpstr>Task 2:  Modify Network Settings on Router</vt:lpstr>
      <vt:lpstr>Task 2:  Modify Network Settings on Router</vt:lpstr>
      <vt:lpstr>Task 2:  Modify Network Settings on Router</vt:lpstr>
      <vt:lpstr>Task 2:  Modify Network Settings on Router</vt:lpstr>
      <vt:lpstr>Task 2:  Modify Network Settings on Router</vt:lpstr>
      <vt:lpstr>Task 3. Configure OVS on Router</vt:lpstr>
      <vt:lpstr>Task 3. Configure OVS on Router</vt:lpstr>
      <vt:lpstr>Task 3. Configure OVS on Router</vt:lpstr>
      <vt:lpstr>Task 3. Configure OVS on Router</vt:lpstr>
      <vt:lpstr>Task 4. Ryu Controller</vt:lpstr>
      <vt:lpstr>Task 4. Ryu Controller</vt:lpstr>
      <vt:lpstr>Task 4. Ryu Controller</vt:lpstr>
      <vt:lpstr>Task 4. Ryu Controller</vt:lpstr>
      <vt:lpstr>Task 4. Ryu Controller</vt:lpstr>
      <vt:lpstr>Task 4. Ryu Controller </vt:lpstr>
      <vt:lpstr>Task 4. Ryu Controller</vt:lpstr>
      <vt:lpstr>Submission</vt:lpstr>
      <vt:lpstr>Grading Policy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NSCap @CS.NCTU</dc:title>
  <cp:lastModifiedBy>張哲銓</cp:lastModifiedBy>
  <cp:revision>11</cp:revision>
  <dcterms:modified xsi:type="dcterms:W3CDTF">2022-05-26T17:34:31Z</dcterms:modified>
</cp:coreProperties>
</file>