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306" r:id="rId3"/>
    <p:sldId id="257" r:id="rId4"/>
    <p:sldId id="304" r:id="rId5"/>
    <p:sldId id="305" r:id="rId6"/>
    <p:sldId id="288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9c8e22ec45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3" name="Google Shape;403;g9c8e22ec4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entury Gothic"/>
              <a:buNone/>
              <a:defRPr sz="4400" b="1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 rot="5400000">
            <a:off x="4623594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1pPr>
            <a:lvl2pPr marL="914400" lvl="1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370115" y="947057"/>
            <a:ext cx="8425543" cy="0"/>
          </a:xfrm>
          <a:prstGeom prst="straightConnector1">
            <a:avLst/>
          </a:prstGeom>
          <a:noFill/>
          <a:ln w="349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5"/>
          <p:cNvCxnSpPr/>
          <p:nvPr/>
        </p:nvCxnSpPr>
        <p:spPr>
          <a:xfrm>
            <a:off x="370115" y="947057"/>
            <a:ext cx="8425543" cy="0"/>
          </a:xfrm>
          <a:prstGeom prst="straightConnector1">
            <a:avLst/>
          </a:prstGeom>
          <a:noFill/>
          <a:ln w="349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7"/>
          <p:cNvCxnSpPr/>
          <p:nvPr/>
        </p:nvCxnSpPr>
        <p:spPr>
          <a:xfrm>
            <a:off x="370115" y="947057"/>
            <a:ext cx="8425543" cy="0"/>
          </a:xfrm>
          <a:prstGeom prst="straightConnector1">
            <a:avLst/>
          </a:prstGeom>
          <a:noFill/>
          <a:ln w="349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 rot="5400000">
            <a:off x="1824399" y="-101738"/>
            <a:ext cx="5495202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1"/>
          <p:cNvCxnSpPr/>
          <p:nvPr/>
        </p:nvCxnSpPr>
        <p:spPr>
          <a:xfrm>
            <a:off x="370115" y="947057"/>
            <a:ext cx="8425543" cy="0"/>
          </a:xfrm>
          <a:prstGeom prst="straightConnector1">
            <a:avLst/>
          </a:prstGeom>
          <a:noFill/>
          <a:ln w="349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arpproject.org/trac/browser/ResearchApps/PHY/WARPLAB/WARPLab7/M_Code_Examples/wl_example_siso_ofdm_txrx.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entury Gothic"/>
              <a:buNone/>
            </a:pPr>
            <a:r>
              <a:rPr lang="en-US"/>
              <a:t>NSCAP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entury Gothic"/>
              <a:buNone/>
            </a:pPr>
            <a:r>
              <a:rPr lang="en-US"/>
              <a:t>@CS.NCTU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Lab6: OFDM Simulation</a:t>
            </a:r>
            <a:endParaRPr dirty="0"/>
          </a:p>
          <a:p>
            <a:pPr marL="457200" lvl="0" indent="-3937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Instructor: Kate Lin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CD69-717E-A341-B8D2-8CD59FE3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Source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B83DB-7074-6548-A275-2074E1F43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sz="2400" dirty="0"/>
              <a:t>SISO OFDM: </a:t>
            </a:r>
            <a:r>
              <a:rPr lang="en-US" sz="1800" dirty="0">
                <a:hlinkClick r:id="rId2"/>
              </a:rPr>
              <a:t>https://warpproject.org/trac/browser/ResearchApps/PHY/WARPLAB/WARPLab7/M_Code_Examples/wl_example_siso_ofdm_txrx.m</a:t>
            </a:r>
            <a:endParaRPr lang="en-US" sz="1800" dirty="0"/>
          </a:p>
          <a:p>
            <a:pPr lvl="1"/>
            <a:r>
              <a:rPr lang="en-US" sz="2000" dirty="0"/>
              <a:t>Set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USE_WARPLAB_TXRX = 0</a:t>
            </a:r>
            <a:r>
              <a:rPr lang="en-US" dirty="0"/>
              <a:t>; </a:t>
            </a:r>
          </a:p>
          <a:p>
            <a:r>
              <a:rPr lang="en-US" sz="2400" dirty="0"/>
              <a:t>Generate frequency-domain channels and noise</a:t>
            </a:r>
          </a:p>
          <a:p>
            <a:pPr lvl="1"/>
            <a:r>
              <a:rPr lang="en-US" sz="2000" dirty="0"/>
              <a:t>Call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h_gen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yourID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to generate the input file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input.mat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(simulated channels and noise vector)</a:t>
            </a:r>
          </a:p>
          <a:p>
            <a:pPr lvl="1"/>
            <a:r>
              <a:rPr lang="en-US" sz="2000" dirty="0"/>
              <a:t>Note: we will test your code using a different seed and different SNR configurations. However, your report should be written using the input generated by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h_gen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yourID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762F6-B5A0-D141-95E2-7E7D9F1FF7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6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>
                <a:solidFill>
                  <a:srgbClr val="70AD47"/>
                </a:solidFill>
              </a:rPr>
              <a:t>Tasks (code)</a:t>
            </a: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0" indent="-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000" dirty="0"/>
              <a:t>Load the channel state information and noise vector from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input.mat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0600" lvl="1" indent="-457200">
              <a:lnSpc>
                <a:spcPct val="115000"/>
              </a:lnSpc>
              <a:buSzPts val="2400"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H(1:32) 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is the channel of subcarriers (0:31) while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H(33:64) 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is the channels of subcarriers of (-32:-1)</a:t>
            </a:r>
          </a:p>
          <a:p>
            <a:pPr marL="533400" lvl="0" indent="-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000" dirty="0"/>
              <a:t>Apply the frequency domain channel</a:t>
            </a:r>
          </a:p>
          <a:p>
            <a:pPr marL="990600" lvl="1" indent="-457200">
              <a:lnSpc>
                <a:spcPct val="115000"/>
              </a:lnSpc>
              <a:buSzPts val="2400"/>
            </a:pP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Just apply H(</a:t>
            </a:r>
            <a:r>
              <a:rPr lang="en-US" sz="1600" dirty="0" err="1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) to data point X(</a:t>
            </a:r>
            <a:r>
              <a:rPr lang="en-US" sz="1600" dirty="0" err="1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)</a:t>
            </a:r>
          </a:p>
          <a:p>
            <a:pPr marL="533400" indent="-457200">
              <a:lnSpc>
                <a:spcPct val="115000"/>
              </a:lnSpc>
              <a:buSzPts val="2400"/>
              <a:buFont typeface="+mj-lt"/>
              <a:buAutoNum type="arabicPeriod"/>
            </a:pPr>
            <a:r>
              <a:rPr lang="en-US" sz="2000" dirty="0"/>
              <a:t>Add the noise vector,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n_vec</a:t>
            </a:r>
            <a:r>
              <a:rPr lang="en-US" dirty="0"/>
              <a:t>,</a:t>
            </a:r>
            <a:r>
              <a:rPr lang="en-US" sz="2000" dirty="0"/>
              <a:t> to the time-domain signals</a:t>
            </a:r>
          </a:p>
          <a:p>
            <a:pPr marL="533400" indent="-457200">
              <a:lnSpc>
                <a:spcPct val="115000"/>
              </a:lnSpc>
              <a:buSzPts val="2400"/>
              <a:buFont typeface="+mj-lt"/>
              <a:buAutoNum type="arabicPeriod"/>
            </a:pPr>
            <a:r>
              <a:rPr lang="en-US" sz="2000" dirty="0"/>
              <a:t>Calculate the average SNR(dB) of each data subcarrier </a:t>
            </a:r>
            <a:r>
              <a:rPr lang="en-TW" sz="2000" dirty="0"/>
              <a:t>(16QAM)</a:t>
            </a:r>
            <a:endParaRPr lang="en-US" sz="2000" dirty="0"/>
          </a:p>
          <a:p>
            <a:pPr marL="533400" indent="-457200">
              <a:lnSpc>
                <a:spcPct val="115000"/>
              </a:lnSpc>
              <a:buSzPts val="2400"/>
              <a:buFont typeface="+mj-lt"/>
              <a:buAutoNum type="arabicPeriod"/>
            </a:pPr>
            <a:r>
              <a:rPr lang="en-US" sz="2000" dirty="0"/>
              <a:t>Calculate the average SNR(dB) of all the data subcarriers</a:t>
            </a:r>
          </a:p>
          <a:p>
            <a:pPr marL="533400" indent="-457200">
              <a:lnSpc>
                <a:spcPct val="115000"/>
              </a:lnSpc>
              <a:buSzPts val="2400"/>
              <a:buFont typeface="+mj-lt"/>
              <a:buAutoNum type="arabicPeriod"/>
            </a:pPr>
            <a:r>
              <a:rPr lang="en-US" sz="2000" dirty="0"/>
              <a:t>Calculate the bit error rate of each subcarrier </a:t>
            </a:r>
            <a:r>
              <a:rPr lang="en-TW" sz="2000" dirty="0"/>
              <a:t>(16QAM)</a:t>
            </a:r>
            <a:endParaRPr lang="en-US" sz="2000" dirty="0"/>
          </a:p>
          <a:p>
            <a:pPr marL="533400" indent="-457200">
              <a:lnSpc>
                <a:spcPct val="115000"/>
              </a:lnSpc>
              <a:buSzPts val="2400"/>
              <a:buFont typeface="+mj-lt"/>
              <a:buAutoNum type="arabicPeriod"/>
            </a:pPr>
            <a:r>
              <a:rPr lang="en-US" sz="2000" dirty="0"/>
              <a:t>Try different modulations and output the throughput of the optimal modulation</a:t>
            </a:r>
          </a:p>
          <a:p>
            <a:pPr marL="990600" lvl="1" indent="-457200">
              <a:lnSpc>
                <a:spcPct val="115000"/>
              </a:lnSpc>
              <a:buSzPts val="2400"/>
            </a:pPr>
            <a:r>
              <a:rPr lang="en-US" sz="1600" dirty="0"/>
              <a:t>symbol duration is 4us, no coding scheme</a:t>
            </a:r>
          </a:p>
          <a:p>
            <a:pPr marL="533400" indent="-457200">
              <a:lnSpc>
                <a:spcPct val="115000"/>
              </a:lnSpc>
              <a:buSzPts val="2400"/>
              <a:buFont typeface="+mj-lt"/>
              <a:buAutoNum type="arabicPeriod"/>
            </a:pPr>
            <a:endParaRPr sz="2000" dirty="0"/>
          </a:p>
          <a:p>
            <a:pPr marL="1143000" lvl="1" indent="-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sz="2000"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A858-0254-4945-96D4-74ECE692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Tasks (report)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F0B87-E3DB-8447-8664-AE848EAAE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7850" indent="-514350">
              <a:buFont typeface="+mj-lt"/>
              <a:buAutoNum type="arabicPeriod"/>
            </a:pPr>
            <a:r>
              <a:rPr lang="en-TW" sz="2000" dirty="0"/>
              <a:t>Output the estimated </a:t>
            </a:r>
            <a:r>
              <a:rPr lang="en-US" sz="2000"/>
              <a:t>frequency </a:t>
            </a:r>
            <a:r>
              <a:rPr lang="en-TW" sz="2000"/>
              <a:t>channels </a:t>
            </a:r>
            <a:r>
              <a:rPr lang="en-TW" sz="2000" dirty="0"/>
              <a:t>of data subcarriers</a:t>
            </a:r>
          </a:p>
          <a:p>
            <a:pPr marL="577850" indent="-514350">
              <a:buFont typeface="+mj-lt"/>
              <a:buAutoNum type="arabicPeriod"/>
            </a:pPr>
            <a:r>
              <a:rPr lang="en-TW" sz="2000" dirty="0"/>
              <a:t>Plot the power of channel responses of the data subcarriers and output which one experiences the minimum receiving power</a:t>
            </a:r>
          </a:p>
          <a:p>
            <a:pPr marL="1035050" lvl="1" indent="-514350"/>
            <a:r>
              <a:rPr lang="en-US" sz="1800" dirty="0"/>
              <a:t>X</a:t>
            </a:r>
            <a:r>
              <a:rPr lang="en-TW" sz="1800" dirty="0"/>
              <a:t>-axis: index of subcarrier, y-axis: |H|</a:t>
            </a:r>
            <a:r>
              <a:rPr lang="en-TW" sz="1800" baseline="30000" dirty="0"/>
              <a:t>2</a:t>
            </a:r>
          </a:p>
          <a:p>
            <a:pPr marL="577850" indent="-514350">
              <a:buFont typeface="+mj-lt"/>
              <a:buAutoNum type="arabicPeriod"/>
            </a:pPr>
            <a:r>
              <a:rPr lang="en-TW" sz="2000" dirty="0"/>
              <a:t>Output the average SNR(dB) of each subcarriers (16QAM)</a:t>
            </a:r>
          </a:p>
          <a:p>
            <a:pPr marL="577850" indent="-514350">
              <a:buFont typeface="+mj-lt"/>
              <a:buAutoNum type="arabicPeriod"/>
            </a:pPr>
            <a:r>
              <a:rPr lang="en-TW" sz="2000" dirty="0"/>
              <a:t>Output the average SNR(dB) of all the data subcarrier (16QAM)</a:t>
            </a:r>
          </a:p>
          <a:p>
            <a:pPr marL="577850" indent="-514350">
              <a:buFont typeface="+mj-lt"/>
              <a:buAutoNum type="arabicPeriod"/>
            </a:pPr>
            <a:r>
              <a:rPr lang="en-TW" sz="2000" dirty="0"/>
              <a:t>Output the bit-error rate of each subcarrier (16QAM)</a:t>
            </a:r>
          </a:p>
          <a:p>
            <a:pPr marL="577850" indent="-514350">
              <a:buFont typeface="+mj-lt"/>
              <a:buAutoNum type="arabicPeriod"/>
            </a:pPr>
            <a:r>
              <a:rPr lang="en-TW" sz="2000" dirty="0"/>
              <a:t>Plot the throughput of each modulation</a:t>
            </a:r>
          </a:p>
          <a:p>
            <a:pPr marL="1035050" lvl="1" indent="-514350"/>
            <a:r>
              <a:rPr lang="en-US" sz="1800" dirty="0"/>
              <a:t>X</a:t>
            </a:r>
            <a:r>
              <a:rPr lang="en-TW" sz="1800" dirty="0"/>
              <a:t>-axis: modulation, y-axis: throughput</a:t>
            </a:r>
          </a:p>
          <a:p>
            <a:pPr marL="520700" indent="-457200">
              <a:buFont typeface="+mj-lt"/>
              <a:buAutoNum type="arabicPeriod"/>
            </a:pPr>
            <a:r>
              <a:rPr lang="en-TW" sz="2000" dirty="0"/>
              <a:t>Plot the constellation diagram of 16QAM and mark the erroneous sample as the green dots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86D5E-AC01-9B46-A58B-F6FC3ACCCE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9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C6D2-FFEC-4A47-9973-D62C0D83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Submission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2346A-7A7A-344F-9AF3-EC548A5DB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Upload your files to E3</a:t>
            </a:r>
          </a:p>
          <a:p>
            <a:pPr lvl="1"/>
            <a:r>
              <a:rPr lang="en-US" dirty="0"/>
              <a:t>Report: </a:t>
            </a:r>
            <a:br>
              <a:rPr lang="en-US" dirty="0"/>
            </a:b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TW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eport_(yourID).pdf, e.g., report_111111.pdf</a:t>
            </a:r>
            <a:endParaRPr lang="en-TW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</a:t>
            </a:r>
            <a:r>
              <a:rPr lang="en-TW" dirty="0"/>
              <a:t>ode: </a:t>
            </a:r>
            <a:r>
              <a:rPr lang="en-TW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wl_example_siso_ofdm_txrx_(yourID).m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E3ABC-362C-F940-84F0-BBA6CCE439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9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c8e22ec45_0_86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Century Gothic"/>
              <a:buNone/>
            </a:pPr>
            <a:r>
              <a:rPr lang="en-US" sz="3500"/>
              <a:t>Grading Policy</a:t>
            </a:r>
            <a:endParaRPr sz="3500"/>
          </a:p>
        </p:txBody>
      </p:sp>
      <p:sp>
        <p:nvSpPr>
          <p:cNvPr id="406" name="Google Shape;406;g9c8e22ec45_0_86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01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Char char="•"/>
            </a:pPr>
            <a:r>
              <a:rPr lang="en-US" sz="2400" dirty="0"/>
              <a:t>Deadline – </a:t>
            </a:r>
            <a:r>
              <a:rPr lang="en-US" sz="2400" b="1" dirty="0"/>
              <a:t>2022.05.22 23:59 </a:t>
            </a:r>
            <a:r>
              <a:rPr lang="en-US" sz="2400" dirty="0"/>
              <a:t>(by Sunday night)</a:t>
            </a:r>
            <a:endParaRPr sz="2400" dirty="0"/>
          </a:p>
          <a:p>
            <a:pPr marL="514350" marR="0" lvl="0" indent="-501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Char char="•"/>
            </a:pPr>
            <a:r>
              <a:rPr lang="en-US" sz="2400" dirty="0"/>
              <a:t>Grade</a:t>
            </a:r>
            <a:endParaRPr sz="2400" dirty="0"/>
          </a:p>
          <a:p>
            <a:pPr marL="914400" marR="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code correctness - 40%</a:t>
            </a:r>
            <a:endParaRPr dirty="0"/>
          </a:p>
          <a:p>
            <a:pPr marL="914400" marR="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Report - 60%</a:t>
            </a:r>
            <a:endParaRPr dirty="0"/>
          </a:p>
          <a:p>
            <a:pPr marL="514350" marR="0" lvl="0" indent="-501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Char char="•"/>
            </a:pPr>
            <a:r>
              <a:rPr lang="en-US" sz="2400" dirty="0"/>
              <a:t>Late Policy</a:t>
            </a:r>
            <a:endParaRPr sz="2400" dirty="0"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(Your score ) * 0.8</a:t>
            </a:r>
            <a:r>
              <a:rPr lang="en-US" baseline="30000" dirty="0"/>
              <a:t>D</a:t>
            </a:r>
            <a:r>
              <a:rPr lang="en-US" dirty="0"/>
              <a:t>, where D is the number of days over due</a:t>
            </a:r>
            <a:endParaRPr dirty="0"/>
          </a:p>
          <a:p>
            <a:pPr marL="514350" marR="0" lvl="0" indent="-501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Char char="•"/>
            </a:pPr>
            <a:r>
              <a:rPr lang="en-US" sz="2400" dirty="0"/>
              <a:t>Cheating Policy</a:t>
            </a:r>
            <a:endParaRPr sz="2400" dirty="0"/>
          </a:p>
          <a:p>
            <a:pPr marL="914400" marR="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Academic integrity: Homework must be your own – cheaters share the score </a:t>
            </a:r>
            <a:endParaRPr dirty="0"/>
          </a:p>
          <a:p>
            <a:pPr marL="914400" marR="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Both the cheaters and the students who aided the cheater equally share the score</a:t>
            </a:r>
            <a:endParaRPr dirty="0"/>
          </a:p>
        </p:txBody>
      </p:sp>
      <p:sp>
        <p:nvSpPr>
          <p:cNvPr id="407" name="Google Shape;407;g9c8e22ec45_0_86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sslabGree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482</Words>
  <Application>Microsoft Office PowerPoint</Application>
  <PresentationFormat>如螢幕大小 (4:3)</PresentationFormat>
  <Paragraphs>51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Century Gothic</vt:lpstr>
      <vt:lpstr>Courier New</vt:lpstr>
      <vt:lpstr>Arial</vt:lpstr>
      <vt:lpstr>Calibri</vt:lpstr>
      <vt:lpstr>nsslabGreen</vt:lpstr>
      <vt:lpstr>NSCAP @CS.NCTU</vt:lpstr>
      <vt:lpstr>Source Code</vt:lpstr>
      <vt:lpstr>Tasks (code)</vt:lpstr>
      <vt:lpstr>Tasks (report)</vt:lpstr>
      <vt:lpstr>Submission</vt:lpstr>
      <vt:lpstr>Grading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NSCAP @CS.NCTU</dc:title>
  <cp:lastModifiedBy>彧蕭</cp:lastModifiedBy>
  <cp:revision>24</cp:revision>
  <dcterms:modified xsi:type="dcterms:W3CDTF">2022-05-17T08:29:12Z</dcterms:modified>
</cp:coreProperties>
</file>