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27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1cf0c8d3d_2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31" name="Google Shape;131;g131cf0c8d3d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1cf0c8d3d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31cf0c8d3d_2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11" name="Google Shape;211;g131cf0c8d3d_2_1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1cf0c8d3d_2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31cf0c8d3d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1cf0c8d3d_2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31cf0c8d3d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1cf0c8d3d_2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31cf0c8d3d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1cf0c8d3d_2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31cf0c8d3d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1cf0c8d3d_2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31cf0c8d3d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1cf0c8d3d_2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31cf0c8d3d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1cf0c8d3d_2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31cf0c8d3d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1cf0c8d3d_2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131cf0c8d3d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1cf0c8d3d_2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31cf0c8d3d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1cf0c8d3d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31cf0c8d3d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38" name="Google Shape;138;g131cf0c8d3d_2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1e04010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1e04010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1cf0c8d3d_2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31cf0c8d3d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1cf0c8d3d_2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31cf0c8d3d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e04010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e04010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1cf0c8d3d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1cf0c8d3d_2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52" name="Google Shape;152;g131cf0c8d3d_2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1cf0c8d3d_2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31cf0c8d3d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cf0c8d3d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1cf0c8d3d_2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77" name="Google Shape;177;g131cf0c8d3d_2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cf0c8d3d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31cf0c8d3d_2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84" name="Google Shape;184;g131cf0c8d3d_2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1cf0c8d3d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131cf0c8d3d_2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92" name="Google Shape;192;g131cf0c8d3d_2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1cf0c8d3d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31cf0c8d3d_2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00" name="Google Shape;200;g131cf0c8d3d_2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Century Gothic"/>
              <a:buNone/>
              <a:defRPr sz="3300" b="1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00368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365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370115" y="710293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28650" y="200368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4" name="Google Shape;74;p16"/>
          <p:cNvCxnSpPr/>
          <p:nvPr/>
        </p:nvCxnSpPr>
        <p:spPr>
          <a:xfrm>
            <a:off x="370115" y="710293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Century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8650" y="200368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8" name="Google Shape;88;p18"/>
          <p:cNvCxnSpPr/>
          <p:nvPr/>
        </p:nvCxnSpPr>
        <p:spPr>
          <a:xfrm>
            <a:off x="370115" y="710293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887391" y="740572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>
            <a:spLocks noGrp="1"/>
          </p:cNvSpPr>
          <p:nvPr>
            <p:ph type="pic" idx="2"/>
          </p:nvPr>
        </p:nvSpPr>
        <p:spPr>
          <a:xfrm>
            <a:off x="3887391" y="740572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8650" y="200368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 rot="5400000">
            <a:off x="2511299" y="-1062141"/>
            <a:ext cx="412140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22" name="Google Shape;122;p23"/>
          <p:cNvCxnSpPr/>
          <p:nvPr/>
        </p:nvCxnSpPr>
        <p:spPr>
          <a:xfrm>
            <a:off x="370115" y="710293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 rot="5400000">
            <a:off x="5350074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1349575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00368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entury Gothic"/>
              <a:buNone/>
              <a:defRPr sz="30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perf.fr/iperf-doc.php#3do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etworking.org/wp-content/uploads/2013/04/openflow-spec-v1.3.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1657350" y="841772"/>
            <a:ext cx="58293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Century Gothic"/>
              <a:buNone/>
            </a:pPr>
            <a:r>
              <a:rPr lang="zh-TW" sz="4100"/>
              <a:t>NSCap</a:t>
            </a:r>
            <a:endParaRPr sz="41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Century Gothic"/>
              <a:buNone/>
            </a:pPr>
            <a:r>
              <a:rPr lang="zh-TW" sz="4100"/>
              <a:t>@CS.NCTU</a:t>
            </a:r>
            <a:endParaRPr sz="4100"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1797050" y="2701528"/>
            <a:ext cx="53467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sz="2400"/>
              <a:t>Final Project </a:t>
            </a:r>
            <a:endParaRPr/>
          </a:p>
          <a:p>
            <a:pPr marL="342900" lvl="0" indent="-2921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sz="2400"/>
              <a:t>Wi-fi Rate Control on Ryu and OVS</a:t>
            </a:r>
            <a:endParaRPr/>
          </a:p>
          <a:p>
            <a:pPr marL="342900" lvl="0" indent="-2921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/>
          </a:p>
          <a:p>
            <a:pPr marL="342900" lvl="0" indent="-2921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sz="2400"/>
              <a:t>Instructor: Kate Lin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33388" y="126277"/>
            <a:ext cx="6938963" cy="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1. Handling Wi-Fi information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787400" y="895898"/>
            <a:ext cx="7569200" cy="412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lvl="0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After sending, you would see the packet like the figure below using Wireshark.  </a:t>
            </a:r>
            <a:endParaRPr/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If successful, then your Ryu controller can add flow rules based on these information. 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sldNum" idx="12"/>
          </p:nvPr>
        </p:nvSpPr>
        <p:spPr>
          <a:xfrm>
            <a:off x="5986463" y="4767265"/>
            <a:ext cx="15430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sz="900" b="0" i="0" u="none" strike="noStrike" cap="non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836" y="1707077"/>
            <a:ext cx="7336325" cy="120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466382" y="118024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2. Parse information on Ryu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Set a new event and define a new event handler, based on what type of packet you send in task1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For example, if you use the packet type of “OFPT_ECHO_REQUEST”,</a:t>
            </a:r>
            <a:endParaRPr/>
          </a:p>
          <a:p>
            <a:pPr marL="508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     then you can set like below</a:t>
            </a:r>
            <a:r>
              <a:rPr lang="zh-TW" sz="15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8267" y="2601330"/>
            <a:ext cx="6042931" cy="1593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466382" y="118024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2. Parse information on Ryu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4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 </a:t>
            </a: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fld>
            <a:endParaRPr sz="900" b="0" i="0" u="none" strike="noStrike" cap="non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207" y="2969419"/>
            <a:ext cx="5267376" cy="167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628650" y="126181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2. Parse information on Ryu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b="1"/>
              <a:t>Notice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/>
              <a:t>You should set your event at least in the </a:t>
            </a:r>
            <a:r>
              <a:rPr lang="zh-TW" b="1"/>
              <a:t>“HANDSHAKE_DISPATCHER”, </a:t>
            </a:r>
            <a:endParaRPr/>
          </a:p>
          <a:p>
            <a:pPr marL="4064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/>
              <a:t>     or the packet event </a:t>
            </a:r>
            <a:r>
              <a:rPr lang="zh-TW" b="1"/>
              <a:t>would not </a:t>
            </a:r>
            <a:r>
              <a:rPr lang="zh-TW"/>
              <a:t>be triggered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2217" y="2175880"/>
            <a:ext cx="6042931" cy="159345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7"/>
          <p:cNvSpPr/>
          <p:nvPr/>
        </p:nvSpPr>
        <p:spPr>
          <a:xfrm>
            <a:off x="2057400" y="2508250"/>
            <a:ext cx="1390650" cy="17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628650" y="200368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3. Adding flow rules on Ryu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zh-TW" sz="1800" b="1">
                <a:latin typeface="Arial"/>
                <a:ea typeface="Arial"/>
                <a:cs typeface="Arial"/>
                <a:sym typeface="Arial"/>
              </a:rPr>
              <a:t>“iperf / iperf3” 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command to measure the bandwidth in your network with your Ryu controller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Destined to 192.168.2.254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Listening on 10 ports =&gt; 2501-2510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Use UDP flows</a:t>
            </a:r>
            <a:endParaRPr/>
          </a:p>
          <a:p>
            <a:pPr marL="685800" lvl="1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Run iperf server on </a:t>
            </a:r>
            <a:r>
              <a:rPr lang="zh-TW" sz="1800" b="1">
                <a:latin typeface="Arial"/>
                <a:ea typeface="Arial"/>
                <a:cs typeface="Arial"/>
                <a:sym typeface="Arial"/>
              </a:rPr>
              <a:t>192.168.2.254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508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Run iperf client on another 2 devices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160" y="3042046"/>
            <a:ext cx="4789091" cy="43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159" y="4388647"/>
            <a:ext cx="4582445" cy="43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488950" y="119831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3. Adding flow rules on Ryu</a:t>
            </a:r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zh-TW" dirty="0"/>
              <a:t>• </a:t>
            </a:r>
            <a:r>
              <a:rPr lang="zh-TW" b="1" dirty="0">
                <a:latin typeface="Arial"/>
                <a:ea typeface="Arial"/>
                <a:cs typeface="Arial"/>
                <a:sym typeface="Arial"/>
              </a:rPr>
              <a:t>iperf Command line option</a:t>
            </a:r>
            <a:endParaRPr dirty="0"/>
          </a:p>
          <a:p>
            <a:pPr marL="3937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• -s: (Server) Run iperf in server mode</a:t>
            </a:r>
            <a:endParaRPr dirty="0"/>
          </a:p>
          <a:p>
            <a:pPr marL="3937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• -c: (Client) Run iperf in client mode, connecting to an iperf server running on    	  host</a:t>
            </a:r>
            <a:endParaRPr dirty="0"/>
          </a:p>
          <a:p>
            <a:pPr marL="3937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• -i: (Interval) Sets the interval time in seconds between periodic bandwidth, 	  	  jitter, and loss reports</a:t>
            </a:r>
            <a:endParaRPr dirty="0"/>
          </a:p>
          <a:p>
            <a:pPr marL="3937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• -t: (Time) The time in seconds to transmit for</a:t>
            </a:r>
            <a:endParaRPr dirty="0"/>
          </a:p>
          <a:p>
            <a:pPr marL="3937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• -p: (Port) The server port for the server to listen on and the client to connect        		 to</a:t>
            </a:r>
            <a:endParaRPr dirty="0"/>
          </a:p>
          <a:p>
            <a:pPr marL="3937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• -u: (UDP) Use UDP flows</a:t>
            </a:r>
            <a:endParaRPr dirty="0"/>
          </a:p>
          <a:p>
            <a:pPr marL="3937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• -b: (bandwidth) Set target bandwidth to n bits/sec (default 1 Mbit/sec for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			                                           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UDP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unlimited for TCP)</a:t>
            </a:r>
            <a:endParaRPr dirty="0"/>
          </a:p>
          <a:p>
            <a:pPr marL="3937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other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9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628650" y="200368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3. Adding flow rules on Ryu</a:t>
            </a: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 dirty="0">
                <a:latin typeface="Arial"/>
                <a:ea typeface="Arial"/>
                <a:cs typeface="Arial"/>
                <a:sym typeface="Arial"/>
              </a:rPr>
              <a:t>Add “drop rules” on Ryu so that </a:t>
            </a:r>
            <a:r>
              <a:rPr lang="zh-TW" sz="1800" b="1" dirty="0">
                <a:latin typeface="Arial"/>
                <a:ea typeface="Arial"/>
                <a:cs typeface="Arial"/>
                <a:sym typeface="Arial"/>
              </a:rPr>
              <a:t>“the SNR ratio” </a:t>
            </a:r>
            <a:r>
              <a:rPr lang="zh-TW" sz="1800" dirty="0">
                <a:latin typeface="Arial"/>
                <a:ea typeface="Arial"/>
                <a:cs typeface="Arial"/>
                <a:sym typeface="Arial"/>
              </a:rPr>
              <a:t>calculated in task2 should as close as to </a:t>
            </a:r>
            <a:r>
              <a:rPr lang="zh-TW" sz="1800" b="1" dirty="0">
                <a:latin typeface="Arial"/>
                <a:ea typeface="Arial"/>
                <a:cs typeface="Arial"/>
                <a:sym typeface="Arial"/>
              </a:rPr>
              <a:t>“the ratio of numbers of port forwarded” </a:t>
            </a:r>
            <a:endParaRPr dirty="0"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E.g. If SNR ratio = 4:1, then you can add 2 drop rules to random 2 ports of device 1, and add 8 drop rules to random 8 ports of device 2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 b="1" dirty="0">
                <a:latin typeface="Arial"/>
                <a:ea typeface="Arial"/>
                <a:cs typeface="Arial"/>
                <a:sym typeface="Arial"/>
              </a:rPr>
              <a:t>Hints</a:t>
            </a:r>
            <a:r>
              <a:rPr lang="zh-TW" sz="1800" dirty="0">
                <a:latin typeface="Arial"/>
                <a:ea typeface="Arial"/>
                <a:cs typeface="Arial"/>
                <a:sym typeface="Arial"/>
              </a:rPr>
              <a:t>  --- The match field should contain these four conditions</a:t>
            </a:r>
            <a:endParaRPr dirty="0"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500" dirty="0">
                <a:latin typeface="Arial"/>
                <a:ea typeface="Arial"/>
                <a:cs typeface="Arial"/>
                <a:sym typeface="Arial"/>
              </a:rPr>
              <a:t>eth_type=0x0800</a:t>
            </a:r>
            <a:endParaRPr dirty="0"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500" dirty="0">
                <a:latin typeface="Arial"/>
                <a:ea typeface="Arial"/>
                <a:cs typeface="Arial"/>
                <a:sym typeface="Arial"/>
              </a:rPr>
              <a:t>ipv4_src / eth_src = xxx</a:t>
            </a:r>
            <a:endParaRPr dirty="0"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500" dirty="0">
                <a:latin typeface="Arial"/>
                <a:ea typeface="Arial"/>
                <a:cs typeface="Arial"/>
                <a:sym typeface="Arial"/>
              </a:rPr>
              <a:t>ip_proto=17</a:t>
            </a:r>
            <a:endParaRPr dirty="0"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500" dirty="0">
                <a:latin typeface="Arial"/>
                <a:ea typeface="Arial"/>
                <a:cs typeface="Arial"/>
                <a:sym typeface="Arial"/>
              </a:rPr>
              <a:t>udp_dst=250</a:t>
            </a:r>
            <a:r>
              <a:rPr lang="en-US" altLang="zh-TW" sz="1500" dirty="0"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711200" y="102391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3. Adding flow rules on Ryu</a:t>
            </a:r>
            <a:endParaRPr/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 b="1"/>
              <a:t>Trouble shooting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/>
              <a:t>After adding the rules, you may not see these rules on OVS</a:t>
            </a:r>
            <a:endParaRPr/>
          </a:p>
          <a:p>
            <a:pPr marL="685800" lvl="1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685800" lvl="1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685800" lvl="1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685800" lvl="1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685800" lvl="1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685800" lvl="1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685800" lvl="1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685800" lvl="1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/>
              <a:t>After the modification, you should see your flow rules after running</a:t>
            </a:r>
            <a:endParaRPr/>
          </a:p>
          <a:p>
            <a:pPr marL="4064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 b="1"/>
              <a:t>     # ovs-ofctl dump-flows br-lan_ovs</a:t>
            </a:r>
            <a:endParaRPr b="1"/>
          </a:p>
        </p:txBody>
      </p:sp>
      <p:sp>
        <p:nvSpPr>
          <p:cNvPr id="271" name="Google Shape;271;p41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350" y="2839378"/>
            <a:ext cx="6455569" cy="97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9350" y="1761104"/>
            <a:ext cx="6273800" cy="9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628650" y="102391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3. Adding flow rules on Ryu</a:t>
            </a:r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zh-TW" b="1">
                <a:solidFill>
                  <a:srgbClr val="FF0000"/>
                </a:solidFill>
              </a:rPr>
              <a:t>[TODO]  </a:t>
            </a: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screenshot after running the command </a:t>
            </a:r>
            <a:endParaRPr/>
          </a:p>
          <a:p>
            <a:pPr marL="1117600" lvl="3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zh-TW" sz="1800" b="1">
                <a:latin typeface="Arial"/>
                <a:ea typeface="Arial"/>
                <a:cs typeface="Arial"/>
                <a:sym typeface="Arial"/>
              </a:rPr>
              <a:t># ovs-ofctl dump-flows br-lan_ovs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7600" lvl="3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the output of iperf server to 10 different text files each device</a:t>
            </a:r>
            <a:endParaRPr/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total throughput each device (should be as ma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ximal as possible)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ratio of throughput between 2 devices should be very close to the SNR ratio (The 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difference between 2 ratio should be at most 1)</a:t>
            </a:r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75" y="2911950"/>
            <a:ext cx="5943601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628650" y="102391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Task4. Report</a:t>
            </a:r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b="1"/>
              <a:t>Your </a:t>
            </a:r>
            <a:r>
              <a:rPr lang="zh-TW" b="1">
                <a:solidFill>
                  <a:srgbClr val="FF0000"/>
                </a:solidFill>
              </a:rPr>
              <a:t>studentID.pdf </a:t>
            </a:r>
            <a:r>
              <a:rPr lang="zh-TW" b="1"/>
              <a:t>Should Contain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800"/>
              <a:t>Screenshots</a:t>
            </a:r>
            <a:r>
              <a:rPr lang="zh-TW"/>
              <a:t> </a:t>
            </a:r>
            <a:endParaRPr/>
          </a:p>
          <a:p>
            <a:pPr marL="1028700" lvl="2" indent="-260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zh-TW"/>
              <a:t>The shell commands used in task1</a:t>
            </a:r>
            <a:endParaRPr/>
          </a:p>
          <a:p>
            <a:pPr marL="1028700" lvl="2" indent="-260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zh-TW"/>
              <a:t>Event handler code</a:t>
            </a:r>
            <a:endParaRPr/>
          </a:p>
          <a:p>
            <a:pPr marL="1028700" lvl="2" indent="-260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zh-TW"/>
              <a:t>2 [TODO] parts mentioned previously</a:t>
            </a:r>
            <a:endParaRPr/>
          </a:p>
          <a:p>
            <a:pPr marL="1028700" lvl="2" indent="-260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zh-TW" sz="1800" b="1"/>
              <a:t>Please also explain them in detail</a:t>
            </a:r>
            <a:endParaRPr sz="1800" b="1"/>
          </a:p>
          <a:p>
            <a:pPr marL="10287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b="1"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800"/>
              <a:t>Discussion</a:t>
            </a:r>
            <a:endParaRPr sz="1800"/>
          </a:p>
          <a:p>
            <a:pPr marL="1028700" lvl="2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700"/>
              <a:t>What information do you transport to the controller?</a:t>
            </a:r>
            <a:endParaRPr sz="1700"/>
          </a:p>
          <a:p>
            <a:pPr marL="1028700" lvl="2" indent="-260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zh-TW" sz="1700"/>
              <a:t>What’s the total throughput of each device respectively?</a:t>
            </a:r>
            <a:endParaRPr/>
          </a:p>
          <a:p>
            <a:pPr marL="1028700" lvl="2" indent="-260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zh-TW" sz="1700"/>
              <a:t>Is the ratio close to the SNR ratio? Why or why not? </a:t>
            </a:r>
            <a:endParaRPr sz="1700"/>
          </a:p>
          <a:p>
            <a:pPr marL="10287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700"/>
          </a:p>
          <a:p>
            <a:pPr marL="76200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454152" y="161700"/>
            <a:ext cx="5915025" cy="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Objectives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787400" y="822960"/>
            <a:ext cx="7486650" cy="412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In the final project, we are going to do the rate control by using Ryu controller based on Wi-fi signals of different devices</a:t>
            </a:r>
            <a:br>
              <a:rPr lang="zh-TW" sz="1800"/>
            </a:br>
            <a:br>
              <a:rPr lang="zh-TW" sz="1800"/>
            </a:br>
            <a:br>
              <a:rPr lang="zh-TW" sz="1800"/>
            </a:br>
            <a:r>
              <a:rPr lang="zh-TW" sz="1800"/>
              <a:t>You’ll learn:</a:t>
            </a:r>
            <a:br>
              <a:rPr lang="zh-TW" sz="1800"/>
            </a:br>
            <a:endParaRPr sz="1400"/>
          </a:p>
          <a:p>
            <a:pPr marL="685800" lvl="1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lphaLcPeriod"/>
            </a:pPr>
            <a:r>
              <a:rPr lang="zh-TW" sz="1800"/>
              <a:t>How to get the Wi-fi signals of different devices and </a:t>
            </a:r>
            <a:endParaRPr/>
          </a:p>
          <a:p>
            <a:pPr marL="406400" lvl="1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800"/>
              <a:t>    make Ryu get this information</a:t>
            </a:r>
            <a:br>
              <a:rPr lang="zh-TW" sz="1800"/>
            </a:br>
            <a:endParaRPr sz="1800"/>
          </a:p>
          <a:p>
            <a:pPr marL="406400" lvl="1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800"/>
              <a:t>b. How to add flow rules based on SNR and use</a:t>
            </a:r>
            <a:endParaRPr/>
          </a:p>
          <a:p>
            <a:pPr marL="406400" lvl="1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800"/>
              <a:t>    iperf to test the total receiving bandwidth</a:t>
            </a:r>
            <a:endParaRPr sz="1400"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5986463" y="4767265"/>
            <a:ext cx="15430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>
            <a:off x="577075" y="310493"/>
            <a:ext cx="7886700" cy="510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rPr lang="zh-TW"/>
              <a:t>Task4. Report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85800" lvl="1" indent="-273050" algn="l" rtl="0"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800"/>
              <a:t>Bonus</a:t>
            </a:r>
            <a:endParaRPr/>
          </a:p>
          <a:p>
            <a:pPr marL="1028700" lvl="2" indent="-260350" algn="l" rtl="0"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zh-TW" sz="1700"/>
              <a:t>Problem encountered?</a:t>
            </a:r>
            <a:endParaRPr sz="1700"/>
          </a:p>
          <a:p>
            <a:pPr marL="1028700" lvl="2" indent="-273050" algn="l" rtl="0"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700"/>
              <a:t>Any advises?</a:t>
            </a:r>
            <a:endParaRPr sz="1700"/>
          </a:p>
          <a:p>
            <a:pPr marL="1028700" lvl="2" indent="-260350" algn="l" rtl="0"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zh-TW" sz="1700"/>
              <a:t>Any </a:t>
            </a:r>
            <a:r>
              <a:rPr lang="zh-TW" sz="1700" b="1"/>
              <a:t>better modification/improvement </a:t>
            </a:r>
            <a:r>
              <a:rPr lang="zh-TW" sz="1700"/>
              <a:t>on your project to make</a:t>
            </a:r>
            <a:endParaRPr/>
          </a:p>
          <a:p>
            <a:pPr marL="762000" lvl="2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zh-TW" sz="1700"/>
              <a:t>     it more efficient or convenient?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628650" y="126181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dirty="0"/>
              <a:t>Python code --- </a:t>
            </a:r>
            <a:r>
              <a:rPr lang="zh-TW" b="1" dirty="0">
                <a:solidFill>
                  <a:srgbClr val="FF0000"/>
                </a:solidFill>
              </a:rPr>
              <a:t>studentID_controller.py  </a:t>
            </a:r>
            <a:r>
              <a:rPr lang="zh-TW" dirty="0"/>
              <a:t>(30%)</a:t>
            </a:r>
            <a:endParaRPr dirty="0"/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dirty="0"/>
              <a:t>Report ---   </a:t>
            </a:r>
            <a:r>
              <a:rPr lang="zh-TW" b="1" dirty="0">
                <a:solidFill>
                  <a:srgbClr val="FF0000"/>
                </a:solidFill>
              </a:rPr>
              <a:t>studentID.pdf 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FF0000"/>
              </a:solidFill>
            </a:endParaRPr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b="1" dirty="0">
                <a:solidFill>
                  <a:schemeClr val="accent2"/>
                </a:solidFill>
              </a:rPr>
              <a:t>Deadline – </a:t>
            </a:r>
            <a:r>
              <a:rPr lang="zh-TW" b="1" u="sng" dirty="0">
                <a:solidFill>
                  <a:schemeClr val="accent2"/>
                </a:solidFill>
              </a:rPr>
              <a:t>JUN. 19, 2022. 23:59</a:t>
            </a:r>
            <a:endParaRPr b="1" dirty="0">
              <a:solidFill>
                <a:srgbClr val="FF0000"/>
              </a:solidFill>
            </a:endParaRPr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b="1" dirty="0">
                <a:solidFill>
                  <a:schemeClr val="dk1"/>
                </a:solidFill>
              </a:rPr>
              <a:t>Please zip the 2 files and submit  to new e3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1" name="Google Shape;301;p45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>
            <a:spLocks noGrp="1"/>
          </p:cNvSpPr>
          <p:nvPr>
            <p:ph type="title"/>
          </p:nvPr>
        </p:nvSpPr>
        <p:spPr>
          <a:xfrm>
            <a:off x="628650" y="200368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Grading Policy </a:t>
            </a:r>
            <a:endParaRPr/>
          </a:p>
        </p:txBody>
      </p:sp>
      <p:sp>
        <p:nvSpPr>
          <p:cNvPr id="307" name="Google Shape;307;p46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b="1">
                <a:solidFill>
                  <a:schemeClr val="accent5"/>
                </a:solidFill>
              </a:rPr>
              <a:t>Grade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b="1">
                <a:solidFill>
                  <a:srgbClr val="0070C0"/>
                </a:solidFill>
              </a:rPr>
              <a:t>Python program and result correctness – 30%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b="1">
                <a:solidFill>
                  <a:schemeClr val="accent5"/>
                </a:solidFill>
              </a:rPr>
              <a:t>Report – 70%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b="1">
                <a:solidFill>
                  <a:schemeClr val="accent5"/>
                </a:solidFill>
              </a:rPr>
              <a:t>Bonus – 20%</a:t>
            </a:r>
            <a:endParaRPr/>
          </a:p>
          <a:p>
            <a:pPr marL="685800" lvl="1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endParaRPr b="1">
              <a:solidFill>
                <a:schemeClr val="accent5"/>
              </a:solidFill>
            </a:endParaRPr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Late Policy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/>
              <a:t>(Your score ) * 0.8</a:t>
            </a:r>
            <a:r>
              <a:rPr lang="zh-TW" baseline="30000"/>
              <a:t>D</a:t>
            </a:r>
            <a:r>
              <a:rPr lang="zh-TW"/>
              <a:t>, where D is the number of days over due</a:t>
            </a:r>
            <a:endParaRPr/>
          </a:p>
          <a:p>
            <a:pPr marL="342900" lvl="0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Cheating Policy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/>
              <a:t>Academic integrity: Homework must be your own – cheaters share the score </a:t>
            </a:r>
            <a:endParaRPr/>
          </a:p>
          <a:p>
            <a:pPr marL="685800" lvl="1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/>
              <a:t>Both the cheaters and the students who aided the cheater equally share the score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08" name="Google Shape;308;p46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628650" y="135918"/>
            <a:ext cx="7886700" cy="510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628650" y="820508"/>
            <a:ext cx="7886700" cy="4121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8300" algn="l" rtl="0"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zh-TW" sz="2200" b="1" dirty="0"/>
              <a:t>After that, you should reach the goal that</a:t>
            </a:r>
            <a:endParaRPr sz="2200" b="1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AutoNum type="arabicPeriod"/>
            </a:pPr>
            <a:r>
              <a:rPr lang="zh-TW" dirty="0"/>
              <a:t>The total receiving bandwidth of a device should be propotional to its Wi-Fi SNR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zh-TW" dirty="0"/>
              <a:t>	=&gt; On the upwarding part, using iperf, with 10 UDP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zh-TW" dirty="0"/>
              <a:t>    </a:t>
            </a:r>
            <a:r>
              <a:rPr lang="en-US" altLang="zh-TW" dirty="0"/>
              <a:t>	     </a:t>
            </a:r>
            <a:r>
              <a:rPr lang="zh-TW" dirty="0"/>
              <a:t>flows listening on different ports</a:t>
            </a:r>
            <a:endParaRPr dirty="0"/>
          </a:p>
          <a:p>
            <a:pPr marL="558800" lvl="0" indent="0" algn="l" rtl="0"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lang="en-US" altLang="zh-TW" dirty="0"/>
          </a:p>
          <a:p>
            <a:pPr marL="558800" lvl="0" indent="0" algn="l" rtl="0"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altLang="zh-TW" dirty="0"/>
              <a:t>2.  </a:t>
            </a:r>
            <a:r>
              <a:rPr lang="zh-TW" dirty="0"/>
              <a:t>The difference(error) between ratio of bandwith and </a:t>
            </a:r>
            <a:r>
              <a:rPr lang="en-US" altLang="zh-TW" dirty="0"/>
              <a:t>	</a:t>
            </a:r>
            <a:r>
              <a:rPr lang="zh-TW" dirty="0"/>
              <a:t>SNR ratio should be at most 1, while trying to maximize </a:t>
            </a:r>
            <a:r>
              <a:rPr lang="en-US" altLang="zh-TW" dirty="0"/>
              <a:t>	</a:t>
            </a:r>
            <a:r>
              <a:rPr lang="zh-TW" dirty="0"/>
              <a:t>the total throughput.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ctrTitle"/>
          </p:nvPr>
        </p:nvSpPr>
        <p:spPr>
          <a:xfrm>
            <a:off x="1657350" y="1676353"/>
            <a:ext cx="5829300" cy="179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Century Gothic"/>
              <a:buNone/>
            </a:pPr>
            <a:r>
              <a:rPr lang="zh-TW" sz="4100"/>
              <a:t>Overview</a:t>
            </a:r>
            <a:endParaRPr sz="4100"/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xfrm>
            <a:off x="5986463" y="4767265"/>
            <a:ext cx="15430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628650" y="200368"/>
            <a:ext cx="7886700" cy="50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Overview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162" name="Google Shape;162;p29" descr="Pc - Free computer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668" y="3761899"/>
            <a:ext cx="1342682" cy="134268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 descr="This Pc Icon"/>
          <p:cNvSpPr/>
          <p:nvPr/>
        </p:nvSpPr>
        <p:spPr>
          <a:xfrm>
            <a:off x="4457700" y="24574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9" descr="This Pc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230" y="3854450"/>
            <a:ext cx="1264846" cy="126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 descr="Router icon, simple black style-插圖素材[40544757] - PIXTA圖庫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5212" y="1707356"/>
            <a:ext cx="1442488" cy="1500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9"/>
          <p:cNvCxnSpPr/>
          <p:nvPr/>
        </p:nvCxnSpPr>
        <p:spPr>
          <a:xfrm rot="10800000" flipH="1">
            <a:off x="741925" y="2909309"/>
            <a:ext cx="2297591" cy="87507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67;p29"/>
          <p:cNvCxnSpPr/>
          <p:nvPr/>
        </p:nvCxnSpPr>
        <p:spPr>
          <a:xfrm rot="10800000" flipH="1">
            <a:off x="2958076" y="3277609"/>
            <a:ext cx="1004324" cy="113145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9"/>
          <p:cNvSpPr txBox="1"/>
          <p:nvPr/>
        </p:nvSpPr>
        <p:spPr>
          <a:xfrm>
            <a:off x="1753702" y="3348268"/>
            <a:ext cx="184007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(Wi-Fi)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7950" y="813133"/>
            <a:ext cx="1302839" cy="1152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9"/>
          <p:cNvCxnSpPr/>
          <p:nvPr/>
        </p:nvCxnSpPr>
        <p:spPr>
          <a:xfrm flipH="1">
            <a:off x="4499971" y="1965662"/>
            <a:ext cx="2281829" cy="77953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p29"/>
          <p:cNvCxnSpPr/>
          <p:nvPr/>
        </p:nvCxnSpPr>
        <p:spPr>
          <a:xfrm rot="10800000" flipH="1">
            <a:off x="4120818" y="1250950"/>
            <a:ext cx="2521282" cy="82388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29"/>
          <p:cNvSpPr/>
          <p:nvPr/>
        </p:nvSpPr>
        <p:spPr>
          <a:xfrm>
            <a:off x="3511218" y="987957"/>
            <a:ext cx="284178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signal information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5233682" y="2455361"/>
            <a:ext cx="316839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appropriate flow rules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ctrTitle"/>
          </p:nvPr>
        </p:nvSpPr>
        <p:spPr>
          <a:xfrm>
            <a:off x="1657350" y="1676353"/>
            <a:ext cx="5829300" cy="179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Century Gothic"/>
              <a:buNone/>
            </a:pPr>
            <a:r>
              <a:rPr lang="zh-TW" sz="4100"/>
              <a:t>Tasks</a:t>
            </a:r>
            <a:endParaRPr sz="4100"/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12"/>
          </p:nvPr>
        </p:nvSpPr>
        <p:spPr>
          <a:xfrm>
            <a:off x="5986463" y="4767265"/>
            <a:ext cx="15430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433388" y="126277"/>
            <a:ext cx="6938963" cy="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1. Handling Wi-Fi information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717550" y="833208"/>
            <a:ext cx="7689850" cy="412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04800" lvl="0" indent="-215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zh-TW" sz="1800" dirty="0">
                <a:latin typeface="Arial"/>
                <a:ea typeface="Arial"/>
                <a:cs typeface="Arial"/>
                <a:sym typeface="Arial"/>
              </a:rPr>
              <a:t>Connect Wan port to the Internet, and controller port to one device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04800" lvl="0" indent="-215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zh-TW" sz="1800" dirty="0">
                <a:latin typeface="Arial"/>
                <a:ea typeface="Arial"/>
                <a:cs typeface="Arial"/>
                <a:sym typeface="Arial"/>
              </a:rPr>
              <a:t>Connect 2 devices (better to be computer) to the router Wi-Fi</a:t>
            </a:r>
            <a:endParaRPr dirty="0"/>
          </a:p>
          <a:p>
            <a:pPr marL="304800" lvl="0" indent="-127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04800" lvl="0" indent="-215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zh-TW" sz="1800" b="1" dirty="0">
                <a:latin typeface="Arial"/>
                <a:ea typeface="Arial"/>
                <a:cs typeface="Arial"/>
                <a:sym typeface="Arial"/>
              </a:rPr>
              <a:t># ssh 192.168.2.1</a:t>
            </a:r>
            <a:endParaRPr dirty="0"/>
          </a:p>
          <a:p>
            <a:pPr marL="3429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zh-TW" sz="1800" b="1" dirty="0">
                <a:latin typeface="Arial"/>
                <a:ea typeface="Arial"/>
                <a:cs typeface="Arial"/>
                <a:sym typeface="Arial"/>
              </a:rPr>
              <a:t>Get Wi-Fi information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zh-TW" sz="1700" dirty="0"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zh-TW" sz="1700" b="1" dirty="0">
                <a:latin typeface="Arial"/>
                <a:ea typeface="Arial"/>
                <a:cs typeface="Arial"/>
                <a:sym typeface="Arial"/>
              </a:rPr>
              <a:t>iw dev [interface] station dump | grep -i signal</a:t>
            </a:r>
            <a:r>
              <a:rPr lang="zh-TW" sz="1700" dirty="0">
                <a:latin typeface="Arial"/>
                <a:ea typeface="Arial"/>
                <a:cs typeface="Arial"/>
                <a:sym typeface="Arial"/>
              </a:rPr>
              <a:t>   // get the Wi-Fi signal     							                  </a:t>
            </a:r>
            <a:endParaRPr dirty="0"/>
          </a:p>
          <a:p>
            <a:pPr marL="596900" lvl="1" indent="-260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Other available information (e.g. Hardware MAC, DHCP IP address)</a:t>
            </a:r>
            <a:endParaRPr dirty="0"/>
          </a:p>
          <a:p>
            <a:pPr marL="3429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     is in “/proc/net/arp”  “/var/dhcp.leases”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400" dirty="0"/>
          </a:p>
          <a:p>
            <a:pPr marL="0" lvl="0" indent="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xfrm>
            <a:off x="5986463" y="4767265"/>
            <a:ext cx="15430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433388" y="126277"/>
            <a:ext cx="6938963" cy="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1. Handling Wi-Fi information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717550" y="833208"/>
            <a:ext cx="7689850" cy="412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04800" lvl="0" indent="-215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Send the Wi-Fi signals of 2 devices plus any information(previous page) you may need in your controller </a:t>
            </a:r>
            <a:endParaRPr/>
          </a:p>
          <a:p>
            <a:pPr marL="304800" lvl="0" indent="-127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04800" lvl="0" indent="-215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Pack these data in the packet of </a:t>
            </a:r>
            <a:r>
              <a:rPr lang="zh-TW" sz="1800" b="1">
                <a:latin typeface="Arial"/>
                <a:ea typeface="Arial"/>
                <a:cs typeface="Arial"/>
                <a:sym typeface="Arial"/>
              </a:rPr>
              <a:t>openflow protocol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, and using </a:t>
            </a:r>
            <a:r>
              <a:rPr lang="zh-TW" sz="1800" b="1">
                <a:latin typeface="Arial"/>
                <a:ea typeface="Arial"/>
                <a:cs typeface="Arial"/>
                <a:sym typeface="Arial"/>
              </a:rPr>
              <a:t>“nc” 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command to send to the controller port</a:t>
            </a:r>
            <a:endParaRPr/>
          </a:p>
          <a:p>
            <a:pPr marL="647700" lvl="1" indent="-215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zh-TW" sz="1500" b="1">
                <a:latin typeface="Arial"/>
                <a:ea typeface="Arial"/>
                <a:cs typeface="Arial"/>
                <a:sym typeface="Arial"/>
              </a:rPr>
              <a:t>You need to run your Ryu-manager first</a:t>
            </a:r>
            <a:endParaRPr/>
          </a:p>
          <a:p>
            <a:pPr marL="647700" lvl="1" indent="-127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304800" lvl="0" indent="-215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Follow the openflow spec format to make openflow packets</a:t>
            </a:r>
            <a:endParaRPr/>
          </a:p>
          <a:p>
            <a:pPr marL="647700" lvl="1" indent="-215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zh-TW" sz="1200" b="1">
                <a:latin typeface="Arial"/>
                <a:ea typeface="Arial"/>
                <a:cs typeface="Arial"/>
                <a:sym typeface="Arial"/>
              </a:rPr>
              <a:t>P101 of </a:t>
            </a:r>
            <a:r>
              <a:rPr lang="zh-TW" sz="12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https://opennetworking.org/wp-content/uploads/2013/04/openflow-spec-v1.3.1.pdf</a:t>
            </a:r>
            <a:r>
              <a:rPr lang="zh-TW" sz="1200" b="1"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04800" lvl="0" indent="-127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889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04800" lvl="0" indent="-127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400"/>
          </a:p>
          <a:p>
            <a:pPr marL="0" lvl="0" indent="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5986463" y="4767265"/>
            <a:ext cx="15430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900" b="0" i="0" u="none" strike="noStrike" cap="non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433388" y="126277"/>
            <a:ext cx="6938963" cy="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zh-TW"/>
              <a:t>Task 1. Handling Wi-Fi information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787400" y="895898"/>
            <a:ext cx="7569200" cy="412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lvl="0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For example, You can use packet of type “OFPT_ECHO_REQUEST”</a:t>
            </a:r>
            <a:endParaRPr/>
          </a:p>
          <a:p>
            <a:pPr marL="558800" lvl="1" indent="-2222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•"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“Sleep 20” to let controller monitor the signal periodically</a:t>
            </a:r>
            <a:endParaRPr/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15900" lvl="0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You can use another packet type also, as long as this kind of data has additional data field (e.g. OFPT_EXPERIMENTER)</a:t>
            </a:r>
            <a:endParaRPr/>
          </a:p>
          <a:p>
            <a:pPr marL="21590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5986463" y="4767265"/>
            <a:ext cx="15430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900" b="0" i="0" u="none" strike="noStrike" cap="non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6941" y="1591310"/>
            <a:ext cx="5080396" cy="1137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3"/>
          <p:cNvCxnSpPr/>
          <p:nvPr/>
        </p:nvCxnSpPr>
        <p:spPr>
          <a:xfrm>
            <a:off x="3263900" y="2262824"/>
            <a:ext cx="381000" cy="60102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695700" y="2728827"/>
            <a:ext cx="1207302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type</a:t>
            </a: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sslabGree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1381</Words>
  <Application>Microsoft Office PowerPoint</Application>
  <PresentationFormat>如螢幕大小 (16:9)</PresentationFormat>
  <Paragraphs>191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Consolas</vt:lpstr>
      <vt:lpstr>Century Gothic</vt:lpstr>
      <vt:lpstr>Arial</vt:lpstr>
      <vt:lpstr>Calibri</vt:lpstr>
      <vt:lpstr>Simple Light</vt:lpstr>
      <vt:lpstr>nsslabGreen</vt:lpstr>
      <vt:lpstr>NSCap @CS.NCTU</vt:lpstr>
      <vt:lpstr>Objectives</vt:lpstr>
      <vt:lpstr>Goal</vt:lpstr>
      <vt:lpstr>Overview</vt:lpstr>
      <vt:lpstr>Overview</vt:lpstr>
      <vt:lpstr>Tasks</vt:lpstr>
      <vt:lpstr>Task 1. Handling Wi-Fi information</vt:lpstr>
      <vt:lpstr>Task 1. Handling Wi-Fi information</vt:lpstr>
      <vt:lpstr>Task 1. Handling Wi-Fi information</vt:lpstr>
      <vt:lpstr>Task 1. Handling Wi-Fi information</vt:lpstr>
      <vt:lpstr>Task 2. Parse information on Ryu</vt:lpstr>
      <vt:lpstr>Task 2. Parse information on Ryu</vt:lpstr>
      <vt:lpstr>Task 2. Parse information on Ryu</vt:lpstr>
      <vt:lpstr>Task 3. Adding flow rules on Ryu</vt:lpstr>
      <vt:lpstr>Task 3. Adding flow rules on Ryu</vt:lpstr>
      <vt:lpstr>Task 3. Adding flow rules on Ryu</vt:lpstr>
      <vt:lpstr>Task 3. Adding flow rules on Ryu</vt:lpstr>
      <vt:lpstr>Task 3. Adding flow rules on Ryu</vt:lpstr>
      <vt:lpstr>Task4. Report</vt:lpstr>
      <vt:lpstr>Task4. Report </vt:lpstr>
      <vt:lpstr>Submission</vt:lpstr>
      <vt:lpstr>Grading Policy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NSCap @CS.NCTU</dc:title>
  <cp:lastModifiedBy>Ryan</cp:lastModifiedBy>
  <cp:revision>6</cp:revision>
  <dcterms:modified xsi:type="dcterms:W3CDTF">2022-06-07T19:54:13Z</dcterms:modified>
</cp:coreProperties>
</file>