
<file path=[Content_Types].xml><?xml version="1.0" encoding="utf-8"?>
<Types xmlns="http://schemas.openxmlformats.org/package/2006/content-types"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3" r:id="rId9"/>
    <p:sldId id="264" r:id="rId10"/>
    <p:sldId id="266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F60DD-F9C1-4477-8DB1-D19CEEB9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989ED8-DD0D-48EA-9113-3D6A32F5E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C88A6-006A-4ACF-9707-7876636A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5A975-F8B4-47DB-ABE1-EA655BBD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46152-B234-4601-BB3F-805D1465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2142-09A8-4F6D-B25D-E1FFC73F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2A261E-0D50-4D02-9C9D-DBDAE3C3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0AE0D-CD19-4DAF-B407-BCB71291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B5AD0-C5AC-441A-9507-FAB0733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1C0AE-9504-48EC-BDCF-90F7DB0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6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5F315-16A2-4DCA-B486-19E711CC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E2096A-5241-4B3D-95D9-1BD9770B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42C9E-E409-491C-BC24-0DEE8432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CDB80-0195-40BE-BCFB-7B3F851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0FF4C-748C-44B0-AD3F-C0FCBD9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7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91AB4-E49E-4908-B686-4CC993A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E9E93-BD40-4C7A-AC60-47F8033D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BFBD1-3FEB-4077-A683-1FE2680A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CA9AF-7E72-4ED6-93BB-B0D3DCBC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08D0A-0889-4C53-9D18-57457CF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63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FAD3D-AA1F-4136-86BC-153AAD2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F07A1-8088-4F2D-8026-13FB914C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95ADF-21B4-4652-9936-FB07BE9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0C332-471A-4729-99B5-A699CB9E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DEC53-81B4-4E43-9E15-80587C6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7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9AC33-B9A7-4B0B-A3DE-C7AC1C5C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2EDE5-F85D-4107-8460-EEFA5B55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3C3BA-49AB-4F1F-8474-E7FC5631C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96522-4114-4E5C-B66C-DABBC64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E66C3A-BF46-4622-8A5C-C68BFA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81649-F28D-4137-9D37-76B772EE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218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A5157-2CE9-4322-AD72-AEBAAA0B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0F03D-EEC9-4C46-9BE5-01BBF0EF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54E43-031B-4E43-BA2F-ACCF3D56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8FFF3-CC7C-4297-BF7C-2C228F80A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9E9A89-D246-48F5-837C-960E4253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DA9FCD-68E2-4889-BD10-F164BBB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0DA866-941E-49C8-AB4E-995C726E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ACC908-5E31-48AD-ABAA-053C3DF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521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52631-138B-4ABC-BBC4-61BFB8A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F8FFA6-65D7-46A7-AF05-40D702C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9271-5ADF-4612-9B4D-82E0965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E37B2E-E94F-49D2-B68F-2FC7660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8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9C5DC8-EFB5-4708-BBDF-EB5BBF57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D27586-034A-4EF4-8196-0B6FD55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16939-3A3D-43B3-B3A9-D72F626D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93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31118-BEE1-496F-A4DF-2278C8C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10989-A488-4531-87B7-1BCE7357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AAA4DB-99A8-482F-B352-2B1A5189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C1F2C-C892-4A7A-85DE-DF1BC7B2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3846D-3C5A-4CCB-94BD-05087EFB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AF456-4109-42A7-98C9-9C9CE7ED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124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DF788-C870-4B01-92C1-B440FA92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493A4-2978-43DE-A45C-94A0D88A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4D59A-61DF-47BA-A706-813515D8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1448DE-8C05-451B-B497-539B17C6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8F9177-0A31-4EB8-960C-A9E9041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55EFB6-26D8-4662-A2DC-EA5329D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7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0EFD54-2DB7-4D36-BFD3-F2349A0E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9DD0A-9E49-4EC0-8673-081599C6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3C22C-4341-43DC-BFB7-6CBB43A1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974FF-5774-4CB4-88A6-F3AEADA6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1AB55-D3F2-4231-B7B7-8AADA6B93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8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6.mp3"/><Relationship Id="rId11" Type="http://schemas.openxmlformats.org/officeDocument/2006/relationships/image" Target="../media/image8.jpg"/><Relationship Id="rId5" Type="http://schemas.microsoft.com/office/2007/relationships/media" Target="../media/media6.mp3"/><Relationship Id="rId10" Type="http://schemas.openxmlformats.org/officeDocument/2006/relationships/image" Target="../media/image4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5.jpg"/><Relationship Id="rId5" Type="http://schemas.microsoft.com/office/2007/relationships/media" Target="../media/media3.mp3"/><Relationship Id="rId10" Type="http://schemas.openxmlformats.org/officeDocument/2006/relationships/image" Target="../media/image4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889A4C-3C1B-49E8-9F3F-6B2E57FA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Speech enhancement by Wiener Filtering using All-Pole Modelling</a:t>
            </a:r>
            <a:endParaRPr lang="fr-CH" sz="45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47012-D6BE-48FE-BA66-4B6765F04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Laurent </a:t>
            </a:r>
            <a:r>
              <a:rPr lang="en-US" sz="1300" dirty="0" err="1">
                <a:solidFill>
                  <a:srgbClr val="FFFFFF"/>
                </a:solidFill>
              </a:rPr>
              <a:t>Colbois</a:t>
            </a:r>
            <a:r>
              <a:rPr lang="en-US" sz="1300" dirty="0">
                <a:solidFill>
                  <a:srgbClr val="FFFFFF"/>
                </a:solidFill>
              </a:rPr>
              <a:t>, Lionel </a:t>
            </a:r>
            <a:r>
              <a:rPr lang="en-US" sz="1300" dirty="0" err="1">
                <a:solidFill>
                  <a:srgbClr val="FFFFFF"/>
                </a:solidFill>
              </a:rPr>
              <a:t>Desarzens</a:t>
            </a:r>
            <a:r>
              <a:rPr lang="en-US" sz="1300" dirty="0">
                <a:solidFill>
                  <a:srgbClr val="FFFFFF"/>
                </a:solidFill>
              </a:rPr>
              <a:t>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COM-415 Audio and Acoustic Signal Processing course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EPFL 2018-2019</a:t>
            </a:r>
            <a:endParaRPr lang="fr-CH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4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E65C6-AB81-4EBA-9888-A97D5EB6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Musical interlude bis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7AF348-F6FF-46AA-8176-A2B45863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H" dirty="0"/>
              <a:t>Original speech </a:t>
            </a:r>
            <a:r>
              <a:rPr lang="fr-CH" dirty="0" err="1"/>
              <a:t>sample</a:t>
            </a:r>
            <a:endParaRPr lang="fr-CH" dirty="0"/>
          </a:p>
          <a:p>
            <a:endParaRPr lang="fr-CH" dirty="0"/>
          </a:p>
          <a:p>
            <a:r>
              <a:rPr lang="fr-CH" dirty="0"/>
              <a:t>VAD on original signal</a:t>
            </a:r>
          </a:p>
          <a:p>
            <a:endParaRPr lang="fr-CH" dirty="0"/>
          </a:p>
          <a:p>
            <a:r>
              <a:rPr lang="fr-CH" dirty="0"/>
              <a:t>VAD on </a:t>
            </a:r>
            <a:r>
              <a:rPr lang="fr-CH" dirty="0" err="1"/>
              <a:t>noisy</a:t>
            </a:r>
            <a:r>
              <a:rPr lang="fr-CH" dirty="0"/>
              <a:t> signal</a:t>
            </a:r>
          </a:p>
          <a:p>
            <a:endParaRPr lang="fr-CH" dirty="0"/>
          </a:p>
          <a:p>
            <a:r>
              <a:rPr lang="fr-CH" dirty="0" err="1"/>
              <a:t>Denoised</a:t>
            </a:r>
            <a:r>
              <a:rPr lang="fr-CH" dirty="0"/>
              <a:t> </a:t>
            </a:r>
            <a:r>
              <a:rPr lang="fr-CH" dirty="0" err="1"/>
              <a:t>sample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VAD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7" name="demo_source">
            <a:hlinkClick r:id="" action="ppaction://media"/>
            <a:extLst>
              <a:ext uri="{FF2B5EF4-FFF2-40B4-BE49-F238E27FC236}">
                <a16:creationId xmlns:a16="http://schemas.microsoft.com/office/drawing/2014/main" id="{497B7516-C811-4694-BF2A-22341F5EA9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08633" y="1848485"/>
            <a:ext cx="487363" cy="487363"/>
          </a:xfrm>
          <a:prstGeom prst="rect">
            <a:avLst/>
          </a:prstGeom>
        </p:spPr>
      </p:pic>
      <p:pic>
        <p:nvPicPr>
          <p:cNvPr id="8" name="demo_VAD">
            <a:hlinkClick r:id="" action="ppaction://media"/>
            <a:extLst>
              <a:ext uri="{FF2B5EF4-FFF2-40B4-BE49-F238E27FC236}">
                <a16:creationId xmlns:a16="http://schemas.microsoft.com/office/drawing/2014/main" id="{D9D13C2D-5CEC-4255-9F49-5271AFF0B44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08632" y="2840571"/>
            <a:ext cx="487363" cy="487363"/>
          </a:xfrm>
          <a:prstGeom prst="rect">
            <a:avLst/>
          </a:prstGeom>
        </p:spPr>
      </p:pic>
      <p:pic>
        <p:nvPicPr>
          <p:cNvPr id="9" name="demo_VAD_noisy">
            <a:hlinkClick r:id="" action="ppaction://media"/>
            <a:extLst>
              <a:ext uri="{FF2B5EF4-FFF2-40B4-BE49-F238E27FC236}">
                <a16:creationId xmlns:a16="http://schemas.microsoft.com/office/drawing/2014/main" id="{D280524A-687F-42A8-986C-4A7CADDCA03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08631" y="3832657"/>
            <a:ext cx="487363" cy="487363"/>
          </a:xfrm>
          <a:prstGeom prst="rect">
            <a:avLst/>
          </a:prstGeom>
        </p:spPr>
      </p:pic>
      <p:pic>
        <p:nvPicPr>
          <p:cNvPr id="10" name="demo_denoised_VAD">
            <a:hlinkClick r:id="" action="ppaction://media"/>
            <a:extLst>
              <a:ext uri="{FF2B5EF4-FFF2-40B4-BE49-F238E27FC236}">
                <a16:creationId xmlns:a16="http://schemas.microsoft.com/office/drawing/2014/main" id="{5C2DBE8E-986F-4A54-89B7-8FD5DEBAE2C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08631" y="4824743"/>
            <a:ext cx="487363" cy="4873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A66B05-078D-4AA8-B173-6336EC3E25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0" y="1690688"/>
            <a:ext cx="5394960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9EE9C-6487-4E01-8EBA-EB8690D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Evaluation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BBA06-78C7-4AA5-ABDE-C9E22499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15600" cy="4058751"/>
          </a:xfrm>
        </p:spPr>
        <p:txBody>
          <a:bodyPr>
            <a:normAutofit/>
          </a:bodyPr>
          <a:lstStyle/>
          <a:p>
            <a:r>
              <a:rPr lang="fr-CH" dirty="0"/>
              <a:t>A posteriori SNR</a:t>
            </a:r>
          </a:p>
          <a:p>
            <a:pPr lvl="1"/>
            <a:r>
              <a:rPr lang="fr-CH" dirty="0" err="1"/>
              <a:t>Build</a:t>
            </a:r>
            <a:r>
              <a:rPr lang="fr-CH" dirty="0"/>
              <a:t> </a:t>
            </a:r>
            <a:r>
              <a:rPr lang="fr-CH" dirty="0" err="1"/>
              <a:t>estimate</a:t>
            </a:r>
            <a:r>
              <a:rPr lang="fr-CH" dirty="0"/>
              <a:t> of noise</a:t>
            </a:r>
          </a:p>
          <a:p>
            <a:pPr lvl="1"/>
            <a:r>
              <a:rPr lang="fr-CH" dirty="0" err="1"/>
              <a:t>Compute</a:t>
            </a:r>
            <a:r>
              <a:rPr lang="fr-CH" dirty="0"/>
              <a:t> SNR of the </a:t>
            </a:r>
            <a:r>
              <a:rPr lang="fr-CH" dirty="0" err="1"/>
              <a:t>denoised</a:t>
            </a:r>
            <a:r>
              <a:rPr lang="fr-CH" dirty="0"/>
              <a:t> signal</a:t>
            </a:r>
          </a:p>
          <a:p>
            <a:pPr lvl="1"/>
            <a:endParaRPr lang="fr-CH" dirty="0"/>
          </a:p>
          <a:p>
            <a:r>
              <a:rPr lang="fr-CH" dirty="0" err="1"/>
              <a:t>Intelligibility</a:t>
            </a:r>
            <a:endParaRPr lang="fr-CH" dirty="0"/>
          </a:p>
          <a:p>
            <a:pPr lvl="1"/>
            <a:r>
              <a:rPr lang="en-US" dirty="0"/>
              <a:t>A network is asked to classify speech signals at various SNR ratios, and we compare its classification certainty for noisy speech and denoised speech</a:t>
            </a: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011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4107-6068-4E30-8F31-E0317AD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Final </a:t>
            </a:r>
            <a:r>
              <a:rPr lang="fr-CH" dirty="0" err="1"/>
              <a:t>results</a:t>
            </a:r>
            <a:endParaRPr lang="fr-CH" dirty="0"/>
          </a:p>
        </p:txBody>
      </p:sp>
      <p:pic>
        <p:nvPicPr>
          <p:cNvPr id="1026" name="Picture 2" descr="data:image/png;base64,iVBORw0KGgoAAAANSUhEUgAAAYoAAAEKCAYAAAAMzhLIAAAABHNCSVQICAgIfAhkiAAAAAlwSFlzAAALEgAACxIB0t1+/AAAIABJREFUeJzsvWeYG9d99v2bQa/bG5e7JJd9KVISSVVSvdkqLrIlO7GdRO5NSeTEiUte208cJ49r5ORxk4skV9mSLBdJVrGsLkosYu99yeX2hkUvc94PZwbA7gJYYDvtua9rLyyAmcEZYObc5/5XRQiBCRMmTJgwkQ/qbA/AhAkTJkzMbZhEYcKECRMmCsIkChMmTJgwURAmUZgwYcKEiYIwicKECRMmTBSESRQmTJgwYaIgTKIwYcKECRMFYRKFCRMmTJgoCJMoTJgwYcJEQVhnewBTgerqarFw4cLZHoYJEyZMnFXYtm1brxCiZrzt/iyIYuHChWzdunW2h2HChAkTZxUURTlZzHam6cmECRMmTBSESRQmTJgwYaIgTKIwYcKECRMFYRKFCRMmTJgoCJMoTJgwYcJEQZhEYcKECRMmCsIkChMmTJgwURAmURSLRBSC3fL/UB9suw96Ds3qkEyYMGFiJvBnkXA3I3jsE7DzAWi+BNq3QjIKFjssvR5WvgnOfcdsj9CECRMmpgWmoigGw12w61dQvQxCPbD2b+COJ+Cct8Op1+CJfwVNm+1RmjBhwsS0wFQUxWDbvaAl4Z0/g6rFmdcXXAI7fwmPfBA6d8G882ZvjCZMmDAxTTAVRTHY/RC0XDmSJAy0XCEfjz8/kyOaezj5Cmy7f7ZHYcKEiWmASRTjIdgNfYclUeSCrx5qVsKx52ZwUHMQm74Fv/8H6N4/2yMxYcLEFMMkivHQtkk+Lrg0/zaLLoeTm0BLTe1nJ2NTe7zpxOBJQMBz/zXbIzFhwsQUwySK8XByE1hd0FDA/1DXCskIBNqn7nMPPQX/NR/ObJ+6Y04nBk+BaoV9v4Vw/2yPxoQJE1MIkyjGw8mXYf56sNrzb1PZIh/7j03NZ6YS8OSnIRWHrfdOzTGnE9EhiA5mVJdpfjLx54qBE/D9a+TjXxBMoiiEI3+U0UxLry+83USIQgiZxJcLu34FfUegains+TXEw8UfdzYweEo+Lr1BPvaYRGHizxSvfU/mUR16crZHMqMwiSIfknF49C6ZO3HRhwpv65sHVmdpRPHyN+Gba+RqfDSOvwCeWrj5vyE+DIf+UNrYZxqDbfKx+RKw+6D7wOyOx4SJ6UA8BNt/Jv8/vWV2xzLDMIkiH4ZOyQnw0r8Hq6PwtqoKFYug/3jxx297FYJdsPn7Y99r3yrNXc0XS7t/197Sxj7TMIiiYgHULIcekyhM/JnhtXvgy4sgNgTlzXBq82yPaEZhEkU+JHWzkNNf3PaVLaUpCsM8s+n/yZWKgciANDs1rgOLDSoWQu/h4o87GxhsA5sb3FVQu0I64O9ebYYMm/jzweEnwVMNb/p/cMEHZJSfUfvtLwAmUeSDQRRWZ3HbV+qKophSHvEwDJyEposkMRghuADtr8vH+evlY9US6Dta/LhnA4MnoawJFEXmlMSDkjyO/HG2R2bCxNSg95A0ra59DzRdKF/7CzI/mUSRD0YOQx6z05YT/QRjycwLlS0yRHa4Y/xj9x4EBKy7Q5qWTr6Sea99G6DAvPPl86ol0H90bteSGjoF5U3yf2PcMPV5JSZMzAYSERmwUb1MPm84DywOOPHy7I5rBmESRT6MUhQ7Tw3y0LbTABzoDHDbdzfxwxezfBK+BvkY6hn/2Iazt3GdvOiyieL4C1C7Epxl8nnVEjmWieZoCFF61NSr34Ffvrv47Ye7ZIY6yBDZf9gpTWbFfBcg8y6e/c/8UWCTgZaa2yQ7GloKtv4o4/cxMfvoOwoIqF4in9uc0n947NlZHdZMYtaIQlGUJkVRnlUUZZ+iKHsVRfkH/fVKRVGeVhTlsP5YMSsDNCYtqwMhBP/y0C4+88hukimNH286CcDLR3vpGIpwvDcEDp/cPhYY/9g9+2WJ8soWObG2b5OfF+6XpLHsDZltq/SLs+9I6ecQ7od73wjfuqj4LG8hJFHsfxRiw+Nvr2mSELx18rmiSJLw1BRPFH/8Ajz/5amvlzXYBt88D/74+ak97nRB0+B3d8pou5++vbjv38T0o1fvO2MoCoDFV0H3PhjunJ0xzTBmU1EkgX8SQrQCFwMfUxSlFfgU8IwQYinwjP58FkaXURTPHezhYNcw8aTGrvYhHnm9HZtFYUfbIHfcu4WP/HRbxuldzM3dc0gSgMUKCzbIxLrTm+Hw0yBSsOKmzLaTIYpH75LRVUNtsP/3xe3TuTtTjqOYaKtIvxyzQRQGPDUQ6h1//659sP0n8v+OncWNsRgk4/DTt8lz3/2QJMC5jvatsONn0PoW+XvffwscfOLsVhfxEPzk1rM7ZLr3MKBAZVZR0MVXy8e/kICNWSMKIUSHEOJ1/f9hYD/QCLwZMMqQ3g+8ZVYGmPZROLl/0wmcNvlV3fP8MSKJFB+8vIV4SuNA5zCHu4PELB65fbQIRTHYJlfdAAs3gt0LO34B+38H3nqYtzazra9evj+RyKe+o1KdVCyCLT8sbp/9v8v837l7/O2NyA9PzcjXPdXFKYodP5N+Gn/j1BLF0WfkSnD5jTB8Zu6HGEMm2/eqz8Jt98nr5BfvgG9fKrP1z0Z07pa/xdE/zfZIJo7eQ9IHZ3dnXqtbLa/53Q/O3rhmEHPCR6EoykLgfOA1oE4IYXiEO4G6PLtNL7IUxd4zAW5YVY9FVXhqXydeh5UPXNaCqshNUprgeNAinxRjeho6DWXz5f8OL5z7Ttj9KzjwKJz3VzIvw4CiSMk7kdyE6BC4KuD8d0PbKxAsYuI+8gw0XwquyuIm7mCXfMynKMbzD5zeIh3gzRdPLVHsflCewxu/LJ+fDRFYQ9IHRlkjtL4J/n47XPkZmXRZSo7OXIIx7rNZFQ0cz1RfMKCqcOmd8ro6/PTsjGsGMetEoSiKF3gY+EchxIhZVgghgJw2A0VRPqgoylZFUbb29BRpCy8FuqIIpCz0DMdYUe9nUbUHTcCFiyopd9v5m0sW8r6NiwDY368PczyiiAZk0o6/MfPa+vfJxkg1K+CKfx27T80K6DlY+jlEh6RTvFKOkXBf4e2FkJ/TcC40rClNUXhrR77uqZEmqehg/n2TMZlz0XSh/MyhU1NTUDAWhAOPw6q3yuSounPg8FOTP+50I3AGnOVg19WpswyW6eVjztYkxgGdKIZOze44JoNw31jFDHDRRySBvPDVmR/TDGNWiUJRFBuSJH4mhPi1/nKXoigN+vsNQM6sFiHEPUKI9UKI9TU1OX7EyUJXFMcHZYjn4hoPy+ulw/qSlioAvvCmVXzqjSuwW1QOdMdkhNR4picjeslQFCCrz97+Y3jXg2Bzjd2ndgUEO2XORbHQNElazjI5+UDhSRvkRJUIQfVSqF8tnXXjmTxCBYgCCvspOnZJ/8x8nShgalTFwcdlqPLq2+TzFTfJIIFAEaHLs4lA+8gFBED1ckDJTRQnN0n7/1wuR2+Y0wZPzuowJoVwv0wmHQ2rHRZdMfcTYqcAsxn1pAA/BPYLIb6R9dbvgL/V//9b4LczPTYgffMd7Y8D0FLjZaVBFIszF43NorK41suBzmEZ+TSeM3soB1EAtL5Zrn5zoWalfCzFIRgLAGIUUeSoK5WN7OiO2lVyEh/P5BHskjHljlEZ7MaNVchPcVovg9B0IdS2jhzDZLD7QZkA2HSRfL76NkDAnocnf+zpRKBdmp2yYXfL6yIXUez7rbT/d+2ZmfFNBGe76SmVkPdSLqIA6buI9EsV+2eM2VQUG4D3AFcrirJD/7sR+L/AdYqiHAau1Z/PPJJRUG0c641iURWaK93cfkETn7+llVXzRk6KK+p9HOwclpPleKYnQ4KPJopCqFkuH0sxPxik4CwDl04UkXEUhbEyql4mVQWMH20V1ENjFWXk62lFUYAoOnaCf7502LurQbVJVTMZhHqln+Wct2V8PdVLZb7K7l9N7tjTjaF28M8b+3o+06NhGjyzY3rHlQ9bfwS/Hqdg5sBxQNFL0Y+zUJmLMEyhrjxR+uUL5OPZbForArMZ9fSSEEIRQqwRQpyn/z0uhOgTQlwjhFgqhLhWCDE7XXCS0pR0tCfIgko3dqtKrc/JHRsWoYyaFJfUeukMREnZveMrikA7KKqMbioWZU1g80yQKPyZ5L1iFIWjTJqRjP7gfePI6mDXWLMTFEcUkUHw6Cs1VZVJi8VkthfC4aekb+Sct418/dx3SmKarUl1PCSiEO6VxDkaNcsliaeyKgEIkSGKjlk4pzM74PFPwq4HMip5NGJB+fs3rJHPB8/CydTw6+VTFGV6RYKz8dxKwKw7s+csklGwOjjWE6KlxlNw00XV8v2I6hnfRzF0WpYlt1iLH4uqQk2JkU/ZiiJNFOMpikNy9a0ocgXlrs4oilQidwRTsDs3URg3ViEHejwoy5Ib8DdMgaLQialq8cjXz/0rWbhwS45qvXMBw/p5jzY9gVQUqdhIO/9gmwyKgNkhvz/9R6YOWr5EScM/sehy+Xg2mp8i+jrVXZn7faN0zdBZeG4lwCSKfEjGEFYHx/tCLK7xFtx0YZUkiqBwFeGjOJ17MhgP5Qsy4ZPFIJsoLDapSMZVFIdHZp9WLYFenSi+fzX86YuZ90K9cM+VUnHkIgqLVZJNIUURG85ktMPUKIp4CFBk+9psuMphzTtk8l2wB37+jrnlszBW5blMT0bSZXZ14s5d8nHR5bKj4Ew7tEPdsqqApwaOPYfIldCoRzxt4Rz5fDx1OhehL3S+uSmPYcNbL02mpqL4C0UySkKxE09qrGwoXGp8YbVMxBnQXEX4KE6PjWzJg+FoVsSRf56M2ik2wzibKEBOlOP5KIJZNZtAr1x7RNppO3fpBQt1HPyDDG3VkuyIzePpfV1jj+csK0xO8aDMIzFQ6jnmPGZIhpeqOS7tCz8oleJDd8ChJ+CZL86dwoWGksplesrVQbFztzRhnvcu0BIz79COh8HuYbjhUvp3P8Wyf3uc7W0jo/K0HkkM7/2ThbC1HJ7+HDz0Xpk1f7ZAJ4rNXUru91VV+hvPRrVUAkyiyIdklIiwAdA6rzBRuO1Wan0OehOO8YkiFgBXOaf6wzy1N3+dmOcP9XDevz/NnnZ9ovU1yNDVYhL6YCxROMsKm55SCWnbzw7PrV4iV44nXpTPs2+Go8/I1dSn2/n44XX81+M52p86/IVNcbFhmXVuoNRzzHvMPKbCulZYeJk8H9UqV7yHnpSRObv0DNvdD01NLkepMH6bXE5TT7U00WUTRfd+SSCGWaft1ekfYzYSYbB5eFldR6UY4Ab1dR7cNlLxdh3fTZcoR3WV8U71K2gb7pIq7oG/Lq68y1yAfi0cHrbl36a8eawze+8jcEjP3TmbiDEPTKLIh2SMUMqK3arSUl3YRwGwsNpDV8wuJ6pCK+JkHKxOvvXsET7ys9eJJ3NnLn/nuSOkNMFTxkrdMEkUmwtgEIURtuosL7y6T0TkY3b/DcPksfOX8nHotF6NNQVHn4XFVxNXnZwJxDjWG+JYz6gQQWdZ4Uk/lkNRwOT8FIaiyIcLPygfN94FZc2yCN8ProVfvx8OPAYPvw92/Hzinz9RGJUAbDn6nyiK3u8kiyiMnur+ebJEy0yXvI6HwO7mMe1SjitNfNFxP7fvfB/Jw8+kzVBq/xGOafP47I0r2RXw8qfGj8DNd0ufxncuPTvIItxPWDjojihEE3nUZ3nTWNPTk5+FRz4Ez38FvrpkfDU/x2ESRT4kowQSKsvrfFgt439Ni6o8tEesILSRHetyHBeLne1tg6Q0wamBsSXA97QP8eqxflRFKgsgU8Z8uMhJNDoEDj8vHu3nv/6wH+H0j5MlbUxULv50oIsP/Hgrdx+qRlgccPAx+Z6WkJP46S3yWEuuoX0wgqbz4p8OjMqNdPhH+mxCffCdDZkInmRklDN7Bohixc3wlu9yv/pWDl/7Q7kaVPTf98Wvy8fJ+kkmAr1a8elhuXC4+4+H+NTDu9h5Sv/Nsjsoahr0HSXoXcD3XziGWLBBlmiZyXLqiTDY3OzrCvGbujspT/WxWhzi4G++wmVfeZa/+9Fr+IPHaVPn8da1jdT6HPx8cxusvwPe+6Qkief+a+bGO0Fo4T76kddo51CmDP7m4/2E43oUmr9RJsQaZsxQn4xujPTDs1+SQQdHn5npoU8pTKLIA5GMMRhXaR3HP2FgYbWHzphdPsm3itY00BLEsHKoW06gJ/vGksrPXjuJy2bhjg2L2HV6kP5QXEYEQWmKwlnG1548yPeeP8a+AQtECigKnSiE1cF/PLqfV4/2cfemfg7X3iDfN0winbvgtx+TUU1LrkmP325ReWb/KKJwjjI99R6UtvTO3dI/ASMVRZoMJzFR65FUyZTGXb/ckZloDagqwZW38fknTvC3jw4TeM+T8In98nwMH8xslI5ORhGqjY1ffYFnD3TzrWeP8MCWU9z1Kz2iqbJFdkVMJSFwGlIxtoWq+dLj++muXC+z9ntymP+mA6kkpOIkLC5O9IURLVcS/8QRfue+lWXBLYjwAIdPnMSVGqbftQCbReX29U08d7Cb9sEINK6F9e+FrfeW1j54FpAK9jIg5DXaoRNFbzDGO+7ZxDee0pNDjQg/QzV07sy8bnNLZX3oLCghUwAmUeRBMhZmOGVlRYNv/I2BpkqXjHqC/JFPKWmr7AxlrFPHe0cqinA8ye93dnDTmgZuOXceQugr9YkoCmdZulDW5o4kWiFFoa9oD/UlOdYb4v+8eRVXLa/hs2cuBUCsuAWAoQc/jhg4Ae/4KbgqaOuX47+2tZadpwfRtCyzm8OfCeGEzI2UCGeIYrSPAiZXakNXFMd6QzyyvZ2HXx8bKXa8R5LbmaEoX3/qkIzQar4ks8GsEEWMpCoXGt9+7giJlGBlg5/jvSEi8ZQkCi0hSUIPWT6lSAW2w6JntWe31J1OJOT31xe3ktIEy+p9OHxVvPXdH8empHiw+h4+LWS14ohfOuLfeWETAvjlFt1Ec/FHpE/s2BT3IJliaKE+BoScA/Z1BPjlljYOdQ4jBDz8+mliyVRmEWWE0nboEWnvfwY+9CIsvQGOPD13AicmAJMo8kBLRIlho8aXuxXqaFS67QyjE0U+B66+aj8VkBeM06Zysi/Eke5hhBD8ausp/uGBHQRjSW5f38SaxjJaajzc/8oJhNUpL8gSFcWp/jBeh5UhPKixQP6LNSl9FM8fG6bCbePG1Q3cdd0ytsSaeWnDffzQ9XdoQqEs1c+Jmqv4Tf8CkimNk31hnDaVSxdXE46nODMUyRzTKGlisKLhI0lEMiUPshWFzSl9KcEcEVTFQieK/R3yN9jeliHHjqEIn/vtHvZ1yHG0VHsypr00USizY3pKRkkqkii2nJDRQ399UTNCwKGu4UzkU9/RdMjycSEj1F7t88iV60z1Vtc7JnZE5PSxvE5fTM07H2pWUj+wjZst0rmuVUo/1/wKNxuXVPPoTn2hU9kir+fsSLq5iEg/A7rp6b+fPsS/PrybR3fL62MgnOB/njlMT1IvP24EQXTukv6vykUyIGTZDTJ6aq4mexYBkyjyISmJwmMvLjGuzG1jWOgXTD7Tk64oTg6laKnxsLTWxx/2dHLtN17gO88f5d9+s4en93WxssHPBQsrUFWF929sYXf7EK8d75eJesVOYtEhEjYfA+EEKxt8BISn8Nh0RfF6R5QbVtXjtFlYUe/HZlF4MbGCu1/uZcBaDcCXTq3hH3+5g4/9/HWOdAdprnSzTJ8sjnRnObSdft1no78WHasoTgZVvvC7vRlHodM/fi5KIcRDYPeyv0MeY39HQK7IgZ9sOsmPN53kp6+2oSpwy7nzONEXZiicgOVvlDW1lt84OaKaKJIxYtjTT5sqXVy2RH7fBzoDMukOZBZ23xGwe2mLS7Po7vaAdGjPVCnyhCSKl06EsVkUFhrBHooCH/gTXR87xP3J6zgtqvHULUrvdn1rHcd6QxztCcpt562VIdZzGJZIf9r0FIxJn8Rvt7dT5rKxpNbLt549yr8/oytQo2hnx65MNjrInjMAp2Y4Mm0KYRJFHijJGDFhw2W3FLV9mctG0FAU+SZjPSmqK6yxtNbLgio3PcPyta8+eZB4UuP3H9/I7z++IV0m5Na1jficVn6740xpmcvRIYJI4lrZ4GfIIIp80Re62hmIWbhwkcxCtVtVFtd4eXRXB8FYEq18IUlnBRdcezufvGE5T+7t4vlDPTRVuFlSK2+mEURhRFwZE7+hKOLh9Gu/2jXAfa+c4M5fbOeJPR1o9iLqZRVCPAh2Dwc6AygKJDXB84d66ApEeWKPvKF3tw/RVOnmgoXyPHe1D8pM7o+9KgsUxoMz34Y0GSWKLd3jZG1zBc2Vblw2iyQ9T5Us1Hj8BZlBX7WEwYjMs9l7JoBWsTBT0nu6oQdrHOxP8ZkbV2LLDvawu6mvrODL6vu5LHY38yoyivHqlbJnyR+NSL7GtTLMt9Se7jMFIbAkQgzjTv8uAKF4iuV1Ph69cyMfv2oJO/r184/0S2tC3xGozyIKX70Mmjj12syOfwphEkUeKCm5witWUZS77YTRzVSJaO6NdKLoCAmaKtzp0h8Lq9wIAec1lbN6ftmIKCunzcLSWi8nekOlZS7HhhjSfSYrG/wEdNLIGyKrE0UUW5ooAFob/NIBCaSu/jzW237Eh65ewceuWsInb5DFCsvcNio9dqo89rGKAjKmuBw+ipfaYiyscvP0vi4+/NPX6Us6pkBReDjQMcxlS2W9qQ//dBtXf+05jvWG0rULW6o9rJ4vc0w2He1j75msfBWYeT9FMkpEs3LBwkqaK91c31qPqiosr/dJRQEyZ6LtVTjxEjRfwkA4gVVViCRSDDrny5IZMxH5pIdSL55Xyx0bFo15W1EUFlV7EKg0lmfychrLXbQ2+HnSyB9qXCf9FEaWOUjS2PWrudG6NhlFQSMiHGnVNK9Mhi8vrfPitFm4YVU9g7oPg3C/rpAEzF838ljzL4RTm+fGeU0AJlHkgaoThdtRnKLw2C2kdBtzOtR0NFKSKIJJK81VGXPNN95xHreubeSfrl+Wc7eFVR4ZXeSfJ2srFdMWMxFlICFJbqSiyNPTQr/5fV4f8ysyLR8NZ361105d68ZMr2Dgo1cu5qtvX8Nd18pxL6n1clgnipQmZIFByCiEHD6KgZSDr99+Li9/6mpUBQLCNfEqo8k4aAkiipPOQJSNS6o4t6mcc+eX4XfZUBS4bZ3MfG6p8VLmstFS7eHbzx3l5v99iYOdw7zYqf/es0AUoZSVlhovL/zLVdy0RhLWygYfBzqlD4tFl8lrS0vChR9gMBxn7QLpSD2eqpHvBWdg3LozW3W4827Sope9aawYWUrl1rWNvN42yHMHu6FxHQIFsfOBzAbb7oVff0D2DwFJ/LPVb0NXOmEcrG4so9xt492XyGqxxr3bOs+P6vSTwiIVRftWuW92O2OQSnW4o7QyPHMIJVSm+wuCEFi0GDFsuIs0PSmKgsPpBo38RKFf8HGsNFW6uXxpDUvrvKyo97O2OU8ZY2BBlYdHdrSTcNdhQ0gbeqEy5UJAKkZ/VKXCbaPe7+QMeghfvnLI+piXN41sAmWULzm/uWJM1VxFUbhtfVP6+ZJaL7/feYbTA2Fu+p+XuOeqFBdBRlHk8FG4PGWc3yT9MdVeBwHNCbE81UjHg37MbR2SSM+ZV8b7NrZgURXODEY43htCE4JfbT2dLvR4UUtlWjF96CdbsfT384yDGSeKVCJKSLOmV6wG1jZX8IvNp9h7JsA5CzbInI9lb0BUtjAYPsja5gr2tg+xJ1LJOpDhprnqRU0l9AnU4shfA21tczmbjvZS6xt5Pu+5ZAE/f62Nzz6yhxtW1TNfu5H3brtXLkBa35TpRHj0GVi4AX78Fpn4+dbvTNvp5IVOiCGcfO7mVgYjCeJJjf9++hDrdIK2qAoXL64icNRDRWRAloOvXDy2iGDThfLx9OZMIcGzCKaiyAXd6RwTNtxFmp4AnG591T4uUdhornRjURVW1I+fp7GwWpqmehR9sh8v8kkff18Umqs8uB0WOkQVKcWaN25di8vJsq6yfMTrrQ3SoX1xS54yy1k4r6mcQDTJ3927haFIIqs9rK4Q0ooi46OoralC1Q3A9WVO+lNF1MvKB50ofr9/iJtWN3DJ4ios+rHnlbvYsKSaS1qq+OQNy7l5tZxM/+2mVl7816t427r5nOgL0y10wh7PxBfun9LY+EQ0QkzYaCgfuQK/ekUtqoLM0HeVw1/9Em78GsOxJElNUOWxc05jGZsGdPU2Ew5t3Zltc+Ynir+5ZCEv/MtV6e/fgMNq4Stvl/b7H718nK8m38kJ5woSD76fb9/7o4ySOPonWSjx9OapaWY1Eei+GGF1U+V1sLjGy8oGP3v+zw2c01iW3qy1oYw+zYsW6ofTW2H++rHHqjsHLPazNvLJJIpc0Cf6UhQFgNul3+T5pHIqQxSNoyaEQmiulBK/LaFfnOPlUujj744ImivdeOxWUlgYcjbmJYpETN78dudIc0KV18ET/3g5f6NL7kK4de18LlxUmfZTnAzpJDvGRxGBeJAkKpX+DFHW+Z30JuwT91HoN/awcPL5N7WOUUAAVovKx65aQplb1u7xOKzU+px8+PLFXLm8huaGOiI4xjcRvPh1+PltshLtFCAZjxDDPkZRVHkdrFtQkXEAL7seyhoZDEnVVO62sWZ+GS90OxCKZUYc2kndbGh15ScKi6rkXWStX1jJS/96FTs+dx3Xrm7iw8lP0qWV8aETn5CLnIWXyQl15y/kDsHunMeZdhhOdtvIe8JhHTknlLmsDOBFdO6Wpr/GjH9iKJLgmf1dsoJz7cri+tDPQZhEkQv6RJ9U7SMjOsaB3+0kgbWAopArfa/Hg9NWPAEZZcyPRHWn2XiKQv+cnojCAl25uGwW+uyN0FeYKByuseUvFtd4i/oeLKrCN995Hn936UKW1/k4FtDPUZ/4hW56Skbkp+OvAAAgAElEQVSDiNgwIeGivixDmPV+p6yXlYpPzC6tE0UYJ15HaVbV5io3991xIde01rMp1YrY+QsSgQJhsoeelI/de0sfZw6IeIQoYxUFwHWtdezrCNCRlaMyEJa/cYXbzur55YSTKglPw4zYwBNhSRT2AkQxHhRFodxt54KFFRwIunhb7HNsE8tIeurh6v8PEPDC1+TGwa6JOYEDZ+D5r8KWH0ws2S3tiyl8nn6XjUHhxTKg57E0ZhTF/z5zmPfdv5XuQFRGQnXuOisd2iZR5IIx0VtzFGgrgHK3nTi2/JOcftzKsuKyvTPHteF3WjkYcEj5Op6i0JVLVFjTasTjsNBt0xVFjgs1EZVE4XTld1AWg4YyF1940ypWNPg4FkDa1HVTUiosHelDgQDxcIAgTmr9me+4vsxJT0KPHBuvAVQu6KankHBiL4Hgs9Ha4ONLyb8mFQvxyvfuzL1R/7FMb4WuqSEKJRUlhp0K99gqpefOl+bAw12ZiLI0UXhsrNHNIEFLWeFGUVOEeFQSv8M9caIwsH6BtOV3Ucnt8c/x/A1PQfNFcMWnZBKozS2v54kEOGz9ETz7H/DYP8mIo1KhLzwszsJFQct0opAb29mrNbGnfYhESuPRXXJRd7BrWBJFuG92EjonCZMocsGY6C3FZWUbKHPZiGIrEPUkb+4qf2lEoSgyqenkQETGZI+rKOT4Y8JGc5VBFFY6LHoZ7xxSPhkLExM2PA77mPcmgnnlLjoDMYTDJyf9VBJrUpJRMhokFgoQEk7qs4iizu/MKoMyEaKQN3ZEcRZVyDEXVjb4OSoa+UHyjVwRepLQsVFJUr1H4JX/J/+3OqFr34Q+ZzRULU5M2MaYNUAGMwCc7M/kGwyGDdOTnfkVLlQFBpWZIYpkNERcWDKm1klgeb0Pn9Oqh2Qr7O3RS3Jf9Wl471Nw/X/I5xMxP2Vnqhvd9kqBQRRFKAoje1vUrebt33+dm//3Ja75+vN0BuRccLgrmEnCOwvNTyZR5EKhks8FUOayERU2tHHyKCayal9ghMgWk52dFV2VVhR2K6fQmxLl8FOk4nomeokmm3xoLHeRSAk0m09O+tkrwkSEZGSIEC7q/Bkyrvc7GWac7PZC0G/shGXiE1hThRuvw8q91tvoEuUkH/2XzJtCwM/eBlt/KJPfmi+esoZBlpSMsrNbx96StT4HDqtKW1YByWzTk9WiUuNzyJpEoeknilQ0RATHlFwrFlXhvjsu4Ou3ncuCKncmZwSksjBa2k4kW77/mPR3oIxsI5sHv9nezg9ezLo3DKe9u/DCzu/MKIpI3flEEimuXVlHz3AMl82C32nlcPcw1K2SY+nYVfB4cxEmUeSCPtGqJRJFudtGTNhIxiK5N9AJyOoofSJbUOnm9EAEzVdEdrb+OSnVkV6xexwWTgqDKMbWBNLiEaLYp5QoAOJWL0QDdHTLcNOIsGNJRdCiwwSFk7oRpidHVnb7BBzauukpYZm4+UxVFb73nnXc/+GruV+7ibL+nSQH9XDd/mNyZXr1v8H7/ygjWXoOTEmxN4sWJ6HYx0QJGWNqrnRzsi+jKAbCCRRFLk5A9++kvBNWFHvah7jv5eO5W5qOghYLTsgPlA/rFlTSVOlmZb2fnaeGOJ1det8rs7mLJgotJQldCPl71ayQSZTjdKDbcWqQf35wJ196fD+Hu/RrT194jOeLKXPZGEBu01e+GoC3r5vP7+/cwE/edyErGvxSUTh8stXw6QmYwWYZJlHkgj7RKhNQFDFsJOK5iSKZkARkt5d2XIAFVW5SmmDYViMVRaEbWjdxlfk86dBTj8PKiVS1LHl84qUxu2iJMFFhw1NClFchzNOJIqx6IBbgwHF5owYdNThEDC06TAgXtVmKos7vzNTLmpCPQt7YKev4jaYKYcOSalbU+wnVy9j3f/r6PbJc+dE/yQ1W3Qp2t1whJqOTL5WtaVhFnKSa39TZXOlOV+oFGAzH8TttaWKp9TvpTHikaTGRZ6GSB8mUxt8/sJ0v/H4fj+8eP39Ei4cJC0fRVQuKxcal1bQPRrj2G89zyjhXgygK9V43kIyT/NpKEpt/JAkzFmB7qFKWzxgorCi+8Lu91PgcuGwW7n7mMEIIRJFE4XdZOag1EbN4OeU7H4Bav4MltT7WL6xkaa2XQ11ZSZMnXoYdv4AH3nXWOLZNosgF3XRktZW28i93S6JI5VEUCf11u7N0RWGUEOhRKqUkLuTc0xVRpT9zgXscVgJxAStvgf2PjikzIhLRKVUU88olGQaReRGDfbKbmbVsHi5i2GL9hKzlI2zyPqeNlM0oXjgRRSFvbM1SOhHnwsUbryKGg0tsh7nzF9tJHn4GyhdkKrnW6uW9J2t+0oMPUmp+/1BzlSQKY8V/eiBCQ1Yobb3fSVvMqGJamqp4+PXTHOsJUe118Pnf7UkXv8uLuDQ9TZWiMPDuixfwu49vIJrQ0j3YNUcZqLaiFEWs8wDWcBdtWx5Lk/f/7NAIe8bvaX20J8gNq+q5Y8NCHtvVwVu//QqR0DBJoeLOEQmYDZfNwi5lOXev/yNtSZmHU5tVdXpZnY9ANCnrui26QpL5Y5+AA4/KWldnAUyiyAVdUaglrvzLXHZi2Enl8VEk4/J1x0RMT7pT+oymJ8QVyhzWiaIiK0fBa7cSjqXgnLdBfFjWx89GQjc9TdEq0eeUkVpDmguiAYJDkihclfOxKhoVYoiovXLMflaPfn4T8lEEiSlObLYC/Y1LwBvPXYBjwQXcXH4S98ABOPYcLL6KdMGomhUyqmuyDm39etMKKIoFlW7C8RS9QakWj3QHWVybWQjUlzk5E9evqxJbjP5400nOafTzvfespTcYz5QCzzveCBHseIosb1MK1swvp6Xaw3OHetA0waVffo5BS0VRzuzASZnMVj60L00UJ0UdHUqN3uwpd+mbaCLFcDRJjc/BJ65bzl3XLmPHqUG6+/oI48DrKnw9KYpCmctGIJqkWy/ymd2ewEjOu++VE3olWSXt/+Dwk+Oe11yASRS5oN+4FkdpJowyl5WYsCHyEkWEpFBxOkuPLKrxOnDbLZyI6GMKFbhx9BWqLYuQ3A4LoVgSFl4O7mrY8+tRg9NLlkzhzZ+daR0dlqGxjspM6ZGApXzMPnb3qPpQpWDgJBHVk9MhPGE0X4RnYB8P2z9PWPXCpX+fec/mlH2rJxsiqxO7Zi1AFHrkU1t/iGgixamBMEtqMkRR53fSJ/SFQQmKoi8YY++ZADe01rO2uYKltV5+tTVPmRcdaiJMREyNMzsXrlhew6vH+nj49dN0BqKcjHmLUhTx07KzXFWiA9q3kULllKjlSLxKlrsP5C4N0x2Q33+tz4FFVdi4VFYhiIWDRHDgK+I8/WmiiFLhHhm9tm5BBX91YRPffu4ofzgag3nngadWKtKzpPOdSRS5oLO91VmaU9RhtRDDjpLKnUeRikeJY8NlK/0GUxTp0DwU0sdUYIVlEFW2j8XrsBKKJxGqBVrfDIeeGNHbW0lFieMoKcFwPNT5nfQlHBANkNSbuihZdYiuvWD1mH28Ho/sy1Cq6al7P+z/Pa94rplaolh1K8r8C3nBfjlfrLs7E4VjoK518kl3hqIoEI5tlHF/aFs7x3tDCJF5DaTpyQjRLJYoXm8bSLev3bi0GkVRuH19E6+3DY6sAjwKlmSEiOLEMZXfcxauXF5LPKnx6V/LMNKgtbIoorD07CUh5AQt9jzMaVFDAivbh3UCzeOn6B6W37+hAnxOqSCS0SAhUZzT3u+0MhRJ0BWIjQjQMPCFN61ibXM5//TgTo5v/Bq860HZ++TUa7PTUbFEmESRA0JP3bcVqI6ZCw6bSgwbaj6i0LvmlVIWJBsLqzzsDehqpIBzzzBxWWyZicfjsKIJiCY0OOdWSYYH/5B+35KKFnSmTgS1PifdcTtoCZzRHllryp2pGbV00dgS1ZVuGyFcpTuzX/gqOHz8xn3bhJPtcqL+HHjfkzze8lk29eW4HupWyUioyZRGNxRFAd9KU6WbD13ewi82t/HNP8pkv8UjFIUjoyiKMD3taR/i1m+/wqcf2Y3PaWW1bh65YZWMjNt6oj/vvpZUhITqzFkiZSqwYbGsx/WW8xs5v7mcjpS/KNOTb+ggz2nnAaCE+/hx8jqcNpVNvfrvlidr3TAXGQUM/TpRaDGpKLzOIhVFJEH3cCxnV0yH1cJ33r0Oh1Xlq9sVqSrO+2tZ2uPRT8x5p7ZJFDmQjBlFz0ozPUlFkZ8otESMONYJE8WiGg97B1SEai24wkrqisKS5WMxopmCsaRs++lrgL2PpN9XUzGSJSYYjoc6v4POmCS2efQSt/lltFB6ULVj9il32wkId+kTb+ceaLmSfuGdWkWhY1mtl9MDEWm+y0btKvnYfWDiB9ejlMQ43/8nb1hOa4OfJ/Z2oiikK+AC1JU5CeBGUyxFKYqHXz+Nqshy8JcurkonKM6vcOGyWTjUlV9R2FIRkpPIVRkPRj2ur912Lte11nEm5UeEegqHIQe78ST62aS1ckKrI+BZyI9T13PtyjpOhnUfQ55rqltPijMi8HwGMcRD0kdRrOkpkqAnEB1TMddAnd/J9a31vHi4l2RKI1XRQuf6T8LBx+DYs+N+xmzCJIocSEb1sLiSTU8qMWFD1fIRRZR4CV3zRmNFvY94SiHpqi5YjC4VN6K2sohCv9hDsSSoFliwYUS0jkWLFXSmTgR1fieDmpxQGpVehKMMsiPJPNVj9qlw2wkIJ1qpJRtCPeCtJZ7SpoUoluZq9QpQr5vPJnOjG5UAbIW/f6tF5c6rjR7UrhH1wnwOKy67jbDFD+H8iuLpfV2c/+9P8dC201zfWs+337WWT96wIv2+qip6X5E8RC0EDi1EwjK5EORiUe110CPKUYRWmAAPPArAVrGcDyXu4ms1/0kCK9eu1Is8Qrp202h0D8ewqgqVbrmocdstWFQFNRkhLJwZ4igAv9PGoK4ospNIR+OK5TUMR5PsODXIT189yRXPLUZT7ZnQ6zkKkyhyIBkLERH2kstZOKzS9GTR8xhGQ+gOY1cJBQGzYfSGCForCzqzU2lFMdL0BJm+v3jrRpCNTYsVtJFPBHV+RzrTulHpRXWXZypxqlZwje3BUemRvceT4RKIIpWUTWM8NcST2tSannQsr5dEcbBr1ARa3gTL3ijLeoTzm2sKwqgEUERY7w2r6llR72PN/JGBAIqiUOmxj1vv6bVjfQyEEwxHk7xt3XxuXN0wwtcBsnvb4XyKIjaMXcQJ5YhYmw5Ue+30CP1cC5mftt3HEXURydpzOSiaeeS4Fa/DytI6LzFsCNS8LVe7h2NUex3pnCNFUfA5rdhS4RIUhZX+UJykJkaExo7GhiXVWFSF5w728IvNbcSwc8S2LFNefY7CJIocSMXDRErobmdAURQSqh2Llp8o4pTW4yIbi6o92C0q/ZQVvGkMRWGzZ1bvRthrOK7Ld2+tXGHpJaNtIoYosQjieKjNSqCrUILYPJUZovDUZMJMs1DuthPAjYiUQBTGxOipJpacHkXRXOnG57Cy5bgkg2AsyfY2vVvgNZ+TUVqbvz+xg+uKopgET1VVeOgjl/K1t5875j2P3cqQUlawjEd/KE6tz8FDH76Ea1eONf0BLK310RmIEojmCCfVfWNR+/j9SaYC1V4HvYbvJZ+59cwO6NjJTxNXcYHexnc4luTilkoq3HZAIWl1jQjeyEb3cGxE4idIheBWYpIoilAUZVkhtC01+RP0ylw21i2o4L5XTnCgc5jFNR6eCi1GnNkBP7kVnvniuJ81GzCJIgdSsTBR7BPyJaRUBzYRy+mcUgxFMUHTk82isrTOS3vCV5AotESUpFCx2TOKqEFPgHv5iG6W8OqThK5M7CKOsE6t3bnO78yU5AAs2YrCU5NzH2l68qDESiAKw7FvKIppIAqLqnBtax1P7+8ikdL48aYTvO07r8iImbpW2XFwor0gjEoARRK112HNeQ25HRa61LqcJVoMdA1HaaxwsX5hZV5n9FJdYeSMfNKvu5hj5oiih3EURYcMi306cW66Dz3AZ29q1YkC4qorv+kpEB2jAnxOKy5iRHHlLNQ4Gk59m1qfg41LxppUs/F/b11NjU+Gu//o7y5gh9KKIlKyq9/2n85Jx7ZJFDkg4jJOfCIr/5Rh589lfkpNzpkNsKLez7GoR06OeS4oTY+uyg5fXFzj5abVDdzzwjHZ18AgimC3rOxKaqT/YApQ68uYngBwlmec2XmIotxtYwgPail5FFlEEUtqRd3YE8GNqxsYDCd45Wgfh7uCaAJeO6abm5zlmcZMpcIgigmUdsmG12HlqNosV955VEV3IFbQNAKZftCHR5vZIL2wSLoKT4ZThaoRpqc8ikIPBgjiYkG1h0+9cQVfedsaFlV7cNpU7FaVmOLMa3rqGY5RM8oB7Xfa8BAlVeTiyVAkn7ulNW3CyoeWGi+P3rmRJ//xchZUeWhZezUxYSPlqpKNj7qnpiLxVMIkihwQepbyRCZ0zSjDkKPUuJKKk8A2qVyFlQ0+2mJe0BIQGci5jWHiGr2y/tQbVxBLpnhg86lMxFGwO5OJXmJtq/Fgs6jY3JmWkTjLMorCm9vsUemRUU/WVDhvJi2du+H5r2SIcoSiSE1bfP9lS6vxOqw8saeDYz1ytf3qMX1CdpVneoKXivT3PzmidtstHNL0fsx5Jpvu4VjuqBwtlTZDNlbIcbQP5ChFo3/XmntmiMJhtWB1eomprhGKIhxPsvl4vywgqOc9VZaVsXFJNR++YjG3XyC/B0VRqHDbiCrOTDZ0FhIpjf5wfExIq9+h4FQSpIqM7rrxnAae/ecruXlNcf3KPQ4rTXpl5/dccQ5vSX6JawY/I9/c+xvomaX2r3kwZ4lCUZQ3KIpyUFGUI4qifGpGPzsRIYJjQiaMtEM4R/MiNRUjUaCeTzFYWuejV+iTbx4pLvQw3NFO3aZKN8vqfLzeNjDS9JQuWTL1IY8eX5bD2lWeUS05Ip5ANz0ZKiRf5NOmb8GzX8r0G0gTRfW0RT0BOG0WLlpUyZYTAxzrlWaMNFE4yyahKCZWrXg0PHYr+zQ98z0HUUQTKYYiidxROY99Ar59CSDNbB67hVSoP00eBrThbjShYPPnJvrpQLXPQcBSAcEuUprgC7/by7ov/pHbv7eJu365g+6+ATSh8K4NS3MuwircdsLCkdNH0TEYRQhoLB/53Vc7NIBM7bFxoKrKCLNXKWiqdPPVj76T1WvWcVCbDy98Bb67cXK5OVOMOUkUiqJYgG8BbwRagb9SFKV1pj5fTUWJCDvWcSRkLmSIYqyiULU4mjI5omip9tCDThT5Ip+SUdkEJ0d01doFFexoG0RzVQEKBLuJ6+HAU60oADYsq5OrQZCTqdUJ6+6AFTfn3N5ltxBRdWdgLqIQAo6/IP83QgpDPTKKylk+bVFPBs5rKudId5DhaJJ5ZU6O9oSkn2ISikLophPLJE1PHoeVU3G/jCbLUVakZ1RiWRpntsO2+2GoLU12XqeVvz54Jzz56RGbxoY6GcBLpW9ynRBLQbXHQR/lEOxi8/F+7nvlBNesrGXjkmqO9YTo6u8njIO3rp2fc/9yt42QsOckilN6SfOmipHnU2mXpmNhm5nzPKexjK+8bQ0PO97CEctiWYZnslWJpxBzkiiAC4EjQohjQog48ADw5pn6cDUVIYoDi1r61yMKKAqLFkezTI4oGstdDKu6zTZPBq5IxaXpKceEuba5guFYksO9UZklHewmGpYrF4tz8q0tR+PTN67EYRT6c5bLSKdb7pZNf/JAc+hEOGri3d42wPv/+5eZmj3ZROGpIakJNMG0KQqA85ozYalvOb8RgH1nApPyURiNriwlVgIYDbfDQjCekkmAOaqSpktVjFYUL3wN0M14epXVKnuShuiRMVVXk4Eu+oSfSs/UdEIsBtU+O12ajPR7fHcHTpvKV96+hksWV9EXijM8PExMceQdU4XbTkBz5DQ9GeXMDTNQeh+rNHsq9pnJFwG5SKq9/H3cGX6/fKF/gsER04C5ShSNQHZlstP6a2koivJBRVG2KoqytaeniFr1JcCSjBLFNiFFIYzCbjl6Ali0+KST2lRVwV+py/5Inrh9PbrKYctFFHKik+anOkkUQ/L7U1zTFBvv0MMbnWWFtzPg0ifjUYri07/eTV3fawCIRVfCiRchGZeEqZudYHqJIjt/4ZqVslfCsZ6QHHMykr9fegGk4jJKzW6b3OTrsVuJJzVSNSskUYwKdsgufjcCPQdk+XRIE8Mqy2lUxBjyE8EeekVZOjltJrCkxsvJuBct2M0Tezu5ekUtbnvGxj80NFSwpEi5285wKr+isKiKLNneuSfdq6VK1XubOMcWrpxOXNdaR5vQ729TUUweQoh7hBDrhRDra2pyR9BMFGoqQkQ4sFomUMvGCHHMMWFYRQIxSUUBUF2jN3PJ48xWUrG8imJRtYcKt43XTw6AtwZC3UQGJVHY/FP7Pabh1InCVdxNpxqEMmqSGo4muUA9QKeooHvFu2VHuzOvQ6iHMwmfdNLDtJqeylw2Ftd4sFkUzp1fht9p5XhvSCqKHGMuBql4eEyU2kRgBF/EfU2ylPwooh1d0wiQZDJ0Wi9/TZooVign5PNRqs4S7qGXMiq9M0cU6xdW0q2Vo0YHCAwP8wHfaxDuZ77udBeJMFqB6KQKt43BpA2RU1FEmFeu91h/6rPwm4/IfRTpmxE5kkKnEwuqPMyrrWFQrZh4uPU0YK4SRTvQlPV8vv7ajMCaihLBjnUCpies+X0UVi0+JdnPzbWVhIRDOhtzIRnPqygUReH85gqpKDy1EOwiOCDDDiuq6yc9tpwoUVFY3LkVRUoTLHIMc0rUsNeyUr54ajOEetg1YOMnr8rqoNOpKACuWl7L+c0VWC0qi2q8kiiMCWUCfgotIasKTzas18ggjjj1hcSo3uqLDnyX79u/TlW2iSbUI6/VhnPB7k0TxeLUCfn+qMWILdonFcUMmp7WLqjgmG5QuN2+ifNf/zS89t00UbiJZaLpcqDCbSeUx5l9aiAs/RNCyGi6wVOQiFKGJArFNTP5Itm4ZmUdR5M1pHoLKIoz26WaniHMVaLYAixVFGWRoih24J3A72bqwy2pKBEcEzI9YaxscigKGwmwTv4Ga6nxMICP0GBuZ7aaihEXVhyW3BPP2uZyjvaEiDplzahYQB6nqnaaiMJQFEXKeIsnN1EkNUGNJcSA8LFnyCHNJceeQwx3ciLuSztrp5soPnvTSn75Qeljaan2TFpRaLEQIZw5ib0UuHWiCDt108Wo/gs1Azu4VN07Ms5/ULfwljXJlqE6USxM6hFl0QBo0qRHIoI9FaJX+NOJbDMBr8NKsFa2GP1752PyxRMvUeN14LCquJRYQf9OmdtGGAdKIpw5Fx2n+iOSKILdeoa/gIHj+ITM47F4Z6ZUSTYuWFjBCVFHsi8PUZzeBvdcCfffXDALfyoxJ4lCCJEEPg48CewHfiWEmGTR/yKhaVi1GFHsWCZgekqXYRitKLQUVlIoBZrTFIsltV4GhTdtMhozBi2/ogDp0AY4EPRAMoJ18ARh4aC6fJpkdomKwuXyyb4CYxSFhlcLkLCXy5pLTRfC0WdQUnGeSa1N17GarjwKA4qipO3hLdUe2gcjRK16L4iJRD7FAgSFa9LjNioEB2wGUYzsVOdKDOIhOrKE+5DurC7PIgotRUPsODFsgAAjS/6wbLIzZKud0r4lxWBxy1JOaTXUxPVS4ae3oCSjsjgicWwFAjFkeKxxX2Z8h5F4it5gjKZKF3TtzuzQdwRPahhNKNg9M2t6AukHO6nV4Qidyd3//PRm+XjqNdh274yMaU4SBYAQ4nEhxDIhxGIhxJdm7IP1CT4iHNgmYHpS8xGFoTCmoJ7SygY/w4qX2HDu1YQlJZ3Z+Wz15zaVoyrwg11yTGWBAwQU37gZpRNG9TLZCU4tzrTid9sZwoMWGZAmgYNPgJYiqWm4k0NYvFUc6hyG+RcCMOxuYotYnt5/uokiG4v0Ut/tUX0BMJHIp1iQYJGlIgrBKPw4ZNXNJaOIwpPSJ/xsk1QuRdG1F4cWYYumV5WNDMBQO/z2Tk46lrPFc+WkxjkRvPviBQRr18on3npZ+eDUZuZXuHETw+kuRBRSUQAjsrNPD2RFPGWHE/cdwacNE8BNbdnMRT0ZqPE5GHLpob6P//PYfKkzO+R34Chc820qMWeJYtagM3gUO5YJTJwZRTHK9JQykqomryhsFhXVU4USze3MVrU4ScWWd+L3OKysqPdzRpOyuiF6jLC1yIikieDij8JHXy16c7/TSkC4SYYGpQ/iF++AvY9gT0WxigSuslqO94aIN14AwJayNwCZc51u01M2jCSrQwF9kp+AolDiw1OkKPQKwUmL9D+NMj15k/rYsoli6LRUfK5ySRSxoXRDq6dS+sQcGZRqIjbEt8o+gc8785Pn4hovKy+8Tj659OOyV/mJF2mudONSYjjdvrz7lrvtOUuNtw/Ke31euUsShb9RRgL2HcGdCuAur+H61rppO6dCCDdu5FXLWln7aecDI9/s2CEbH7kr80c+TjFMohgNPTJCOrNLJwqLkXk8SlEYSVWTLdNgwFteiyc1lI6NHzEGLU5ynMS+j1y5mA1r1wBgV5LE7NMosVUVLMXXzfK7bARwkwoPZgrcnXgJnyZNJv7KOpKa4JilBW7/CfeLkcl79jy+menAklov9X4n33lVz2mZgKJQ47qimLSPQp53OJ4E/zwIZBFCMoZL6KvpM9vhgXfJMvNDp6SaAGhcLx83fYuQo459mh4yGxmAzl3gKGNXrGFGHdkjsOImWHItrHmHVJMH/8CHrmih1plCtef3UZS7bTIzG0Y4tDuH5L3T4AHaNsluhVVLZMZ/pB+7t2r6VPY4WLRoEe8M/TOapwZ6DmbeiIeg9xA0nCfzoMEFlJ4AACAASURBVErojz4ZmEQxGvqEHsMxoYvEyK41kqgMxCP6BVrggi4F1bX1lBHi1aNjk+4sWpzUOKVCbjl3Hne95TJSQp5j0jHztth88DttBIQHER3K9Dk++TJ+IU0nNXXS6b6/c5h/P7qETacjI3p8zKSicFgtfPamlezqCJOwuPOXHSkANTHMsJgC05PdaE6V0okiy/SUPaFsu082+tn1gDQ9letE0Xwx1KyA2BB9VWsZxMiQH5QRQfWr6QsnRkZNzST88+DdD8vyM61vhq49zNc6sGuxggUtfU7rSNPTa/fA/bfQMRhGUaBhy5elye3CD8qe6H1HZW+R6corKgKtRu8Z3xLozSKKzj0gNF1RmEQxe9CdXXFlYr4EgyhSo4ginf08RZme1TX1WBRBR+fYipoWkSCl2HLsNRKqzc6gRd4MimfmwwDzQSoKj5x0B3Wi6D1EC3Liq6trxKoq3PfKSX708nE2LK7i43rnN5hZogC4eU0DtT4HQdU7IdOTNRGUUU+TNT3piiIUMxRFlukpe0IZOCEft94rJ6Eq/btTFFj/XgCCtRcwJPRrNdwPXXsR9ecwEIpTMVtEkY2Vt8jHfb+RVoAC95XDaiGh6gu02BC89A04/gL+9hdp8mhYNn8P1v4tLL1O+tNC3TKHYYZzKLJR55fzSL97kVQURvJkxw752KCbnibaLKtEmEQxGrqiiE8wg9qqF9ZLxUZGK0TDMi7bWmIf7nxQPXKCt8XHTkxWLUayyPGHHNIGa/XNTDXQYuB3SR+FJTYgFYUeNfUGyxYAbL5qFlV72HlqEJtF4VvvWssFCzOrv+lMuMsFRVGo9TsYxjvS9JSIwn03w+Gn8++saViT4SlxZhtl8UOG6Sk6mDG15Cr30n9U1si6+KOZ1857F1zycQKLb5FkDXB6KyTCRKrOIamJ2VMU2ShvkpPlftkCdbwS+YpDP5e9v5E+GsXC+d0PscobBIRsDQzS/ARykeKePUVR7ZX3b5djgWyKNdwp3zizQ/pR/A2mophV6D6KxASJwmGzMCg8iFHJTrGI3knONTX1lBS3VAC2mO7QDvfDsechlcSCVnQGuOaTZZFd05WVPQH4nTaOiEYcsX7ZlGbp9Qirk8vUXXIDVyXL9Nak6xdU4rZb8bsyPpCZVhQAVR6HXIFnJ6jteViWGTn4eP4d4/K6GBaT91FYVAWnTZVdDPXfNT3B6BNKn6ovCFrfDBY7XP5JKMuqjuPwwg1fwlleSww7KYtTngMQKJNRUH7X+Gp1RlC9FPqOyP/HKd5nMYhi+0/A1wCX3sl5kdc4366H2/r176vunMxOs2h6qvTYURVoU3WzYM8B+dixQyZHgiSyRDhvn42phEkUo6EriqQ6MdOTw6qyXVuCtX3LiNfjEWl6sk2RojAuYltCt4lv/RH8+M2y8QmM66MwUD1vEQD1DY3jbDlz8DmtvKrpmdeJEFQtRqtZiUfRI8lcFSzXm+tctkxOfH5nZvKayfBYA1VeO/2aO0MUQsBr35X/F+otoJeSDuKeknF7HVaZT2KYTQyFoxPFSVuLfL78JrhrH2y8K89x9HIgNr80YdnchMsWAzOv2PLCWydX2zAuUYzIs1j+Rli4ERXB+Sk9f8IgCm9tpqnWLJqeLKrsgX7IKBvfc1ASQs8BqaRAKgqYkcinOfKLzyFM0vTksFnYoi3H1n9whP0wHpGs75wiRWFcxHbD9BTqAYQ0E0DRisJbKyNbHHNIUXjsVg7STMSqJ+qVLyBZuxqAmNUHFitrmyuwqArXrJCms+xV7mwoimqvg66kB2HctJ2705FCI5yRo2EQxRQ4s0Gan8KxZFZhxQHY9SC0v46GQrtdLgxoOFfW+spTSM/IyYhb9Ot16XUkdb/XhGqgTQeym1+NY3oaYfJdsIGQR07AiyM6UfgaMu8b5qdZND2BvKZORN2SuE68KEN4DUc2ZIhiBvwUJlGMhm56moyi2KbpyV+nNqdfT8akrdhRIN67JOgXsdNQFMZK9rRUMkXXlKqUq0T8c0dRqKqC1+nguEe/ISoWkKiRJoGYTU6AG5dWs/kz17BcN0F57JZ03stsrHirPHb6NI+8aYWA9m3yjTW3SxLPdzOnFYVrSgjObbcQiqcyJUWCPfDr98OuBxhWfGz3bIA175RmmwIw6kaVhfQyEq1vJp6U5S9mOis7L7xZOQ7jKAq7x595snAjndSgCYXK8DFZMSA7GtEwPxVZxHK6UO110BuKw/nvgQOPySg1GKsoZsBPMUd+8TkEPVopaZk4UewULWiqTcZm60hFpS3a7ZkiReEsJ4EVd1y/SAyi0O3h8WIT6Ja9AT743LgTx0zD77Kyx3UBKBaoWkJcJ4q4PXNeVd4MGSqKgt8pJ7fJ2vongiqvgwHhRdES0u9gqImlepJYTx5VoZtOoqprQgmeo+F1WGUehTHJZVUg1VBpc7XCrd8bN0veM7pf/NLrSWoy8sY2FxXFOGHnHleW4vDV0xGCTnTTkm9U+9L61fpOs6uyq7x2eoMxuPgj0p+05QdQvTxjJptBoig+C+ovBWlFMbHEOIfVQhQHoYpWfMaqEkjF5HFdnilSFKpKF9WUxXSnubFi7T9GFAf7fRcVfRzmnT81Y5pC+J02nnJcz+0ffQf46olV2kgJhXiBxEC/y8ZAODE7isJrZwD9tw3rTviGNTIvAaT5acElY3fUndlpE88k4XFY6Q/FM3W1snoaVIjBoslI1duh/nTpN3n3CsDhI5GS19jZqCjSPqyKhQB0BqLYRC3zlH4ZQZSNVW+Vmd/1a6ZwsKWj2uugdzguCfEN/ynDmjd+ImMunEHTU0GiUBSlGCOdJoSYYLPgOQi99IamTiyyw1jNDpctxdf1Qvp1oYcpeqZKUQAdah21cZ0osqJtnrNukCWjz2L4nTaGYhrUSDNe0uLiJW01NeWryNe+3u+0oSrI3gIzjCqPnUGhf+ehHpkYdeEHZNazzZ3foa2bnuKWqQlymFfuYtfpQWmztzgyfcWB16zrS1ItHoeVPc61sE5OmAm9MdSEyu9PB0ogCp/TyuWx/+ap970VJxCMJmjTarlIPTBWUVgd0mQ4y6j2OogkUoRiSTwXvH/sBs5yQJkTiuKM/lfo6rIAzVM2otmGJiuQqiWUnMiGEbkS8C5m3rGHJNu7KxGJMGHhwDUFDksD3WotyxPSeU1kQPob+o/yiHodnllw6E4l/C4rJ3ozYX+JlMbfJj7F3a3nka95ut9lnRVHNmRMTwC0vSprezWcKxVbeXOmSuto6EShuvy53y8RC6rcDIQTBKIJ/K7yTAmUD/yJz/x8kNYSJnmvw8qwXpEXIJGSpie7dY6YnlyV0jQpUuM6s/0uG22ijmHhxglEEhr9Rie50YpijqBabw7VG4ylgwtGwGKVJsY54KPYL4RoEUIsyvcHzEzGx0xBpEihTjiyw4hcGfDo0SWGbToRIarY87Zr/P/bO/Moqcpr0f92zT3SdAOCDNoqUyOTtgMRYhQT0RCJik8WxoCoCbmi15srDtGbl7deXNeEZ4xRk/v0amKMQ7yJU9aLiVf0RokDihcFEWQQGcQBmqHnGs73/jjnVFVPVV3VVXXqVH+/tXp11alz6uyvzrDPHr69s+Ez71FUxw6ak6o6Dpkm8/UbWWdMyEkGjZNUh/wc6YjE38cs/3iqJ+LqUN8Vc/NNXUWS62nHf5n/bddFqKZrae9kLEURKM+RorDag+460Gbt10p2qDqaiPJkVL/M7/UQiSb6N0SLzaLweBJxin5YFADN1jnVHo4mWo5WFamisFrW7m9J0V63vK4o0mN7capmtY57MGLE8GZ9MdgWxYEyK1/dmigjkTY6GXiJ8WS+8FmNhuy0ufJaqBlLOBpzZC5BLqkp93OwLdHByw6kprrRjagKOjYZLOT3EglYAeTda80Zz3VWRlmouu8aUJ1H6CBITUVuikXafaR3N7V17f9RXkvMUHgyeFDxeSX+u0PC9VQ0MQpIKIo0wWw7RnGkw7SQ2iMxdnktR4h9nIqM4VayxhfNKTrZfeMXMOeGvMuS0r+ilOpSsEhEyoEG4GOl1Be9reN6jCiGZPbklYwdozjoHwH+irhF4Ym2E84y5bYv9tuK4hOr/os1tyIcM1yvKIZWBOiIGLSHY5QFvP2yKK6dO57Fpx1TKBF74KuohTbMekJ1J4DXUlqhIYkZxN3pbKaVMmpy1DFuXJ15w/y4qS2R+RSoAl+QqGFkblHEEhaF7XoqmqwnSMQp0gWzrQeIuEURibEzcAJcvabrbOwiwi7jcaA1hUVx7BkFkSXl3URELhCRnSLyjoicD7wP3AtsEJElBZGw0CgDA2/WqYq2y6czqmD4hLhF4Y11ZF0WpC+abEVhFworq0UpRWfUcMxXnyvsekL2RRK3KFLcpIZVBuPzKpygprKMVrGC0nVJ6cbBVBZFC82qjNqK3FhC1SE/Q8v97GpqS8ylKDcfIGIGGXVt9HuFaKzYLYqjTOvNm/r3s11PR9pNi6ItHDMrDo+c2uekQ6epKTfHdKgtkmbN/JMuYvu/ga8BQ4CXgWlKqR0iMgJYDTycZ/kKjxHDwJP1xWA/yXdGDRgxxZzXEIvii7UTyTLlti+afXWECRBIsiiihkKpIiqzkCW1FaZSbWoNM2ZoOTGr17G3WPzjvVBd5ueIVFGhWmFYopotoSFmjEKpHjelWMcRjqhQziwKgHF1FWaM4mhbUZhplDHDwJuJ68njIWokxyjSK+uCM/5rvfan747terItio6IaakWMyG/l4DPw5F25xVFuqvOUEp9qJR6C/hIKbUDQCn1ORBNvalLsYLZ2VsUSYpiwrlmoOmjv+EzOswCaznE5/PwmXdkomBY2VBzvzgz6SyX1MYtCtM/G79JOdRIpj9UBH0ctgPayRZFqBqMSK/9j6PtR2hVZQzNpaKoLe9mUZiKImqojM5rn1fi7iYwXZpQZA8hDRfAxQ+kXS1uUcSD2bEuPUyKlZoyP4ddoCg8IjJUROoAw3pda82vKKKzJYcYUcuiyO6GJCIEfR46IjHzaSdYDRv/SMDowPDl1qLweT28759ipgcClA2Nl1koqos5C2zXU1OLqSj6E6NwmqqgjyY7Rbaum0UBiQJ2Sai2gxyiImeuJ4AThley52Ab7fYkPquApGGojGMUXS0KK+vJhedWRcCHR6C5o5vrqcgZUuYvCtdTuiM+BFgHvA1UA+9Y79cBzjmD84kxMIsCzPzz1s4o+EMwaT588CcqVCuGLzfd7Wz8HuG/fdMTC8pq6IyaSiPogosgFbVWDnmTbVEUW/mIXqgI+sx6T9C1JIrVT6O3OIWn4yCHVGVOXU9nnFCHoWBbs3UOJFsUGfx+Pk/3GEXxH4O+8HiEiqAvrijc4HoCM05RDBZFuqynYwskR/GgDHMexQB84RV2qWeA+jnw7mMcBXySo37ZNl6P8I5nKiAQrAKvn86IeWN1u0VRFfTh90rc9ZSwKIp3XBVBHztiI1C1o5HkOkG2C6j7XAql8HYe4jCVOXU9TR9bQ1XQx/r9wlRIilGojGIUPbKejCIMZmdA0OeNu2bbIzFGueBhakiZn72HnE8sTZf1dFKqv0IJWVDseRQDeGqqsC0KgJpEuqakSeHLFL/XY07yGjUtfjOyL4SQCy6CVIiY9fibumc9Fbnr6b7oAlqueLlr0DrUh0URacdrhDmkKhiaQ9eT3+th1vF1vPmJ5ZK0Kg1HM3Q9dZ9HEY1bFO5UFAGvxBVfW9gdFsWQskBRBLPTZT3daf0PAY3Au5jlPKZhuqNKa7IdgBEdsOupKtmiGJqU159mUlCm+Lxi+o3P/pd4J7OOiHlzCLk8mA0wtDxAU6t5kSSynopXUVQEfYTx0+oZ0tUva7uedr9hpjLP+WcQ4dbHXuV24BCV1JTltr3oGScM46EPKiAIDBmLkYVF5vN4eqTHihT3MUhFwOeJx/Dc4noyYxQpJtwViHSup7MAROQp4CSl1Abr/YnAj/IunROoGDHlwT8g15OX/VYQlqpRKI8fMSJ4grlVFF6PlZVil7ImYVG4vYQHWF3jLIsi4oqsJ/M3b+nslhBoBbPV679EIq1w8lI+Nyp5Z8t2CEKHb0jO572MqArysRrJR5e8QP34U+M3/EyMAX/SEziYx2Ag14XTJCsK12Q9lftpDceIxAxHLbn+7nmirSQAlFIbgcn5EclhjBgxJKOgX3e6xCg8XiKVZlMgXyBHbVAt/N3y3KG0LIraimA8mO2KrCcrBbOnojAtComYFYTV/q28v/cINWKWGP80ktvYFSTSo49UTwSRrGI8vZXwcGMg28aOuSilaI+4Q1EMsWaUOx3Q7u9Z856I/LuIfMX6ewB4L5+COYYyiOId0JNrZbKiADoqzbaL3lz1y7bweRM3AJuSsigqAol5FPEYRfEqQLvZT2t3ReEvJ0rieHy8dQMb9h5mCKbiiJcnzyGJCgHm+RBTmVtkPk/XYHY0ZrgyNdYm4PMQjhl0Rg0MhStcT/bsbLcoiiswy3f8o/W3yVpWehhRYmpgWU+VycFsoLnMtCgCueqXbWE+IXVVFKVlUQRo7ogSjhqJGEURP9HapaC7WxSft3RyRCWshm2b32Pj3sOMrzIv/jnTTiDXJCZ+mudDzDpPPBnNo+iaHhuOKdcGssG8XsJRI36NuMGisGtUOT2Xol9NF6zCf3dZf6WN5XoaaNZTWzhmpiN6hCb/KEaT26ZFYLphorGurqdSsijs2dmH2sLuyHqyXU8dXRXFe7sPc4KqoNZyNUW/+JB3Dh1kfk0EOuHWhbNzLkvcooiY54Ptosws66nnhDs3u56CPg8tnVHabUXhBovCUhROZz6lS4+9P90X9GcdV2EFswfqegJoDZs3jM+8ZoXLyqp+9rHuJ919yJB4giwFi6LcupBtpQvFHaOo6Hbcbd7bc4hmTIsiUnk0x8qn7G8Jc0x5B/hCaZvuZIMdo+iwLQqV+e/nt5IllLWt0wHVgWLHKNrC5m9S7gJFYccoDrU7m/mUzqL4poikmu0hwFk5lMd5jBgRBqYo4jeMzijVIT+bAlOpMiZz6pjc9uA1g9ndXU+lY1HYroGOaCyRw1/EMYrKPlxP6/cc5qxANUQF/8Rzmfju71n5tQlMOvj/4GDfPcAHQtz1ZJ0PsSwsMjseETOUWffJ+u9WApbrqT1sP0wV/zViz9g/XOSup5X9+I5XcyFIsaCsWk8DmQFcGeoa1Nwdruax0O28UXVUqs0yxusxg9lKqXjnvEQJj+K9ofYX+0JuT7YoivhGFfSZDxhv7mji9e1vcu/ik9jd1MaarV9w06ijQNrgqClItI1rGivgz4fjPURyjf3b2a7IaBYxClspRA2FzwuRqOHqGf92eqyrYhTWveSQw66ndPMoSq+MeBqUYbmeBnBDqozn05snZFNrOO5vzyW2vzgSU/E+xgmLwr0XtI19s+uIGK6IUYiY9YT+9uEXANz38jZe3bqfusogYy9dBdJp9jYHswte+6F4wb5c0yOYncXvZ1tv4ZhByO+1FEbx/v7psJM/bNeTG2IUPq+HqqDP8WC2I3cTEVklIptF5D0ReVpEapI+u0VEtonIFhE5t9CyKaso4IBcT4GuQc2mtvwoimTXgE1nNEbA58lpb26nsOMsHZGYK2ZmQ8L9BHD/KzvY8ukR7rhoKtVH1cOISTDmFLPcyod/MUvQl9Wk+Lbs6Ss9NtMy45CwRtweowj4PHRGjUQw2wUWBcComhCfHOpZor6QOHXU/xM4USk1DfgQuAVARBqARcAUYB7wSxEp6NFUVq2ngdyQuqdJ5suisJVZJCkzpTNiECoBawIST3wdkVjcosikqJ0T2IqiflgFI6tDrFo4nbmTk1yOXp9Zfn7rC9C6P2+up0AfMYrMFIX5HXZmXSRmFHWMKB12racOF2U9QVJ/EQfJ+qiLyLhst1VKvaCUsiN+bwBjrNcLgCeUUp1KqY+AbcCp2e4nK6xaTwN5cqrqFqNoasmvokjOde+MxlxfYtwmZD0Vt0fMGIVHMvOxO4FdxuOsiSN4/ZazufjkMT1XmjgP2g5A6+d569fs9Qh+r8RdT9k0fvLHH0Rsi0Lh9xX3758KO0ZhB7PdYlGMrS1nd1NbPPvMCdLeDUVklogstNqfIiLTROQx4O85kmEZ8Lz1ejSwO+mzPdaygqGsVqi5sChaw1E6ozGaO6PxRjy5pPsTH5j+/FJIjYVki8IgElNFPSvbptJquXn8iIq+3X/jvwbjz4Wv/wxO+27eZEkuq22ozEt4+LudX9GY4Ypj0BcBn/vSY8G0KFrDsXg5GydIGcwWkVXAfGA9cJOI/BW4CvhXzBt8qm1fBEb28tGtSqlnrXVuxWyp+mimgovId4DvAIwbl7Vx0xMrRjGQiUW2+6G5I8pBq/rp0DwGs6PdYhSlkBoL3S0Ko+jjE5BIZDh+eIrJlcEquOzJvMsS9HkSFkVW6bGJZAkojZnZUUPRZs1zcUN6LMDYoWYx0d0H26mrDDoiQ7r02K8DM5VSHSIyFPNp/0Sl1M50X6yUOifV5yKyFFMJzVUJm2ovMDZptTHWst6+/37gfoDGxsbc2WRGjOgA02ODPtMiae2McsCqfpoPi8KWMdn1VEoWRSiQCGZn2kvBKexEhpSKokCYLXntGIX5P7MSHtb5ZSQsCjfPzLbjNofbI4i4JzNwXJ2pKHY1tTFjbH6SH9KR7pfqsMp3oJQ6CGztj5JIh4jMA24ELlBKJUdpngMWiUhQROqB8cDage4vE+x5FAO5KYlIvN6TbVHkNT02OZhdQhZFwOvBI3bWU2ZtPJ1ibG05Y4aWMawy98c7U4L+hOvJ9k5mVhSwxLKevAlFUe73uiYzMG5ROBjQTmdRHCcizyW9r09+r5S6IMv93ovZUuU/rYP1hlJquVLqfRF5ErPoYBS4RikVy3If2WG1Qh3ok5NZQTaWsCjycOOw/cXJ6bGlZFGICCG/11UWxfe+cjxXnHFsUdyEgj4PnRHb9ZR5erGtFCLxrCd3z6NItijckvEEZqxueFWQXQeKV1Es6Pb+zl7XyhClVJ/lMpVStwO352I/WWEFswd6U6oIemlq7eTd3Wb7y2F58C3aF+31T6znUFuY126ZS2c0Fq8PUwqU+b1mjMIlwWy/d2AZc7mkq0UxgHkU1rZRw93psfZxOdQWoTzQr3qoRcMxteVs+azZsf2nm5n9t0IJUjSoGFHlHfBNadZxdTz8+sf814dfcMnJY+I1W3KJrcw27TsCYOWIl45FAVgWhYFSxT/ZrtjoLZidkaLw9LQoXJ0em+x6cpFFAXDWpBGs+usWPtrfSv2w3Pa16Q/pqse+LCIv9fG3ulBCFhIxogPucAdw69cbOGfyCOrrKvjhNxpyJF1XujeR2bm/taRiFGDOzrazntzs9nCCoDUTGYj3zM5oHkUvM7PdYNX1he16Mi0Kd10jC08eg9cjPPn27vQr54F09tcNvSw7HTMQ/XnuxSkClJET11PA5+GBbzdalTfzc3H5u8m4+dPmkrQoOiMxxD+w2fKDkaDPy4GWrh0CPRnETnzdsp4iMSPnvb0LSdz11B7mhBHOZ6VlwlHVIc6aOJxn/3svN82bVPD9p3M9rbNfi8iZwL8AIWC5Uur5Pjd0M/FaTwO/IEQG1gApHd1vnJs/PUJnpLQsCjtG4fcOXHkPNoJ+T8+igBmcj/ESMZZFEY25I6GgL+x02I6I4TqLAuDE0UN48YPPHWlJmzaiYxXmuw3oBG5XSr2cd6kcRJRZ68kNbo7uJ8uWT5vpiBolUWLcJmQpivKAGtDclsFI13kU2bieEvN0lFJEDfdPuLNxo6KwJ9s1tYYZUR0q6L7Tzcx+CxgOrAJet5adZH+ulHonr9I5gRp49dhC0T2F94N9zYSjRklZFCG/l6bWMLEydz/NOkFyCY9E1lP/b/SJrCcjblWUwoQ7gPKgu7KeAIZbKfb7W4pMUQCtQAuwELgYs6OdjQLOzpNcjiEqd66nfNNdxr1WKeLSilF46IjEiMTcUcKjmOg16ymDGIU/nvWk4plPbrYouigKl5TvSMa2KPa3dBZ83+liFF8pkBxFgxjGgIsCFopk91jDqOp4mmwpWRRl1oS7mEsm3BUTZoyia9ZTJtl8iX4URqL6rIsVRbI15EaLwp6LZU/iLSTp0mNPEZGRSe+/LSLPisgvRCQ/rbkcRpRZ68kNJnbyjbPh6Or469KyKMwYRdRQrlDexUTI5yUcNeLxBciyKKChCFsWRcAF10VfJNd2cmeMwnI9NRe+imy6O8r/BcIAIvJl4A7gt8BhrIJ8JYVSCO6xKJLdAA2jEoqipCyKgDnhLubyNpxOYCc1dEaNRFHALFxP0ZgRT5F1t0WRkL3ChYqiKugj4PWw3wGLIp395VVKNVmvLwXuV0r9EfijiKzPr2gOYFiphModMYpkZTaiOlEixC1VMftDyGdOuIvGDHwudBc4SXI71IFYFNGYIhK1g9nuPbeSYxRlLivhAWa6/bDKQFFaFF4RsX/RucBLSZ+575dOh1V/MIbHFU+vyTJWBHxxBeGWOvv9IWQ9+bWFYzpGkSH2+dAZjSWynjI4r+NFAQ0jXqHYDS7ZvnB7eiyYAe2ii1EAjwN/E5FngXbgVQAROQHT/VRa2BYFXlfclJILtJUHvIwaYqbMlZZFYV7QLZ1RV7gDi4lgUt/sWBZZT8llxksu68mlimJYZaAos55ut2o6jQJeSGow5AGuzbdwBccwO1+ZFkXxXxDJFkV5wMfIISF2HmjDuc66uccuB93SGXWFlVdM2L3TO6OxrIoCeuMzs42sem4XG4EuFoU7HSJ1lUE2f1r4KrJpfy2l1Bu9LPswP+I4jOV6ckswOzmOUh70ctK4obyxoynFFu7DzuAyLYriV97FRHLJimyKAooIfq8QiSWynvwutlYDJeB6GlYZ5EBLGKVUQXueuFOt5olDjsD+GgAAGBpJREFULR3UgGtmZnePUXz/qxM4cfQQvjx+mINS5ZYy66lYKXc/zTpBIkZhZGVRgPkwkjyPws39KDwewecRooZysaIIEI4ZHOmIFrTvjHuPeh644/n3ARcFs5Mu+vKgF5/Xw/lTRxVFd7VcEUwKzLvByismEllPZjDbI2R8bvi95o01GnN/MBsSMZYKl2bQDbX62hxsLWzmk1YUSexrMn1/binhISJxZeHGkgT9oSxpXNqiyIxQ8jwKlV2HQL/XQyRmxF1PbojdpcIOaLupFWoylSFTwbV0Rgu6X3eq1TxRHjBPohvObXDN06vXI3g94voLuC8qk5783HJMigXbomjpiBLLcma7zyts+7yF17cfQASG56GlbyGxFYVbH6yqglpROE40EgGgrqrMYUn6j9/rcXUzmXSMqyuPv9YWRWYcN7yCqpCPlzd/Tk15IDtF4fHw5kdNeD3CQ0tP6XI83EjAul7c+mBlWxStBVYU7vy18kTYUhR43KM/fV5xbWCuP1SH/PFiaG69uJ0i5PfyjelH8+eN+zjcHslKUdgxiRFVQc6aOCLXIhacgM/jyvIdNhUOWRT6yksiElcU7jmRfB6hwqU54f3lOKuZvLYoMmfhyWPoiBj86b1Psvr9bOV8VIH7H+QLv1dcO4cCEq6n5g6tKBwjGrV+fHHPz+LzeCgPukexZUO9pSh0jCJzZo6tocxvVpHNzvVkbjOyRBRFwOdxtQXuVDDbPXfEAhB2o0XhLX2Lon64qSjaIzGHJXEfIkJthZlSmZ3rybYo3B3EtvF73a0oyvxePFL4GEVp32EyQClFJBqFAK6KUbj9xO8Px1oB1N1N7Q5L4k5qyv3sPdSelaKwazwdNaQ0LIpjastdPc9IRKgI+gruenLPHTHPdEYNvFYJD8Q9N95LTxnL6Br3ZGllw9haW1G0OSyJO7EtimxiFAesiV2l4nq669IZKJcXQ6sK+nR6rFN0RGJ4MZ+e3OR6Wn7m8U6LkHeOG1YJmIFZTebYs3k92SgKq1JpqSgKEcHFBgVgxilatEXhDO2RGB5bUbgomD0YKAt4+ehfz3e1y8BJhpabNYGysSisElGMKBFFUQpUOmBR6DuiRXs42aLQ+rPY0Eoie4ZarqeBMLJEYhSlQIVWFM7RFo7hFfe5njSadNgxioEEQCtdWkSvFKkKaUXhGF1iFC4KZms06aixYhRH2iMZbzvhqMpci6MZIJVBHaNwjHaXBrM1mnTUWoqiNZz5PJTnVsyOp8hqigMnXE9aUVi0h5OC2VpRaEqIoRXZN7gJ+b2EXFpptVSpCvpoDUcxDJVVJls2OOp6EpF/FhElIsOSlt0iIttEZIuInFsoWdojMXy4bx6FRpMOOz1WUxpUhnwoBW0FrFTgmEUhImOBrwG7kpY1AIuAKcDRwIsiMkEplfdfRFsUmlJFK4rSojJoWogtHdGCJRk4aVHcBdwIJM+TXAA8oZTqVEp9BGwDTi2EMO06mK0pUdzazU3TOxVWEdDPjnSgCjTN3BFFISILgL1KqXe7fTQa2J30fo+1LO90DWbr0I1GoylOqqwKsgvu+zuPrd2VZu3ckLc7ooi8CIzs5aNbgR9gup0G8v3fAb4DMG7cuIF8FQAdYZ31pCldRlaHmDSqymkxNDkguVr0pk+OFGSfeVMUSqlzelsuIlOBeuBda7btGOAdETkV2AuMTVp9jLWst++/H7gfoLGxccD2V3skRsj+NXQJD02J8cYP5jotgiZHTBpZzZcnDOeVD7+grEAZaQW/IyqlNiilRiiljlVKHYvpXjpJKfUp8BywSESCIlIPjAfW5lOecNRg1r+u5tE3d1HmtfSNtig0Gk2RMqTcz2+XncqwykDBMp+KyhmvlHpfRJ4ENgFR4Jp8ZzztPdTOvsMdAAQrrb3qGIVGoylyQn4vHVlMoswGx++IllWR/P524PZC7X9XUo+DMp8yFYXOetJoNEVOmd9bsK6Pg94Zv+tAa/y1T7TrSaPRuIPygJe2AlkUWlEkWRTN7WaTFh3M1mg0xU5IWxSFY1dTGyG/+TNEIlZ1TR2j0Gg0RU5ZwEuHVhSFYVdTO6fV1wHg0/MoNBqNSygPeGkfLMFsJ1FKsetAK6fV1zKiKsi88HDYig5mazSaoifk1zGKgtDUGqY1HGNcbTmrLpnOzDHV5gfaotBoNEVOmV+7ngqCHcgeV1tuLlC6zLhGo3EHhUyPHdSupxNGVPK7K09jytGWJWFEAQHPoNafGo3GBZQHTEWhlMIqh5Q3BrWiqAr5mT1+WGKBEdNuJ41G4wpCAS9KQWfUyHsXQv3onIyKabeTRqNxBXZBwEJkPmlFkYwR03MoNBqNKyi3GlIVIk6hFUUy2vWk0Whcgu1uKkSKrFYUyaiYLt+h0Whcge16KkSKrL4rJqMtCo1G4xLKtOvJIZSOUWg0Gndgxyi066nQGFGd9aTRaFxBSGc9OYRhaNeTRqNxBTpG4RQ6mK3RaFxCecB0k2vXU6HR8yg0Go1LiE+4K4BFoe+KyRhR7XoqEJFIhD179tDR0eG0KJocEAqFGDNmDH6/32lRBg2hgPmcXwjXk1YUyYRbwV/mtBSDgj179lBVVcWxxx6b94JmmvyilOLAgQPs2bOH+vp6p8UZNAS8Hjyig9mF58gnUD3aaSkGBR0dHdTV1WklUQKICHV1ddo6LDAiQnnAp2MUBefIXqg+2mkpBg1aSZQO+lg6Q6hAPSm0orAJt0LHIW1RDBIOHDjAjBkzmDFjBiNHjmT06NHx9+FwOGf7aWlpYdGiRUydOpUTTzyROXPm0NbWRjQaRUS46aab4uvecccd/PjHPwbgtttui8vU0NDAk08+mTOZNKVDWcCj02MLypFPzP9aUQwK6urqWL9+PevXr2f58uX80z/9U/x9IBAATN+7YRgD2s9dd93FuHHj2LBhAxs3buSBBx6IB3zLysp48sknaWpq6nXblStXsn79ep566imuvvpqYrHCdDPTuIfT6+s4fnhF3vejFYXN4T3mf+16GtRs27aNhoYGLrvsMqZMmcLu3bupqamJf/7EE09w1VVXAfDZZ59x0UUX0djYyKmnnsobb7zR4/v27dvH6NGJh49JkybFFUUgEGDZsmXcfffdKWWytzl8+HAuhqgpIVZdMp0VZ4/P+3501pONbVEM0RZFoflff3qfTZ8cyel3Nhxdzf/8xpSstt28eTO//e1vaWxsJBqN9rneddddx4033sjpp5/Ozp07mT9/Phs3buyyzpVXXsm8efP4/e9/z9y5c1myZAknnHBC/PNrr72WGTNmcMMNN/S5n7feeosTTzyR2trarMaj0QwUrShsbEVRpS2Kwc7xxx9PY2Nj2vVefPFFtmzZEn9/8OBB2tvbKStLpFiffPLJ7NixgxdeeIEXX3yRxsZG1q5dy3HHHQdATU0Nixcv5t577+0REF61ahX3338/W7du5c9//nOORqfRZI5WFDZH9kD5MPCHnJZk0JHtk3++qKhI+Hw9Hg9Kqfj75BRQpRRr166NxzT6oqqqiosvvpiLL74YpRTPP/8811xzTfzz73//+5xyyilcfvnlXb5r5cqVXH/99Tz11FNceeWVbN26lWAwmIshajQZoWMUNkc+0fEJTQ88Hg9Dhw5l69atGIbB008/Hf/snHPO4b777ou/X79+fY/t16xZw6FDhwDo7Ozkgw8+4JhjjumyzrBhw7jwwgv5zW9+06sMF110EVOnTuV3v/tdDkak0WSOVhQ2h/fCkDFOS6EpQn7yk59w7rnn8qUvfYkxYxLnyH333cff//53pk2bRkNDAw888ECPbbdu3cqcOXOYOnUqJ510ErNmzWLBggU91lu5ciWff/55nzL88Ic/5M477+xi3Wg0hUJK4cRrbGxUb7/99sC+5I5jYOpC+PqduRFKk5IPPviAyZMnOy2GJofoY+o+RGSdUiptQE5bFJA02U67njQajaY7WlFA0mQ77XrSaDSa7jimKETkWhHZLCLvi8hPk5bfIiLbRGSLiJxbEGGO7DX/a4tCo9FoeuBIeqyInAUsAKYrpTpFZIS1vAFYBEwBjgZeFJEJSqn81i44bCkKPdlOo9FoeuCURfE94A6lVCeAUspO91gAPKGU6lRKfQRsA07NuzR6sp1Go9H0iVOKYgIwR0TeFJG/icgp1vLRwO6k9fZYy3ogIt8RkbdF5O0vvvhiYNLoyXYajUbTJ3lTFCLyoohs7OVvAabLqxY4HVgJPCkZFrRXSt2vlGpUSjUOHz58YMLqyXaDlmeeeQYRYfPmzXnfz6ZNmzLe7rnnnuOOO+7IyTafffYZ8+fPZ/r06TQ0NHD++ecDsHPnTkSEe+65J77uihUr4hMAly5dSn19PTNmzGD69OmsXr0643Fo3E3eFIVS6hyl1Im9/D2LaSk8pUzWAgYwDNgLjE36mjHWsvxyeK8uLz5Iefzxx5k9ezaPP/54XveTjaKIRqNccMEF3HzzzTnZ5oc//CFf/epXeffdd9m0aVMXZTJixAjuvvvuPntxrFq1ivXr1/Pzn/+c5cuXZzQOjftxyvX0DHAWgIhMAALAfuA5YJGIBEWkHhgPrM27NEf26kD2IKSlpYU1a9bw4IMP8sQTT/S6zs6dO5k0aRKXXXYZkydPZuHChbS1tQGwevVqZs6cydSpU1m2bBmdnZ0A3HzzzTQ0NDBt2jRuuOEGXnvtNZ577jlWrlzJjBkz2L59O9u3b2fevHmcfPLJzJkzJ27RLF26lOXLl3Paaadx44038pvf/IYVK1bEZTn77LOZNm0ac+fOZdeuXWm3SWbfvn1dZpZPmzYt/nr48OHMnTuXhx9+OOVvNmvWLPbuzf+zm6a4cKoo4EPAQyKyEQgDS5Q5Rfx9EXkS2AREgWvynvHUftCcbKfLdzjH8zfDpxty+50jp8J5qV02zz77LPPmzWPChAnU1dWxbt06Tj755B7rbdmyhQcffJAzzjiDZcuW8ctf/pIVK1awdOlSVq9ezYQJE/j2t7/Nr371Ky6//HKefvppNm/ejIhw6NAhampquOCCC5g/fz4LFy4EYO7cufzbv/0b48eP58033+Qf/uEfeOmllwDYs2cPr732Gl6vt0v9p2uvvZYlS5awZMkSHnroIa677jqeeeaZlNskc80113DppZdy7733cs4553DFFVdw9NEJl+tNN93Eeeedx7Jly/r8zf7yl7/wzW9+M+Xvqik9HLEolFJhpdS3LFfUSUqpl5I+u10pdbxSaqJS6vm8C7P3HfP/qBl535WmuHj88cdZtGgRAIsWLerT/TR27FjOOOMMAL71rW+xZs0atmzZQn19PRMmTABgyZIlvPLKKwwZMoRQKMSVV17JU089RXl5eY/va2lp4bXXXuOSSy5hxowZfPe732Xfvn3xzy+55BK8Xm+P7V5//XUWL14MwOWXX86aNWvSbpPMueeey44dO7j66qvZvHkzM2fOJDkR5LjjjuO0007jscce67HtypUrmTBhAosXL+7SvlUzONBlxve8DQiMPslpSQYvaZ7880FTUxMvvfQSGzZsQESIxWKICKtWrerRFyLd+2R8Ph9r165l9erV/OEPf+Dee++NWwo2hmFQU1PTa7VZ6FrmvL/0d5va2loWL17M4sWLmT9/Pq+88koXK+oHP/gBCxcu5Mwzz+yy3apVq1i4cCH33HMPy5YtY926dRnLqHEvuoTH3rdh+EQIDXFaEk0B+cMf/sDll1/Oxx9/zM6dO9m9ezf19fW8+uqrPdbdtWsXr7/+OgCPPfYYs2fPZuLEiezcuZNt27YB8Mgjj3DmmWfS0tLC4cOHOf/887nrrrt49913AbMnRXNzMwDV1dXU19fzH//xH4DZ18JeLxVf+tKX4rGURx99lDlz5mQ05pdeeikeX2lubmb79u2MGzeuyzqTJk2ioaGBP/3pT71+x4oVKzAMg7/+9a8Z7Vvjbga3olDKtChGp+9mpiktHn/8cS688MIuyy6++OJe3U8TJ07kvvvuY/LkyRw8eJDvfe97hEIhfv3rX3PJJZcwdepUPB4Py5cvp7m5mfnz5zNt2jRmz57Nz372M8B0ba1atYqZM2eyfft2Hn30UR588EGmT5/OlClTePbZZ9PKfM899/DrX/+aadOm8cgjj6Tttd2ddevW0djYyLRp05g1axZXXXUVp5xySo/1br31Vvbs2dPrd4gIt912Gz/96U97/VxTmgzuMuNNO+AXM2H+z6HxitwLpukTt5Sk7qsXtqYnbjmmmgS6zHh/iEVg8jdg3CynJdFoNJqiZXAHs4dPhEt1e0lN3xx77LHamtAMega3RaHRaDSatGhFoXGMUoiPaUz0sSxttKLQOEIoFOLAgQP6BlMCKKU4cOAAoZCuvlyqDO4YhcYxxowZw549exhwiXhNURAKhbrUkdKUFlpRaBzB7/dTX1/vtBgajaYfaNeTRqPRaFKiFYVGo9FoUqIVhUaj0WhSUhIlPETkC+DjAXzFMMzGSYMBPdbSY7CME/RYc80xSqm0vaRLQlEMFBF5uz/1TkoBPdbSY7CME/RYnUK7njQajUaTEq0oNBqNRpMSrShM7ndagAKix1p6DJZxgh6rI+gYhUaj0WhSoi0KjUaj0aRkUCsKEZknIltEZJuI3Oy0PLlGRHaKyAYRWS8ib1vLakXkP0Vkq/V/qNNyZoOIPCQin4vIxqRlfY5NRG6xjvMWETnXGamzo4+x/khE9lrHdr2InJ/0mZvHOlZEXhaRTSLyvoj8o7W85I5tirEW37FVSg3KP8ALbAeOAwLAu0CD03LleIw7gWHdlv0UuNl6fTPwE6flzHJsXwZOAjamGxvQYB3fIFBvHXev02MY4Fh/BNzQy7puH+so4CTrdRXwoTWmkju2KcZadMd2MFsUpwLblFI7lFJh4AlggcMyFYIFwMPW64eBbzooS9YopV4Bmrot7mtsC4AnlFKdSqmPgG2Yx98V9DHWvnD7WPcppd6xXjcDHwCjKcFjm2KsfeHYWAezohgN7E56v4fUB8mNKOBFEVknIt+xlh2llNpnvf4UOMoZ0fJCX2Mr1WN9rYi8Z7mmbFdMyYxVRI4FZgJvUuLHtttYociO7WBWFIOB2UqpGcB5wDUi8uXkD5Vpz5Zk2lspj83iV5hu0xnAPuBOZ8XJLSJSCfwRuF4pdST5s1I7tr2MteiO7WBWFHuBsUnvx1jLSgal1F7r/+fA05hm6mciMgrA+v+5cxLmnL7GVnLHWin1mVIqppQygAdIuCBcP1YR8WPeOB9VSj1lLS7JY9vbWIvx2A5mRfEWMF5E6kUkACwCnnNYppwhIhUiUmW/Br4GbMQc4xJrtSXAs85ImBf6GttzwCIRCYpIPTAeWOuAfDnDvmlaXIh5bMHlYxURAR4EPlBK/Szpo5I7tn2NtSiPrdORfyf/gPMxMw22A7c6LU+Ox3YcZobEu8D79viAOmA1sBV4Eah1WtYsx/c4plkewfTVXplqbMCt1nHeApzntPw5GOsjwAbgPcwbyKgSGetsTLfSe8B66+/8Ujy2KcZadMdWz8zWaDQaTUoGs+tJo9FoNP1AKwqNRqPRpEQrCo1Go9GkRCsKjUaj0aREKwqNRqPRpEQrCo1Go9GkRCsKjSYJEalLKu/8abdyz6/lYX9LReQLEfn3FOuUWfsPi8iwXMug0aTD57QAGk0xoZQ6gFljBxH5EdCilPo/ed7t75VSK1LI1A7MEJGdeZZDo+kVbVFoNP1ERFqs/18Rkb+JyLMiskNE7hCRy0RkrdUo6nhrveEi8kcRecv6O6Mf+5hifc96q3ro+HyPS6NJh7YoNJrsmA5MxuwTsQP4d6XUqVaXsmuB64G7gbuUUmtEZBzwV2ubVCwH7lZKPWrVIPPmbQQaTT/RikKjyY63lNUfQUS2Ay9YyzcAZ1mvzwEazNpvAFSLSKVSqiXF974O3CoiY4CnlFJbcy+6RpMZ2vWk0WRHZ9JrI+m9QeIBzAOcrpSaYf2NTqMkUEo9BlwAtAN/FpGzcyy3RpMxWlFoNPnjBUw3FAAiMiPdBiJyHLBDKfULzFLa0/InnkbTP7Si0Gjyx3VAoxWU3oQZf0jH/wA2ish64ETgt/kUUKPpD7rMuEbjICKyFGhMlR6btO5Oa939+ZZLo0lGWxQajbO0A+f1Z8Id4MeMgWg0BUVbFBqNRqNJibYoNBqNRpMSrSg0Go1GkxKtKDQajUaTEq0oNBqNRpMSrSg0Go1Gk5L/D7faorV4xhLvAAAAAElFTkSuQmCC">
            <a:extLst>
              <a:ext uri="{FF2B5EF4-FFF2-40B4-BE49-F238E27FC236}">
                <a16:creationId xmlns:a16="http://schemas.microsoft.com/office/drawing/2014/main" id="{D3E449D9-9994-4E0F-B091-7E3DE41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940608"/>
            <a:ext cx="5602314" cy="37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582A30-5901-4285-951C-4BC564FC6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0" b="41200"/>
          <a:stretch/>
        </p:blipFill>
        <p:spPr>
          <a:xfrm>
            <a:off x="6002982" y="1746299"/>
            <a:ext cx="5960418" cy="3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3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B9405-7849-4A94-A3DA-84B936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9C327-B9CB-4149-9C4A-3DA55A95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We</a:t>
            </a:r>
            <a:r>
              <a:rPr lang="fr-CH" dirty="0"/>
              <a:t> have </a:t>
            </a:r>
            <a:r>
              <a:rPr lang="fr-CH" dirty="0" err="1"/>
              <a:t>shown</a:t>
            </a:r>
            <a:r>
              <a:rPr lang="fr-CH" dirty="0"/>
              <a:t>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for speech </a:t>
            </a:r>
            <a:r>
              <a:rPr lang="fr-CH" dirty="0" err="1"/>
              <a:t>denoising</a:t>
            </a:r>
            <a:endParaRPr lang="fr-CH" dirty="0"/>
          </a:p>
          <a:p>
            <a:pPr lvl="1"/>
            <a:r>
              <a:rPr lang="fr-CH" dirty="0" err="1"/>
              <a:t>Based</a:t>
            </a:r>
            <a:r>
              <a:rPr lang="fr-CH" dirty="0"/>
              <a:t> on LPC </a:t>
            </a:r>
            <a:r>
              <a:rPr lang="fr-CH" dirty="0" err="1"/>
              <a:t>modelling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The </a:t>
            </a:r>
            <a:r>
              <a:rPr lang="fr-CH" dirty="0" err="1"/>
              <a:t>necessity</a:t>
            </a:r>
            <a:r>
              <a:rPr lang="fr-CH" dirty="0"/>
              <a:t> of a VAD has been </a:t>
            </a:r>
            <a:r>
              <a:rPr lang="fr-CH" dirty="0" err="1"/>
              <a:t>established</a:t>
            </a:r>
            <a:endParaRPr lang="fr-CH" dirty="0"/>
          </a:p>
          <a:p>
            <a:pPr lvl="1"/>
            <a:r>
              <a:rPr lang="fr-CH" dirty="0"/>
              <a:t>For </a:t>
            </a:r>
            <a:r>
              <a:rPr lang="fr-CH" dirty="0" err="1"/>
              <a:t>low</a:t>
            </a:r>
            <a:r>
              <a:rPr lang="fr-CH" dirty="0"/>
              <a:t> SNR, a </a:t>
            </a:r>
            <a:r>
              <a:rPr lang="fr-CH" dirty="0" err="1"/>
              <a:t>statistical</a:t>
            </a:r>
            <a:r>
              <a:rPr lang="fr-CH" dirty="0"/>
              <a:t> model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developped</a:t>
            </a:r>
            <a:endParaRPr lang="fr-CH" dirty="0"/>
          </a:p>
          <a:p>
            <a:pPr lvl="1"/>
            <a:r>
              <a:rPr lang="fr-CH" dirty="0" err="1"/>
              <a:t>Lower</a:t>
            </a:r>
            <a:r>
              <a:rPr lang="fr-CH" dirty="0"/>
              <a:t> computation time</a:t>
            </a:r>
          </a:p>
          <a:p>
            <a:pPr lvl="1"/>
            <a:endParaRPr lang="fr-CH" dirty="0"/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improved</a:t>
            </a:r>
            <a:r>
              <a:rPr lang="fr-CH" dirty="0"/>
              <a:t> the a posteriori SNR for all the </a:t>
            </a:r>
            <a:r>
              <a:rPr lang="fr-CH" dirty="0" err="1"/>
              <a:t>noisy</a:t>
            </a:r>
            <a:r>
              <a:rPr lang="fr-CH" dirty="0"/>
              <a:t> speech </a:t>
            </a:r>
            <a:r>
              <a:rPr lang="fr-CH" dirty="0" err="1"/>
              <a:t>samples</a:t>
            </a:r>
            <a:endParaRPr lang="fr-CH" dirty="0"/>
          </a:p>
          <a:p>
            <a:endParaRPr lang="fr-CH" dirty="0"/>
          </a:p>
          <a:p>
            <a:r>
              <a:rPr lang="fr-CH" dirty="0"/>
              <a:t>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improved</a:t>
            </a:r>
            <a:r>
              <a:rPr lang="fr-CH" dirty="0"/>
              <a:t> by </a:t>
            </a:r>
            <a:r>
              <a:rPr lang="fr-CH" dirty="0" err="1"/>
              <a:t>correctly</a:t>
            </a:r>
            <a:r>
              <a:rPr lang="fr-CH" dirty="0"/>
              <a:t> tuning the </a:t>
            </a:r>
            <a:r>
              <a:rPr lang="fr-CH" dirty="0" err="1"/>
              <a:t>parameters</a:t>
            </a:r>
            <a:r>
              <a:rPr lang="fr-CH" dirty="0"/>
              <a:t> in the code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456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0E48-B723-4A41-9502-C13A644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B8A1DC-2FA9-4AFE-B85E-7D3DB37E1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94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584A5-9880-4089-8CB9-D91BBEA0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/>
              <a:t>Menu of the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A0D9A-200E-47F5-A94D-58B242C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Algorithm</a:t>
            </a:r>
            <a:endParaRPr lang="fr-CH" dirty="0"/>
          </a:p>
          <a:p>
            <a:pPr lvl="1"/>
            <a:r>
              <a:rPr lang="fr-CH" dirty="0"/>
              <a:t>Wiener </a:t>
            </a:r>
            <a:r>
              <a:rPr lang="fr-CH" dirty="0" err="1"/>
              <a:t>Filtering</a:t>
            </a:r>
            <a:endParaRPr lang="fr-CH" dirty="0"/>
          </a:p>
          <a:p>
            <a:pPr lvl="1"/>
            <a:r>
              <a:rPr lang="fr-CH" dirty="0"/>
              <a:t>Noise Power Spectral Distribution (PSD) estimation</a:t>
            </a:r>
          </a:p>
          <a:p>
            <a:pPr lvl="1"/>
            <a:r>
              <a:rPr lang="fr-CH" dirty="0"/>
              <a:t>Speech PSD estimation : all-pole model</a:t>
            </a:r>
          </a:p>
          <a:p>
            <a:pPr lvl="1"/>
            <a:r>
              <a:rPr lang="fr-CH" dirty="0"/>
              <a:t>Voice Activity Detector</a:t>
            </a:r>
          </a:p>
          <a:p>
            <a:r>
              <a:rPr lang="fr-CH" dirty="0" err="1"/>
              <a:t>Results</a:t>
            </a:r>
            <a:endParaRPr lang="fr-CH" dirty="0"/>
          </a:p>
          <a:p>
            <a:pPr lvl="1"/>
            <a:r>
              <a:rPr lang="fr-CH" dirty="0"/>
              <a:t>Evaluation </a:t>
            </a:r>
            <a:r>
              <a:rPr lang="fr-CH" dirty="0" err="1"/>
              <a:t>metrics</a:t>
            </a:r>
            <a:endParaRPr lang="fr-CH" dirty="0"/>
          </a:p>
          <a:p>
            <a:pPr lvl="1"/>
            <a:r>
              <a:rPr lang="fr-CH" dirty="0"/>
              <a:t>Sentence and </a:t>
            </a:r>
            <a:r>
              <a:rPr lang="fr-CH" dirty="0" err="1"/>
              <a:t>word</a:t>
            </a:r>
            <a:r>
              <a:rPr lang="fr-CH" dirty="0"/>
              <a:t> </a:t>
            </a:r>
            <a:r>
              <a:rPr lang="fr-CH" dirty="0" err="1"/>
              <a:t>denoising</a:t>
            </a:r>
            <a:endParaRPr lang="fr-CH" dirty="0"/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01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B3CAF-E4D6-404E-B62A-756E8024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8E0C4-1D62-45C9-A0B7-6CE3F00D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Block </a:t>
            </a:r>
            <a:r>
              <a:rPr lang="fr-CH"/>
              <a:t>diagram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41C939-3EAE-44B7-B521-FB19815A5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794"/>
            <a:ext cx="11582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E2FE1-2D8C-4D05-A71E-99771C8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CH" dirty="0"/>
                  <a:t>Iterative Wiener </a:t>
                </a:r>
                <a:r>
                  <a:rPr lang="fr-CH" dirty="0" err="1"/>
                  <a:t>Filter</a:t>
                </a:r>
                <a:r>
                  <a:rPr lang="fr-CH" dirty="0"/>
                  <a:t> construction</a:t>
                </a:r>
              </a:p>
              <a:p>
                <a:endParaRPr lang="fr-CH" dirty="0"/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H" dirty="0"/>
              </a:p>
              <a:p>
                <a:pPr marL="450000" lvl="1" indent="0">
                  <a:buNone/>
                </a:pPr>
                <a:endParaRPr lang="fr-CH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power spectral density (PSD) of respectively the speech and the noise</a:t>
                </a:r>
              </a:p>
              <a:p>
                <a:pPr marL="0" indent="0">
                  <a:buNone/>
                </a:pPr>
                <a:endParaRPr lang="fr-CH" dirty="0"/>
              </a:p>
              <a:p>
                <a:r>
                  <a:rPr lang="fr-CH" dirty="0"/>
                  <a:t>Noise PSD estimation :</a:t>
                </a:r>
              </a:p>
              <a:p>
                <a:pPr lvl="1"/>
                <a:r>
                  <a:rPr lang="fr-CH" dirty="0"/>
                  <a:t>Assume noise </a:t>
                </a:r>
                <a:r>
                  <a:rPr lang="fr-CH" dirty="0" err="1"/>
                  <a:t>follows</a:t>
                </a:r>
                <a:r>
                  <a:rPr lang="fr-CH" dirty="0"/>
                  <a:t> a </a:t>
                </a:r>
                <a:r>
                  <a:rPr lang="fr-CH" dirty="0" err="1"/>
                  <a:t>Gaussian</a:t>
                </a:r>
                <a:r>
                  <a:rPr lang="fr-CH" dirty="0"/>
                  <a:t> distribution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endParaRPr lang="fr-CH" dirty="0"/>
              </a:p>
              <a:p>
                <a:pPr lvl="1"/>
                <a:r>
                  <a:rPr lang="fr-CH" dirty="0"/>
                  <a:t>Estimation of the standard </a:t>
                </a:r>
                <a:r>
                  <a:rPr lang="fr-CH" dirty="0" err="1"/>
                  <a:t>deviation</a:t>
                </a:r>
                <a:r>
                  <a:rPr lang="fr-CH" dirty="0"/>
                  <a:t> </a:t>
                </a:r>
                <a:r>
                  <a:rPr lang="fr-CH" dirty="0" err="1"/>
                  <a:t>based</a:t>
                </a:r>
                <a:r>
                  <a:rPr lang="fr-CH" dirty="0"/>
                  <a:t> on the </a:t>
                </a:r>
                <a:r>
                  <a:rPr lang="fr-CH" dirty="0" err="1"/>
                  <a:t>previous</a:t>
                </a:r>
                <a:r>
                  <a:rPr lang="fr-CH" dirty="0"/>
                  <a:t> frames</a:t>
                </a:r>
              </a:p>
              <a:p>
                <a:pPr lvl="1"/>
                <a:endParaRPr lang="fr-CH" dirty="0"/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8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3FF0-35CF-4FA5-A8CB-6345553C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r>
              <a:rPr lang="fr-CH" dirty="0"/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3FC00C-C0DD-4F6A-926B-02316909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CH" dirty="0"/>
                  <a:t>Speech PSD estimation : all-pole modeling</a:t>
                </a:r>
              </a:p>
              <a:p>
                <a:pPr lvl="1"/>
                <a:r>
                  <a:rPr lang="fr-CH" dirty="0"/>
                  <a:t>Auto-</a:t>
                </a:r>
                <a:r>
                  <a:rPr lang="fr-CH" dirty="0" err="1"/>
                  <a:t>regressive</a:t>
                </a:r>
                <a:r>
                  <a:rPr lang="fr-CH" dirty="0"/>
                  <a:t> process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CH" dirty="0"/>
              </a:p>
              <a:p>
                <a:pPr lvl="1"/>
                <a:endParaRPr lang="fr-CH" dirty="0"/>
              </a:p>
              <a:p>
                <a:pPr lvl="1"/>
                <a:r>
                  <a:rPr lang="fr-CH" dirty="0" err="1"/>
                  <a:t>Where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gain factor,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simple </a:t>
                </a:r>
                <a:r>
                  <a:rPr lang="fr-CH" dirty="0" err="1"/>
                  <a:t>periodic</a:t>
                </a:r>
                <a:r>
                  <a:rPr lang="fr-CH" dirty="0"/>
                  <a:t> excitation,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DFT coefficient</a:t>
                </a:r>
              </a:p>
              <a:p>
                <a:pPr lvl="1"/>
                <a:r>
                  <a:rPr lang="fr-CH" dirty="0"/>
                  <a:t>The </a:t>
                </a:r>
                <a:r>
                  <a:rPr lang="fr-CH" dirty="0" err="1"/>
                  <a:t>estimated</a:t>
                </a:r>
                <a:r>
                  <a:rPr lang="fr-CH" dirty="0"/>
                  <a:t> PSD </a:t>
                </a:r>
                <a:r>
                  <a:rPr lang="fr-CH" dirty="0" err="1"/>
                  <a:t>is</a:t>
                </a:r>
                <a:r>
                  <a:rPr lang="fr-CH" dirty="0"/>
                  <a:t> </a:t>
                </a:r>
                <a:r>
                  <a:rPr lang="fr-CH" dirty="0" err="1"/>
                  <a:t>given</a:t>
                </a:r>
                <a:r>
                  <a:rPr lang="fr-CH" dirty="0"/>
                  <a:t> by :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3FC00C-C0DD-4F6A-926B-02316909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7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7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F597-1DB1-4DDE-823A-797EC0B4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Musical interlude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36DC8-E9E9-4DA3-A2BA-B3E3D24D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Original speech </a:t>
            </a:r>
            <a:r>
              <a:rPr lang="fr-CH" dirty="0" err="1"/>
              <a:t>sample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Synthesized</a:t>
            </a:r>
            <a:r>
              <a:rPr lang="fr-CH" dirty="0"/>
              <a:t> speech </a:t>
            </a:r>
            <a:r>
              <a:rPr lang="fr-CH" dirty="0" err="1"/>
              <a:t>sample</a:t>
            </a:r>
            <a:endParaRPr lang="fr-CH" dirty="0"/>
          </a:p>
          <a:p>
            <a:endParaRPr lang="fr-CH" dirty="0"/>
          </a:p>
          <a:p>
            <a:r>
              <a:rPr lang="fr-CH" dirty="0"/>
              <a:t>Noisy speech </a:t>
            </a:r>
            <a:r>
              <a:rPr lang="fr-CH" dirty="0" err="1"/>
              <a:t>sample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Denoised</a:t>
            </a:r>
            <a:r>
              <a:rPr lang="fr-CH" dirty="0"/>
              <a:t> </a:t>
            </a:r>
            <a:r>
              <a:rPr lang="fr-CH" dirty="0" err="1"/>
              <a:t>sample</a:t>
            </a:r>
            <a:endParaRPr lang="fr-CH" dirty="0"/>
          </a:p>
        </p:txBody>
      </p:sp>
      <p:pic>
        <p:nvPicPr>
          <p:cNvPr id="4" name="demo_source">
            <a:hlinkClick r:id="" action="ppaction://media"/>
            <a:extLst>
              <a:ext uri="{FF2B5EF4-FFF2-40B4-BE49-F238E27FC236}">
                <a16:creationId xmlns:a16="http://schemas.microsoft.com/office/drawing/2014/main" id="{4B8418AA-C536-4AC0-98C8-932CB02E18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387815" y="1871265"/>
            <a:ext cx="487363" cy="487363"/>
          </a:xfrm>
          <a:prstGeom prst="rect">
            <a:avLst/>
          </a:prstGeom>
        </p:spPr>
      </p:pic>
      <p:pic>
        <p:nvPicPr>
          <p:cNvPr id="5" name="demo_synthesis">
            <a:hlinkClick r:id="" action="ppaction://media"/>
            <a:extLst>
              <a:ext uri="{FF2B5EF4-FFF2-40B4-BE49-F238E27FC236}">
                <a16:creationId xmlns:a16="http://schemas.microsoft.com/office/drawing/2014/main" id="{C4E44D9C-AD77-42A6-BF2E-FDB2DB8AA4C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387814" y="2868811"/>
            <a:ext cx="487363" cy="487363"/>
          </a:xfrm>
          <a:prstGeom prst="rect">
            <a:avLst/>
          </a:prstGeom>
        </p:spPr>
      </p:pic>
      <p:pic>
        <p:nvPicPr>
          <p:cNvPr id="6" name="demo_noisy">
            <a:hlinkClick r:id="" action="ppaction://media"/>
            <a:extLst>
              <a:ext uri="{FF2B5EF4-FFF2-40B4-BE49-F238E27FC236}">
                <a16:creationId xmlns:a16="http://schemas.microsoft.com/office/drawing/2014/main" id="{1E5DE91A-6C6D-442B-8FFA-5055F125869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387813" y="3866357"/>
            <a:ext cx="487363" cy="487363"/>
          </a:xfrm>
          <a:prstGeom prst="rect">
            <a:avLst/>
          </a:prstGeom>
        </p:spPr>
      </p:pic>
      <p:pic>
        <p:nvPicPr>
          <p:cNvPr id="7" name="demo_denoised">
            <a:hlinkClick r:id="" action="ppaction://media"/>
            <a:extLst>
              <a:ext uri="{FF2B5EF4-FFF2-40B4-BE49-F238E27FC236}">
                <a16:creationId xmlns:a16="http://schemas.microsoft.com/office/drawing/2014/main" id="{25971360-CD7E-4B5B-BBDF-741F7535AC1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387813" y="4863903"/>
            <a:ext cx="487363" cy="4873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D2E4C4-66B2-459D-ABDA-4CE606E5B3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0" y="1160145"/>
            <a:ext cx="4873220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1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ED33C-389E-4393-933A-847886D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EC90B0-8B54-4362-83CE-8E3326A22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CH" dirty="0"/>
                  <a:t>Add Voice Activity Detector</a:t>
                </a:r>
              </a:p>
              <a:p>
                <a:pPr lvl="1"/>
                <a:r>
                  <a:rPr lang="fr-CH" dirty="0" err="1"/>
                  <a:t>Allows</a:t>
                </a:r>
                <a:r>
                  <a:rPr lang="fr-CH" dirty="0"/>
                  <a:t> to </a:t>
                </a:r>
                <a:r>
                  <a:rPr lang="fr-CH" dirty="0" err="1"/>
                  <a:t>calculate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only</a:t>
                </a:r>
                <a:r>
                  <a:rPr lang="fr-CH" dirty="0"/>
                  <a:t> on </a:t>
                </a:r>
                <a:r>
                  <a:rPr lang="fr-CH" dirty="0" err="1"/>
                  <a:t>speechless</a:t>
                </a:r>
                <a:r>
                  <a:rPr lang="fr-CH" dirty="0"/>
                  <a:t> frames</a:t>
                </a:r>
              </a:p>
              <a:p>
                <a:pPr lvl="1"/>
                <a:r>
                  <a:rPr lang="fr-CH" dirty="0"/>
                  <a:t>Wiener </a:t>
                </a:r>
                <a:r>
                  <a:rPr lang="fr-CH" dirty="0" err="1"/>
                  <a:t>filter</a:t>
                </a:r>
                <a:r>
                  <a:rPr lang="fr-CH" dirty="0"/>
                  <a:t> computation </a:t>
                </a:r>
                <a:r>
                  <a:rPr lang="fr-CH" dirty="0" err="1"/>
                  <a:t>is</a:t>
                </a:r>
                <a:r>
                  <a:rPr lang="fr-CH" dirty="0"/>
                  <a:t> </a:t>
                </a:r>
                <a:r>
                  <a:rPr lang="fr-CH" dirty="0" err="1"/>
                  <a:t>expensive</a:t>
                </a:r>
                <a:endParaRPr lang="fr-CH" dirty="0"/>
              </a:p>
              <a:p>
                <a:endParaRPr lang="fr-CH" dirty="0"/>
              </a:p>
              <a:p>
                <a:r>
                  <a:rPr lang="fr-CH" dirty="0" err="1"/>
                  <a:t>Compute</a:t>
                </a:r>
                <a:r>
                  <a:rPr lang="fr-CH" dirty="0"/>
                  <a:t> the signal </a:t>
                </a:r>
                <a:r>
                  <a:rPr lang="fr-CH" dirty="0" err="1"/>
                  <a:t>energy</a:t>
                </a:r>
                <a:r>
                  <a:rPr lang="fr-CH" dirty="0"/>
                  <a:t> </a:t>
                </a:r>
                <a:r>
                  <a:rPr lang="fr-CH" dirty="0" err="1"/>
                  <a:t>level</a:t>
                </a:r>
                <a:r>
                  <a:rPr lang="fr-CH" dirty="0"/>
                  <a:t> :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CH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CH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r>
                  <a:rPr lang="fr-CH" dirty="0" err="1"/>
                  <a:t>Where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</a:t>
                </a:r>
                <a:r>
                  <a:rPr lang="fr-CH" dirty="0" err="1"/>
                  <a:t>weighting</a:t>
                </a:r>
                <a:r>
                  <a:rPr lang="fr-CH" dirty="0"/>
                  <a:t> </a:t>
                </a:r>
                <a:r>
                  <a:rPr lang="fr-CH" dirty="0" err="1"/>
                  <a:t>function</a:t>
                </a:r>
                <a:r>
                  <a:rPr lang="fr-CH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DFT of frame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CH" dirty="0"/>
              </a:p>
              <a:p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EC90B0-8B54-4362-83CE-8E3326A2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4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0725D-4005-47B5-ADA9-C29451DF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A32E60-CF53-408B-87DB-649A6BA02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Dual constant </a:t>
                </a:r>
                <a:r>
                  <a:rPr lang="fr-CH" dirty="0" err="1"/>
                  <a:t>estimator</a:t>
                </a:r>
                <a:r>
                  <a:rPr lang="fr-CH" dirty="0"/>
                  <a:t> :</a:t>
                </a:r>
              </a:p>
              <a:p>
                <a:pPr lvl="1"/>
                <a:r>
                  <a:rPr lang="fr-CH" dirty="0" err="1"/>
                  <a:t>Estimate</a:t>
                </a:r>
                <a:r>
                  <a:rPr lang="fr-CH" dirty="0"/>
                  <a:t> the </a:t>
                </a:r>
                <a:r>
                  <a:rPr lang="fr-CH" dirty="0" err="1"/>
                  <a:t>floor</a:t>
                </a:r>
                <a:r>
                  <a:rPr lang="fr-CH" dirty="0"/>
                  <a:t> noise </a:t>
                </a:r>
                <a:r>
                  <a:rPr lang="fr-CH" dirty="0" err="1"/>
                  <a:t>level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using</a:t>
                </a:r>
                <a:r>
                  <a:rPr lang="fr-CH" dirty="0"/>
                  <a:t> an </a:t>
                </a:r>
                <a:r>
                  <a:rPr lang="fr-CH" dirty="0" err="1"/>
                  <a:t>iterative</a:t>
                </a:r>
                <a:r>
                  <a:rPr lang="fr-CH" dirty="0"/>
                  <a:t> process :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𝑢𝑝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𝑑𝑜𝑤𝑛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endParaRPr lang="fr-CH" dirty="0"/>
              </a:p>
              <a:p>
                <a:pPr marL="9144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frame duration,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en-US" dirty="0"/>
                  <a:t> are the time constant to track the noise.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A32E60-CF53-408B-87DB-649A6BA02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2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139A7-CF67-48ED-AB53-DD5DF4B8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1D32C3-F4B3-4E1B-AF65-2B602763F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Final </a:t>
                </a:r>
                <a:r>
                  <a:rPr lang="fr-CH" dirty="0" err="1"/>
                  <a:t>decision</a:t>
                </a:r>
                <a:r>
                  <a:rPr lang="fr-CH" dirty="0"/>
                  <a:t> :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f>
                                <m:f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m:rPr>
                                  <m:sty m:val="p"/>
                                </m:rPr>
                                <a:rPr lang="fr-CH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1D32C3-F4B3-4E1B-AF65-2B602763F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8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402</Words>
  <Application>Microsoft Office PowerPoint</Application>
  <PresentationFormat>Grand écran</PresentationFormat>
  <Paragraphs>97</Paragraphs>
  <Slides>14</Slides>
  <Notes>0</Notes>
  <HiddenSlides>0</HiddenSlides>
  <MMClips>8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Speech enhancement by Wiener Filtering using All-Pole Modelling</vt:lpstr>
      <vt:lpstr>Menu of the day</vt:lpstr>
      <vt:lpstr>Algorithm</vt:lpstr>
      <vt:lpstr>Algorithm (2)</vt:lpstr>
      <vt:lpstr>Algorithm (3)</vt:lpstr>
      <vt:lpstr>Musical interlude</vt:lpstr>
      <vt:lpstr>Improving the algorithm ?</vt:lpstr>
      <vt:lpstr>Improving the algorithm (2)</vt:lpstr>
      <vt:lpstr>Improving the algorithm (3)</vt:lpstr>
      <vt:lpstr>Musical interlude bis</vt:lpstr>
      <vt:lpstr>Evaluation</vt:lpstr>
      <vt:lpstr>Final results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enhancement by Wiener filtering - Voice activity detection and all pole modelling of the vocal tract</dc:title>
  <dc:creator>Lionel D</dc:creator>
  <cp:lastModifiedBy>Lionel D</cp:lastModifiedBy>
  <cp:revision>14</cp:revision>
  <dcterms:created xsi:type="dcterms:W3CDTF">2018-12-17T11:50:15Z</dcterms:created>
  <dcterms:modified xsi:type="dcterms:W3CDTF">2018-12-17T20:01:47Z</dcterms:modified>
</cp:coreProperties>
</file>