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3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4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5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6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7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8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9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0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1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2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3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4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6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7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8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9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0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1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2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23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24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3"/>
  </p:notesMasterIdLst>
  <p:handoutMasterIdLst>
    <p:handoutMasterId r:id="rId84"/>
  </p:handoutMasterIdLst>
  <p:sldIdLst>
    <p:sldId id="256" r:id="rId3"/>
    <p:sldId id="336" r:id="rId4"/>
    <p:sldId id="295" r:id="rId5"/>
    <p:sldId id="283" r:id="rId6"/>
    <p:sldId id="265" r:id="rId7"/>
    <p:sldId id="262" r:id="rId8"/>
    <p:sldId id="257" r:id="rId9"/>
    <p:sldId id="258" r:id="rId10"/>
    <p:sldId id="259" r:id="rId11"/>
    <p:sldId id="260" r:id="rId12"/>
    <p:sldId id="264" r:id="rId13"/>
    <p:sldId id="273" r:id="rId14"/>
    <p:sldId id="272" r:id="rId15"/>
    <p:sldId id="280" r:id="rId16"/>
    <p:sldId id="277" r:id="rId17"/>
    <p:sldId id="308" r:id="rId18"/>
    <p:sldId id="309" r:id="rId19"/>
    <p:sldId id="310" r:id="rId20"/>
    <p:sldId id="311" r:id="rId21"/>
    <p:sldId id="313" r:id="rId22"/>
    <p:sldId id="315" r:id="rId23"/>
    <p:sldId id="317" r:id="rId24"/>
    <p:sldId id="319" r:id="rId25"/>
    <p:sldId id="320" r:id="rId26"/>
    <p:sldId id="321" r:id="rId27"/>
    <p:sldId id="323" r:id="rId28"/>
    <p:sldId id="325" r:id="rId29"/>
    <p:sldId id="327" r:id="rId30"/>
    <p:sldId id="329" r:id="rId31"/>
    <p:sldId id="331" r:id="rId32"/>
    <p:sldId id="333" r:id="rId33"/>
    <p:sldId id="335" r:id="rId34"/>
    <p:sldId id="368" r:id="rId35"/>
    <p:sldId id="370" r:id="rId36"/>
    <p:sldId id="372" r:id="rId37"/>
    <p:sldId id="374" r:id="rId38"/>
    <p:sldId id="376" r:id="rId39"/>
    <p:sldId id="378" r:id="rId40"/>
    <p:sldId id="380" r:id="rId41"/>
    <p:sldId id="381" r:id="rId42"/>
    <p:sldId id="383" r:id="rId43"/>
    <p:sldId id="385" r:id="rId44"/>
    <p:sldId id="387" r:id="rId45"/>
    <p:sldId id="388" r:id="rId46"/>
    <p:sldId id="389" r:id="rId47"/>
    <p:sldId id="391" r:id="rId48"/>
    <p:sldId id="397" r:id="rId49"/>
    <p:sldId id="393" r:id="rId50"/>
    <p:sldId id="395" r:id="rId51"/>
    <p:sldId id="401" r:id="rId52"/>
    <p:sldId id="402" r:id="rId53"/>
    <p:sldId id="404" r:id="rId54"/>
    <p:sldId id="406" r:id="rId55"/>
    <p:sldId id="408" r:id="rId56"/>
    <p:sldId id="410" r:id="rId57"/>
    <p:sldId id="412" r:id="rId58"/>
    <p:sldId id="414" r:id="rId59"/>
    <p:sldId id="416" r:id="rId60"/>
    <p:sldId id="418" r:id="rId61"/>
    <p:sldId id="420" r:id="rId62"/>
    <p:sldId id="422" r:id="rId63"/>
    <p:sldId id="424" r:id="rId64"/>
    <p:sldId id="426" r:id="rId65"/>
    <p:sldId id="428" r:id="rId66"/>
    <p:sldId id="312" r:id="rId67"/>
    <p:sldId id="430" r:id="rId68"/>
    <p:sldId id="434" r:id="rId69"/>
    <p:sldId id="436" r:id="rId70"/>
    <p:sldId id="443" r:id="rId71"/>
    <p:sldId id="444" r:id="rId72"/>
    <p:sldId id="445" r:id="rId73"/>
    <p:sldId id="446" r:id="rId74"/>
    <p:sldId id="447" r:id="rId75"/>
    <p:sldId id="448" r:id="rId76"/>
    <p:sldId id="449" r:id="rId77"/>
    <p:sldId id="450" r:id="rId78"/>
    <p:sldId id="451" r:id="rId79"/>
    <p:sldId id="452" r:id="rId80"/>
    <p:sldId id="453" r:id="rId81"/>
    <p:sldId id="454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1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04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5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381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00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65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761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92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52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406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00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0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659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50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936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496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11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800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56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27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39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42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23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14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02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77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1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3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8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5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6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10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11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8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6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7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8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5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6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6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9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10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2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9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4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4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4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4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4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/>
                </a:tc>
              </a:tr>
              <a:tr h="4654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r>
              <a:rPr lang="zh-CN" sz="6000"/>
              <a:t/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r>
              <a:rPr lang="zh-CN" sz="6000"/>
              <a:t/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r>
              <a:rPr lang="zh-CN" sz="6000"/>
              <a:t/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r>
              <a:rPr lang="zh-CN" altLang="en-US" sz="7200"/>
              <a:t/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r>
              <a:rPr sz="6000"/>
              <a:t/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r>
              <a:rPr lang="zh-CN" sz="6000"/>
              <a:t/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</a:p>
          <a:p>
            <a:endParaRPr lang="zh-CN" altLang="en-US"/>
          </a:p>
          <a:p>
            <a:r>
              <a:rPr lang="zh-CN" altLang="en-US"/>
              <a:t>输入：</a:t>
            </a:r>
          </a:p>
          <a:p>
            <a:r>
              <a:rPr lang="zh-CN" altLang="en-US"/>
              <a:t>个人信息：性别、年龄等</a:t>
            </a:r>
          </a:p>
          <a:p>
            <a:r>
              <a:rPr lang="zh-CN" altLang="en-US"/>
              <a:t>是否有父母兄弟</a:t>
            </a:r>
          </a:p>
          <a:p>
            <a:r>
              <a:rPr lang="zh-CN" altLang="en-US"/>
              <a:t>仓位情况</a:t>
            </a:r>
          </a:p>
          <a:p>
            <a:r>
              <a:rPr lang="zh-CN" altLang="en-US"/>
              <a:t>票务信息</a:t>
            </a:r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</a:p>
          <a:p>
            <a:r>
              <a:rPr lang="zh-CN" altLang="en-US"/>
              <a:t>输出：这个人存活的概率</a:t>
            </a: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r>
              <a:rPr lang="zh-CN" sz="6000"/>
              <a:t/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r>
              <a:rPr lang="zh-CN" sz="6000"/>
              <a:t/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r>
              <a:rPr sz="6000"/>
              <a:t/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r>
              <a:rPr lang="zh-CN" altLang="en-US" sz="6600"/>
              <a:t/>
            </a: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/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/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2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3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4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lt"/>
              </a:rPr>
              <a:t>CONTENTS</a:t>
            </a:r>
          </a:p>
        </p:txBody>
      </p:sp>
      <p:sp>
        <p:nvSpPr>
          <p:cNvPr id="6" name="TextBox 2"/>
          <p:cNvSpPr txBox="1"/>
          <p:nvPr>
            <p:custDataLst>
              <p:tags r:id="rId5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9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</a:p>
        </p:txBody>
      </p:sp>
      <p:sp>
        <p:nvSpPr>
          <p:cNvPr id="41" name="文本框 40"/>
          <p:cNvSpPr txBox="1"/>
          <p:nvPr>
            <p:custDataLst>
              <p:tags r:id="rId9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/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/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/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r>
              <a:rPr lang="zh-CN" altLang="en-US" sz="6600"/>
              <a:t/>
            </a: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</a:p>
          <a:p>
            <a:pPr indent="0" algn="ctr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239520" y="1994535"/>
            <a:ext cx="10045065" cy="390842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5725" y="866775"/>
            <a:ext cx="9193530" cy="112776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4400" b="1"/>
              <a:t>Python</a:t>
            </a:r>
            <a:r>
              <a:rPr lang="zh-CN" altLang="en-US" sz="4400" b="1"/>
              <a:t>数据分析视频系列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句子表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5541010" y="5104765"/>
            <a:ext cx="5525770" cy="36957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3235" y="615315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注意：模糊匹配可能会出现一对多匹配成功的情况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8820" y="5490845"/>
            <a:ext cx="13716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4" grpId="1"/>
      <p:bldP spid="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适用于：</a:t>
            </a:r>
          </a:p>
          <a:p>
            <a:r>
              <a:rPr lang="zh-CN" altLang="en-US"/>
              <a:t>数据不大</a:t>
            </a:r>
          </a:p>
          <a:p>
            <a:r>
              <a:rPr lang="zh-CN" altLang="en-US"/>
              <a:t>笛卡尔积能放到内存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6558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是匹配列，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是主键列（可以用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适用于：</a:t>
            </a:r>
          </a:p>
          <a:p>
            <a:r>
              <a:rPr lang="zh-CN" altLang="en-US"/>
              <a:t>数据很大</a:t>
            </a:r>
          </a:p>
          <a:p>
            <a:r>
              <a:rPr lang="zh-CN" altLang="en-US"/>
              <a:t>笛卡尔积内存放不下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18" grpId="0" animBg="1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14605" y="1207135"/>
            <a:ext cx="12221210" cy="4827905"/>
          </a:xfrm>
          <a:solidFill>
            <a:srgbClr val="FFC000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Python - Pandas</a:t>
            </a:r>
            <a:r>
              <a:rPr lang="zh-CN" altLang="en-US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数据分析系列</a:t>
            </a:r>
            <a:endParaRPr kumimoji="1" 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  实际案例：</a:t>
            </a:r>
            <a:endParaRPr kumimoji="1" lang="zh-CN" sz="6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	</a:t>
            </a:r>
            <a:r>
              <a:rPr kumimoji="1" 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计算每个学生成绩最相近的</a:t>
            </a:r>
            <a:r>
              <a:rPr kumimoji="1"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10</a:t>
            </a:r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个学生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数据处理需求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548765"/>
            <a:ext cx="7620000" cy="4491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2655" y="1532890"/>
            <a:ext cx="3421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要求算出：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每个学生  成绩最相似</a:t>
            </a:r>
          </a:p>
          <a:p>
            <a:pPr algn="l"/>
            <a:r>
              <a:rPr lang="zh-CN" altLang="en-US"/>
              <a:t>的另外</a:t>
            </a:r>
            <a:r>
              <a:rPr lang="en-US" altLang="zh-CN"/>
              <a:t>10</a:t>
            </a:r>
            <a:r>
              <a:rPr lang="zh-CN" altLang="en-US"/>
              <a:t>个学生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相似计算公式：</a:t>
            </a:r>
            <a:endParaRPr lang="zh-CN" altLang="en-US"/>
          </a:p>
          <a:p>
            <a:pPr algn="l"/>
            <a:r>
              <a:rPr lang="zh-CN" altLang="en-US"/>
              <a:t>Student1(83，83,83,83,83,83,84)；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Student2(83，83,83,83,83,83,84)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Distance(Student1,Student2)=|83-83|+|83-83|+|83-83|+|83-83|+|83-83|+|84-84|=0;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8795" y="6246495"/>
            <a:ext cx="62788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难点：怎样让每个学生  和  其他所有学生  关联起来做计算？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解题思路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6630" y="2193290"/>
            <a:ext cx="95230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Pandas</a:t>
            </a:r>
            <a:r>
              <a:rPr lang="zh-CN" altLang="en-US" sz="2400"/>
              <a:t>解题思路：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、使用笛卡尔积的方式，得到 每个学生 和 另外所有学生的 关联行</a:t>
            </a:r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、对于关联行，使用</a:t>
            </a:r>
            <a:r>
              <a:rPr lang="en-US" altLang="zh-CN" sz="2400"/>
              <a:t>df.apply(function)</a:t>
            </a:r>
            <a:r>
              <a:rPr lang="zh-CN" altLang="en-US" sz="2400"/>
              <a:t>的方法，计算两两相似度；</a:t>
            </a:r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、使用</a:t>
            </a:r>
            <a:r>
              <a:rPr lang="en-US" altLang="zh-CN" sz="2400"/>
              <a:t>groupby + top n</a:t>
            </a:r>
            <a:r>
              <a:rPr lang="zh-CN" altLang="en-US" sz="2400"/>
              <a:t>的方式，计算每个学生成绩最相近的</a:t>
            </a:r>
            <a:r>
              <a:rPr lang="en-US" altLang="zh-CN" sz="2400"/>
              <a:t>10</a:t>
            </a:r>
            <a:r>
              <a:rPr lang="zh-CN" altLang="en-US" sz="2400"/>
              <a:t>个学生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6600" dirty="0" smtClean="0"/>
              <a:t>Pandas</a:t>
            </a:r>
            <a:r>
              <a:rPr lang="zh-CN" altLang="en-US" sz="6600" dirty="0"/>
              <a:t>使用</a:t>
            </a:r>
            <a:r>
              <a:rPr lang="en-US" altLang="zh-CN" sz="6600" dirty="0" smtClean="0"/>
              <a:t>apply</a:t>
            </a:r>
            <a:r>
              <a:rPr lang="zh-CN" altLang="en-US" sz="6600" dirty="0" smtClean="0"/>
              <a:t>函数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给表格添加多列</a:t>
            </a:r>
            <a:endParaRPr lang="en-US" altLang="zh-CN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9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86" y="509816"/>
            <a:ext cx="10852237" cy="601796"/>
          </a:xfrm>
        </p:spPr>
        <p:txBody>
          <a:bodyPr/>
          <a:lstStyle/>
          <a:p>
            <a:r>
              <a:rPr lang="zh-CN" altLang="en-US" dirty="0" smtClean="0"/>
              <a:t>知识回忆：怎样给表格添加一列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731702" y="1277159"/>
            <a:ext cx="5365571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(row):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new_column</a:t>
            </a:r>
            <a:r>
              <a:rPr lang="en-US" altLang="zh-CN" sz="2000" dirty="0" smtClean="0"/>
              <a:t> = row[“a”] + row[“b”]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return </a:t>
            </a:r>
            <a:r>
              <a:rPr lang="en-US" altLang="zh-CN" sz="2000" dirty="0" err="1" smtClean="0"/>
              <a:t>new_column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[“</a:t>
            </a:r>
            <a:r>
              <a:rPr lang="en-US" altLang="zh-CN" sz="2000" dirty="0" err="1" smtClean="0"/>
              <a:t>new_column</a:t>
            </a:r>
            <a:r>
              <a:rPr lang="en-US" altLang="zh-CN" sz="2000" dirty="0" smtClean="0"/>
              <a:t>”] = </a:t>
            </a:r>
            <a:r>
              <a:rPr lang="en-US" altLang="zh-CN" sz="2000" dirty="0" err="1" smtClean="0"/>
              <a:t>df.apply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, axis=1)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31702" y="3239470"/>
            <a:ext cx="10852237" cy="60179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新</a:t>
            </a:r>
            <a:r>
              <a:rPr lang="zh-CN" altLang="en-US" dirty="0" smtClean="0"/>
              <a:t>的知识：怎样同时添加多列？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1702" y="3781211"/>
            <a:ext cx="8159606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(row):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newa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newb</a:t>
            </a:r>
            <a:r>
              <a:rPr lang="en-US" altLang="zh-CN" sz="2000" dirty="0" smtClean="0"/>
              <a:t> = row[“a”] + row[“b”], row[“a”] – row[“b”]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return </a:t>
            </a:r>
            <a:r>
              <a:rPr lang="en-US" altLang="zh-CN" sz="2000" dirty="0" err="1"/>
              <a:t>newa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newb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[[“</a:t>
            </a:r>
            <a:r>
              <a:rPr lang="en-US" altLang="zh-CN" sz="2000" dirty="0" err="1" smtClean="0"/>
              <a:t>newa</a:t>
            </a:r>
            <a:r>
              <a:rPr lang="en-US" altLang="zh-CN" sz="2000" dirty="0" smtClean="0"/>
              <a:t>”, “</a:t>
            </a:r>
            <a:r>
              <a:rPr lang="en-US" altLang="zh-CN" sz="2000" dirty="0" err="1" smtClean="0"/>
              <a:t>newb</a:t>
            </a:r>
            <a:r>
              <a:rPr lang="en-US" altLang="zh-CN" sz="2000" dirty="0" smtClean="0"/>
              <a:t>”]] = </a:t>
            </a:r>
            <a:r>
              <a:rPr lang="en-US" altLang="zh-CN" sz="2000" dirty="0" err="1" smtClean="0"/>
              <a:t>df.apply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, axis=1, </a:t>
            </a:r>
            <a:r>
              <a:rPr lang="en-US" altLang="zh-CN" sz="2000" dirty="0" err="1" smtClean="0"/>
              <a:t>result_type</a:t>
            </a:r>
            <a:r>
              <a:rPr lang="en-US" altLang="zh-CN" sz="2000" dirty="0" smtClean="0"/>
              <a:t>=“expand”)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0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aea940-9145-4b8f-b6a4-173e177225c8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5111364"/>
  <p:tag name="KSO_WM_UNIT_PLACING_PICTURE_USER_VIEWPORT" val="{&quot;height&quot;:9390,&quot;width&quot;:10425}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1568</Words>
  <Application>Microsoft Office PowerPoint</Application>
  <PresentationFormat>宽屏</PresentationFormat>
  <Paragraphs>369</Paragraphs>
  <Slides>80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Transitional 551 Std Medium</vt:lpstr>
      <vt:lpstr>宋体</vt:lpstr>
      <vt:lpstr>微软雅黑</vt:lpstr>
      <vt:lpstr>汉仪旗黑-85S</vt:lpstr>
      <vt:lpstr>Arial</vt:lpstr>
      <vt:lpstr>Calibri</vt:lpstr>
      <vt:lpstr>Viner Hand ITC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数据处理需求</vt:lpstr>
      <vt:lpstr>解题思路</vt:lpstr>
      <vt:lpstr>Pandas使用apply函数 给表格添加多列</vt:lpstr>
      <vt:lpstr>知识回忆：怎样给表格添加一列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个人用户</cp:lastModifiedBy>
  <cp:revision>504</cp:revision>
  <dcterms:created xsi:type="dcterms:W3CDTF">2020-12-19T15:01:56Z</dcterms:created>
  <dcterms:modified xsi:type="dcterms:W3CDTF">2021-09-17T16:12:40Z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