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83"/>
  </p:handoutMasterIdLst>
  <p:sldIdLst>
    <p:sldId id="256" r:id="rId4"/>
    <p:sldId id="336" r:id="rId6"/>
    <p:sldId id="295" r:id="rId7"/>
    <p:sldId id="283" r:id="rId8"/>
    <p:sldId id="265" r:id="rId9"/>
    <p:sldId id="262" r:id="rId10"/>
    <p:sldId id="257" r:id="rId11"/>
    <p:sldId id="258" r:id="rId12"/>
    <p:sldId id="259" r:id="rId13"/>
    <p:sldId id="260" r:id="rId14"/>
    <p:sldId id="264" r:id="rId15"/>
    <p:sldId id="273" r:id="rId16"/>
    <p:sldId id="272" r:id="rId17"/>
    <p:sldId id="280" r:id="rId18"/>
    <p:sldId id="277" r:id="rId19"/>
    <p:sldId id="308" r:id="rId20"/>
    <p:sldId id="309" r:id="rId21"/>
    <p:sldId id="310" r:id="rId22"/>
    <p:sldId id="311" r:id="rId23"/>
    <p:sldId id="313" r:id="rId24"/>
    <p:sldId id="315" r:id="rId25"/>
    <p:sldId id="317" r:id="rId26"/>
    <p:sldId id="319" r:id="rId27"/>
    <p:sldId id="320" r:id="rId28"/>
    <p:sldId id="321" r:id="rId29"/>
    <p:sldId id="323" r:id="rId30"/>
    <p:sldId id="325" r:id="rId31"/>
    <p:sldId id="327" r:id="rId32"/>
    <p:sldId id="329" r:id="rId33"/>
    <p:sldId id="331" r:id="rId34"/>
    <p:sldId id="333" r:id="rId35"/>
    <p:sldId id="335" r:id="rId36"/>
    <p:sldId id="368" r:id="rId37"/>
    <p:sldId id="370" r:id="rId38"/>
    <p:sldId id="372" r:id="rId39"/>
    <p:sldId id="374" r:id="rId40"/>
    <p:sldId id="376" r:id="rId41"/>
    <p:sldId id="378" r:id="rId42"/>
    <p:sldId id="380" r:id="rId43"/>
    <p:sldId id="381" r:id="rId44"/>
    <p:sldId id="383" r:id="rId45"/>
    <p:sldId id="385" r:id="rId46"/>
    <p:sldId id="387" r:id="rId47"/>
    <p:sldId id="388" r:id="rId48"/>
    <p:sldId id="389" r:id="rId49"/>
    <p:sldId id="391" r:id="rId50"/>
    <p:sldId id="397" r:id="rId51"/>
    <p:sldId id="393" r:id="rId52"/>
    <p:sldId id="395" r:id="rId53"/>
    <p:sldId id="401" r:id="rId54"/>
    <p:sldId id="402" r:id="rId55"/>
    <p:sldId id="404" r:id="rId56"/>
    <p:sldId id="406" r:id="rId57"/>
    <p:sldId id="408" r:id="rId58"/>
    <p:sldId id="410" r:id="rId59"/>
    <p:sldId id="412" r:id="rId60"/>
    <p:sldId id="414" r:id="rId61"/>
    <p:sldId id="416" r:id="rId62"/>
    <p:sldId id="418" r:id="rId63"/>
    <p:sldId id="420" r:id="rId64"/>
    <p:sldId id="422" r:id="rId65"/>
    <p:sldId id="424" r:id="rId66"/>
    <p:sldId id="426" r:id="rId67"/>
    <p:sldId id="428" r:id="rId68"/>
    <p:sldId id="312" r:id="rId69"/>
    <p:sldId id="430" r:id="rId70"/>
    <p:sldId id="434" r:id="rId71"/>
    <p:sldId id="436" r:id="rId72"/>
    <p:sldId id="443" r:id="rId73"/>
    <p:sldId id="444" r:id="rId74"/>
    <p:sldId id="445" r:id="rId75"/>
    <p:sldId id="446" r:id="rId76"/>
    <p:sldId id="447" r:id="rId77"/>
    <p:sldId id="448" r:id="rId78"/>
    <p:sldId id="449" r:id="rId79"/>
    <p:sldId id="450" r:id="rId80"/>
    <p:sldId id="451" r:id="rId81"/>
    <p:sldId id="452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7" Type="http://schemas.openxmlformats.org/officeDocument/2006/relationships/commentAuthors" Target="commentAuthors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9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9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6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9.xml"/><Relationship Id="rId2" Type="http://schemas.openxmlformats.org/officeDocument/2006/relationships/image" Target="../media/image1.png"/><Relationship Id="rId1" Type="http://schemas.openxmlformats.org/officeDocument/2006/relationships/tags" Target="../tags/tag16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1.xml"/><Relationship Id="rId2" Type="http://schemas.openxmlformats.org/officeDocument/2006/relationships/image" Target="../media/image2.jpeg"/><Relationship Id="rId1" Type="http://schemas.openxmlformats.org/officeDocument/2006/relationships/tags" Target="../tags/tag17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06.xml"/><Relationship Id="rId1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  <a:endParaRPr 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lstStyle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  <a:endParaRPr lang="zh-CN" altLang="zh-CN" sz="2000"/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  <a:endParaRPr lang="zh-CN" altLang="en-US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  <a:endParaRPr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  <a:endParaRPr lang="zh-CN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df.index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df.columns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  <a:endParaRPr lang="zh-CN" altLang="en-US"/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  <a:endParaRPr lang="en-US" altLang="zh-CN"/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  <a:endParaRPr lang="zh-CN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  <a:endParaRPr lang="zh-CN" altLang="en-US" sz="7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  <a:endParaRPr lang="en-US" sz="60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  <a:endParaRPr lang="zh-CN" altLang="en-US" sz="7200"/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  <a:endParaRPr 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过往经历：喝了刚烧开的水烫了嘴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总结人生经验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遇见了刚烧开的水，第一反应：不能喝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机器学习得到规律模型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  <a:endParaRPr lang="zh-CN" altLang="en-US" sz="2000" b="1"/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  <a:endParaRPr lang="zh-CN" sz="6000"/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历史训练数据：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</a:t>
            </a:r>
            <a:endParaRPr lang="zh-CN" altLang="en-US"/>
          </a:p>
          <a:p>
            <a:r>
              <a:rPr lang="zh-CN" altLang="en-US"/>
              <a:t>个人信息：性别、年龄等</a:t>
            </a:r>
            <a:endParaRPr lang="zh-CN" altLang="en-US"/>
          </a:p>
          <a:p>
            <a:r>
              <a:rPr lang="zh-CN" altLang="en-US"/>
              <a:t>是否有父母兄弟</a:t>
            </a:r>
            <a:endParaRPr lang="zh-CN" altLang="en-US"/>
          </a:p>
          <a:p>
            <a:r>
              <a:rPr lang="zh-CN" altLang="en-US"/>
              <a:t>仓位情况</a:t>
            </a:r>
            <a:endParaRPr lang="zh-CN" altLang="en-US"/>
          </a:p>
          <a:p>
            <a:r>
              <a:rPr lang="zh-CN" altLang="en-US"/>
              <a:t>票务信息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机器学习模型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  <a:endParaRPr lang="zh-CN" altLang="en-US"/>
          </a:p>
          <a:p>
            <a:r>
              <a:rPr lang="zh-CN" altLang="en-US"/>
              <a:t>输出：这个人存活的概率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输入数据给模型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模型返回预估的存活的概率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  <a:endParaRPr lang="zh-CN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数字字符串查找表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核心思路，在于将全部字符串存储，变成数字中间存储，大幅降低存储空间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  <a:endParaRPr sz="5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来搞定</a:t>
            </a:r>
            <a:endParaRPr lang="zh-CN" altLang="en-US" sz="540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9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  <a:endParaRPr lang="zh-CN" altLang="en-US" sz="5400" spc="150" dirty="0">
              <a:latin typeface="Arial" panose="020B0604020202090204" pitchFamily="34" charset="0"/>
              <a:ea typeface="汉仪旗黑-85S" panose="00020600040101010101" pitchFamily="18" charset="-122"/>
              <a:cs typeface="Transitional 551 Std Medium" panose="020106000101010101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  <a:endParaRPr lang="zh-CN" altLang="zh-CN" b="1" spc="3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  <a:endParaRPr sz="60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endParaRPr lang="en-US" altLang="zh-CN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  <a:endParaRPr lang="zh-CN" altLang="en-US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  <a:endParaRPr sz="6600"/>
          </a:p>
        </p:txBody>
      </p:sp>
    </p:spTree>
    <p:custDataLst>
      <p:tags r:id="rId2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5935" y="1117600"/>
            <a:ext cx="8665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88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Pandas</a:t>
            </a:r>
            <a:endParaRPr lang="en-US" altLang="zh-CN" sz="88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3720" y="3240405"/>
            <a:ext cx="862076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按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行遍历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DataFrame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种方法！</a:t>
            </a:r>
            <a:endParaRPr lang="zh-CN" altLang="en-US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iterrows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itertuples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for+zip</a:t>
            </a:r>
            <a:endParaRPr lang="en-US" altLang="zh-CN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05" y="538480"/>
            <a:ext cx="6257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怎样按行遍历</a:t>
            </a:r>
            <a:r>
              <a:rPr lang="en-US" altLang="zh-CN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DataFrame?</a:t>
            </a:r>
            <a:endParaRPr lang="en-US" altLang="zh-CN" sz="4000" b="1">
              <a:solidFill>
                <a:srgbClr val="FFFF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1467485"/>
            <a:ext cx="11581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想象一个场景，遍历</a:t>
            </a:r>
            <a:r>
              <a:rPr lang="en-US" altLang="zh-CN" sz="2800" b="1">
                <a:solidFill>
                  <a:schemeClr val="bg1"/>
                </a:solidFill>
              </a:rPr>
              <a:t>df</a:t>
            </a:r>
            <a:r>
              <a:rPr lang="zh-CN" altLang="en-US" sz="2800" b="1">
                <a:solidFill>
                  <a:schemeClr val="bg1"/>
                </a:solidFill>
              </a:rPr>
              <a:t>的每一行，调用远程</a:t>
            </a:r>
            <a:r>
              <a:rPr lang="en-US" altLang="zh-CN" sz="2800" b="1">
                <a:solidFill>
                  <a:schemeClr val="bg1"/>
                </a:solidFill>
              </a:rPr>
              <a:t>API</a:t>
            </a:r>
            <a:r>
              <a:rPr lang="zh-CN" altLang="en-US" sz="2800" b="1">
                <a:solidFill>
                  <a:schemeClr val="bg1"/>
                </a:solidFill>
              </a:rPr>
              <a:t>，结果按行存储到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205" y="2279650"/>
            <a:ext cx="7512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>
                <a:solidFill>
                  <a:schemeClr val="bg1"/>
                </a:solidFill>
              </a:rPr>
              <a:t>三种方法，以及遍历</a:t>
            </a:r>
            <a:r>
              <a:rPr lang="en-US" altLang="zh-CN" sz="2800" b="1">
                <a:solidFill>
                  <a:schemeClr val="bg1"/>
                </a:solidFill>
              </a:rPr>
              <a:t>100W</a:t>
            </a:r>
            <a:r>
              <a:rPr lang="zh-CN" altLang="en-US" sz="2800" b="1">
                <a:solidFill>
                  <a:schemeClr val="bg1"/>
                </a:solidFill>
              </a:rPr>
              <a:t>行数据的性能对比：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2325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j-ea"/>
                <a:sym typeface="+mn-ea"/>
              </a:rPr>
              <a:t>df.iterrows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Series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06850" y="3429635"/>
            <a:ext cx="41783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df.itertuples</a:t>
            </a:r>
            <a:endParaRPr lang="en-US" sz="28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34070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for + zip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每次返回原生元祖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8205" y="5168900"/>
            <a:ext cx="27590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Font typeface="Arial" panose="020B0604020202090204" pitchFamily="34" charset="0"/>
              <a:buNone/>
            </a:pP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</a:t>
            </a: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分钟12s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时间花费在类型检查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4695" y="5168900"/>
            <a:ext cx="31026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行数据：1.78 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时间花费在构建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240" y="5168900"/>
            <a:ext cx="2435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行数据：1.01 s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原生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tuple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的性能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560043" y="1461909"/>
            <a:ext cx="10045037" cy="39341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7800" b="1" dirty="0">
                <a:solidFill>
                  <a:srgbClr val="00B050"/>
                </a:solidFill>
                <a:latin typeface="+mj-ea"/>
                <a:ea typeface="+mj-ea"/>
              </a:rPr>
              <a:t>Python</a:t>
            </a:r>
            <a:endParaRPr kumimoji="1" lang="en-US" altLang="zh-CN" sz="47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批量合并多个</a:t>
            </a:r>
            <a:r>
              <a:rPr kumimoji="1" lang="en-US" altLang="zh-CN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Excel</a:t>
            </a: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文件</a:t>
            </a:r>
            <a:endParaRPr kumimoji="1" lang="en-US" altLang="zh-CN" sz="65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3200" b="1" dirty="0">
                <a:latin typeface="+mj-ea"/>
                <a:ea typeface="+mj-ea"/>
              </a:rPr>
              <a:t>每个</a:t>
            </a:r>
            <a:r>
              <a:rPr kumimoji="1" lang="en-US" altLang="zh-CN" sz="3200" b="1" dirty="0">
                <a:latin typeface="+mj-ea"/>
                <a:ea typeface="+mj-ea"/>
              </a:rPr>
              <a:t>Excel</a:t>
            </a:r>
            <a:r>
              <a:rPr kumimoji="1" lang="zh-CN" altLang="en-US" sz="3200" b="1" dirty="0">
                <a:latin typeface="+mj-ea"/>
                <a:ea typeface="+mj-ea"/>
              </a:rPr>
              <a:t>文件包含多个</a:t>
            </a:r>
            <a:r>
              <a:rPr kumimoji="1" lang="en-US" altLang="zh-CN" sz="3200" b="1" dirty="0">
                <a:latin typeface="+mj-ea"/>
                <a:ea typeface="+mj-ea"/>
              </a:rPr>
              <a:t>Sheet</a:t>
            </a:r>
            <a:endParaRPr kumimoji="1"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94" y="2692866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177" y="1788253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883640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04" y="2057630"/>
            <a:ext cx="4783297" cy="418797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363855" y="3529668"/>
            <a:ext cx="815549" cy="10591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470" y="175072"/>
            <a:ext cx="119250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批量合并相同格式的多个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的</a:t>
            </a:r>
            <a:r>
              <a:rPr kumimoji="1" lang="en-US" altLang="zh-CN" sz="3200" dirty="0"/>
              <a:t>Sheet</a:t>
            </a:r>
            <a:r>
              <a:rPr kumimoji="1" lang="zh-CN" altLang="en-US" sz="3200" dirty="0"/>
              <a:t>生成最终的单个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文件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82305" y="450975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Pandas</a:t>
            </a:r>
            <a:r>
              <a:rPr lang="zh-CN" altLang="en-US" dirty="0"/>
              <a:t>函数：</a:t>
            </a:r>
            <a:r>
              <a:rPr lang="en-US" altLang="zh-CN" dirty="0" err="1"/>
              <a:t>pd.read_excel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2305" y="2026888"/>
            <a:ext cx="4829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 err="1"/>
              <a:t>pd.read_excel</a:t>
            </a:r>
            <a:r>
              <a:rPr lang="en-GB" altLang="zh-CN" sz="3600" dirty="0"/>
              <a:t>(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/>
              <a:t>fname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>
                <a:solidFill>
                  <a:srgbClr val="660099"/>
                </a:solidFill>
              </a:rPr>
              <a:t>header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>
                <a:solidFill>
                  <a:srgbClr val="660099"/>
                </a:solidFill>
              </a:rPr>
              <a:t>sheet_name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br>
              <a:rPr lang="en-GB" altLang="zh-CN" sz="3600" dirty="0">
                <a:solidFill>
                  <a:srgbClr val="0033B3"/>
                </a:solidFill>
              </a:rPr>
            </a:br>
            <a:r>
              <a:rPr lang="en-GB" altLang="zh-CN" sz="3600" dirty="0"/>
              <a:t>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280558" y="14505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Excel</a:t>
            </a:r>
            <a:r>
              <a:rPr kumimoji="1" lang="zh-CN" altLang="en-US" dirty="0">
                <a:latin typeface="+mn-ea"/>
              </a:rPr>
              <a:t>的文件名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827090" y="1710636"/>
            <a:ext cx="3277299" cy="118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0225" y="258663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如果表格内容没有</a:t>
            </a:r>
            <a:r>
              <a:rPr kumimoji="1" lang="en-US" altLang="zh-CN" dirty="0">
                <a:latin typeface="+mn-ea"/>
              </a:rPr>
              <a:t>header</a:t>
            </a:r>
            <a:r>
              <a:rPr kumimoji="1" lang="zh-CN" altLang="en-US" dirty="0">
                <a:latin typeface="+mn-ea"/>
              </a:rPr>
              <a:t>，则设置为</a:t>
            </a:r>
            <a:r>
              <a:rPr kumimoji="1" lang="en-US" altLang="zh-CN" dirty="0">
                <a:latin typeface="+mn-ea"/>
              </a:rPr>
              <a:t>None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272107" y="2899775"/>
            <a:ext cx="2425106" cy="55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62880" y="3828856"/>
            <a:ext cx="6041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用于读取多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，有多种取值：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默认等于</a:t>
            </a:r>
            <a:r>
              <a:rPr kumimoji="1" lang="en-US" altLang="zh-CN" dirty="0">
                <a:latin typeface="+mn-ea"/>
              </a:rPr>
              <a:t>0</a:t>
            </a:r>
            <a:r>
              <a:rPr kumimoji="1" lang="zh-CN" altLang="en-US" dirty="0">
                <a:latin typeface="+mn-ea"/>
              </a:rPr>
              <a:t>，代表只读取第一个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如果传字符串比如</a:t>
            </a:r>
            <a:r>
              <a:rPr lang="en-GB" altLang="zh-CN" dirty="0"/>
              <a:t>“Sheet1”</a:t>
            </a:r>
            <a:r>
              <a:rPr lang="zh-CN" altLang="en-US" dirty="0"/>
              <a:t>，则只读取这个</a:t>
            </a:r>
            <a:r>
              <a:rPr lang="en-US" altLang="zh-CN" dirty="0"/>
              <a:t>Sheet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如果是数字列表，比如</a:t>
            </a:r>
            <a:r>
              <a:rPr kumimoji="1" lang="en-US" altLang="zh-CN" dirty="0">
                <a:latin typeface="+mn-ea"/>
              </a:rPr>
              <a:t>[0,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2]</a:t>
            </a:r>
            <a:r>
              <a:rPr kumimoji="1" lang="zh-CN" altLang="en-US" dirty="0">
                <a:latin typeface="+mn-ea"/>
              </a:rPr>
              <a:t>则读取这两个序号的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如果是字符串列表，比如</a:t>
            </a:r>
            <a:r>
              <a:rPr kumimoji="1" lang="en-US" altLang="zh-CN" dirty="0">
                <a:latin typeface="+mn-ea"/>
              </a:rPr>
              <a:t>[</a:t>
            </a:r>
            <a:r>
              <a:rPr lang="en-GB" altLang="zh-CN" dirty="0"/>
              <a:t>“a”, “b”</a:t>
            </a:r>
            <a:r>
              <a:rPr kumimoji="1" lang="en-US" altLang="zh-CN" dirty="0">
                <a:latin typeface="+mn-ea"/>
              </a:rPr>
              <a:t>]</a:t>
            </a:r>
            <a:r>
              <a:rPr kumimoji="1" lang="zh-CN" altLang="en-US" dirty="0">
                <a:latin typeface="+mn-ea"/>
              </a:rPr>
              <a:t>则读取这两个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如果为</a:t>
            </a:r>
            <a:r>
              <a:rPr kumimoji="1" lang="en-US" altLang="zh-CN" dirty="0">
                <a:latin typeface="+mn-ea"/>
              </a:rPr>
              <a:t>None</a:t>
            </a:r>
            <a:r>
              <a:rPr kumimoji="1" lang="zh-CN" altLang="en-US" dirty="0">
                <a:latin typeface="+mn-ea"/>
              </a:rPr>
              <a:t>则返回所有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，形式为字典，</a:t>
            </a:r>
            <a:r>
              <a:rPr kumimoji="1" lang="en-US" altLang="zh-CN" dirty="0">
                <a:latin typeface="+mn-ea"/>
              </a:rPr>
              <a:t>key</a:t>
            </a:r>
            <a:r>
              <a:rPr kumimoji="1" lang="zh-CN" altLang="en-US" dirty="0">
                <a:latin typeface="+mn-ea"/>
              </a:rPr>
              <a:t>是</a:t>
            </a:r>
            <a:r>
              <a:rPr kumimoji="1" lang="en-US" altLang="zh-CN" dirty="0" err="1">
                <a:latin typeface="+mn-ea"/>
              </a:rPr>
              <a:t>sheet_name</a:t>
            </a:r>
            <a:r>
              <a:rPr kumimoji="1" lang="zh-CN" altLang="en-US" dirty="0">
                <a:latin typeface="+mn-ea"/>
              </a:rPr>
              <a:t>，</a:t>
            </a:r>
            <a:r>
              <a:rPr kumimoji="1" lang="en-US" altLang="zh-CN" dirty="0">
                <a:latin typeface="+mn-ea"/>
              </a:rPr>
              <a:t>value</a:t>
            </a:r>
            <a:r>
              <a:rPr kumimoji="1" lang="zh-CN" altLang="en-US" dirty="0">
                <a:latin typeface="+mn-ea"/>
              </a:rPr>
              <a:t>为</a:t>
            </a:r>
            <a:r>
              <a:rPr kumimoji="1" lang="en-US" altLang="zh-CN" dirty="0" err="1">
                <a:latin typeface="+mn-ea"/>
              </a:rPr>
              <a:t>dataframe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4263766" y="4330936"/>
            <a:ext cx="1699114" cy="51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2305" y="6010009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Pandas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函数：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pd.concat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，合并多个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DataFrame</a:t>
            </a:r>
            <a:endParaRPr kumimoji="1"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239520" y="1994535"/>
            <a:ext cx="10045065" cy="390842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9600" b="1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Pandas</a:t>
            </a:r>
            <a:endParaRPr kumimoji="1" lang="en-US" altLang="zh-CN" sz="7200" b="1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实现模糊匹配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Merge数据的方法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5725" y="866775"/>
            <a:ext cx="9193530" cy="112776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p>
            <a:pPr algn="ctr">
              <a:lnSpc>
                <a:spcPct val="110000"/>
              </a:lnSpc>
            </a:pPr>
            <a:r>
              <a:rPr lang="en-US" altLang="zh-CN" sz="4400" b="1"/>
              <a:t>Python</a:t>
            </a:r>
            <a:r>
              <a:rPr lang="zh-CN" altLang="en-US" sz="4400" b="1"/>
              <a:t>数据分析视频系列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83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问题定义：两列不是相等匹配而是模糊匹配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089910"/>
            <a:ext cx="210502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2599690"/>
            <a:ext cx="4733925" cy="3419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7955" y="2599690"/>
            <a:ext cx="1097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关键词表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9140" y="2127885"/>
            <a:ext cx="8686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句子表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94685" y="4206875"/>
            <a:ext cx="266763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09620" y="3089910"/>
            <a:ext cx="25527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怎样实现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keyword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sentence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的模糊匹配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实现关联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?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1010" y="5104765"/>
            <a:ext cx="5525770" cy="36957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3235" y="615315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注意：模糊匹配可能会出现一对多匹配成功的情况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8820" y="5490845"/>
            <a:ext cx="13716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4" grpId="1"/>
      <p:bldP spid="2" grpId="0" animBg="1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66319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：暴力笛卡尔积 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过滤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319530"/>
            <a:ext cx="2847975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235" y="1232535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65" y="1319530"/>
            <a:ext cx="4170680" cy="2512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56445" y="1145540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85" y="3832225"/>
            <a:ext cx="4040505" cy="27578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6235" y="4476115"/>
            <a:ext cx="18084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、用全是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的列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0" algn="l"/>
            <a:r>
              <a:rPr lang="zh-CN" altLang="en-US">
                <a:solidFill>
                  <a:schemeClr val="bg1"/>
                </a:solidFill>
                <a:sym typeface="+mn-ea"/>
              </a:rPr>
              <a:t>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4246880"/>
            <a:ext cx="4296410" cy="24485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37730" y="3878580"/>
            <a:ext cx="25958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、过滤出符合条件的行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33610" y="254127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数据不大</a:t>
            </a:r>
            <a:endParaRPr lang="zh-CN" altLang="en-US"/>
          </a:p>
          <a:p>
            <a:r>
              <a:rPr lang="zh-CN" altLang="en-US"/>
              <a:t>笛卡尔积能放到内存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2729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：小表变字典做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explode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546225"/>
            <a:ext cx="931545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885" y="1177925"/>
            <a:ext cx="6558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、小表变字典，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是匹配列，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是主键列（可以用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index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2458085"/>
            <a:ext cx="4443730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1984375"/>
            <a:ext cx="24561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apply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按行查找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90" y="2528570"/>
            <a:ext cx="3917950" cy="2219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95925" y="1984375"/>
            <a:ext cx="24815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explode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展开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50" y="5329555"/>
            <a:ext cx="4784725" cy="14630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907405" y="4867910"/>
            <a:ext cx="27863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、大表小表重新做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33890" y="317754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数据很大</a:t>
            </a:r>
            <a:endParaRPr lang="zh-CN" altLang="en-US"/>
          </a:p>
          <a:p>
            <a:r>
              <a:rPr lang="zh-CN" altLang="en-US"/>
              <a:t>笛卡尔积内存放不下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19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-14605" y="1207135"/>
            <a:ext cx="12221210" cy="4827905"/>
          </a:xfrm>
          <a:solidFill>
            <a:srgbClr val="FFC000"/>
          </a:solidFill>
          <a:ln>
            <a:noFill/>
          </a:ln>
        </p:spPr>
        <p:txBody>
          <a:bodyPr anchor="ctr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60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Python - Pandas</a:t>
            </a:r>
            <a:r>
              <a:rPr lang="zh-CN" altLang="en-US" sz="60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数据分析系列</a:t>
            </a:r>
            <a:endParaRPr kumimoji="1" lang="zh-CN" sz="6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  实际案例：</a:t>
            </a:r>
            <a:endParaRPr kumimoji="1" lang="zh-CN" sz="6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	</a:t>
            </a:r>
            <a:r>
              <a:rPr kumimoji="1" 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计算每个学生成绩最相近的</a:t>
            </a:r>
            <a:r>
              <a:rPr kumimoji="1"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10</a:t>
            </a:r>
            <a:r>
              <a:rPr kumimoji="1"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个学生</a:t>
            </a:r>
            <a:endParaRPr kumimoji="1"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400"/>
              <a:t>数据处理需求</a:t>
            </a:r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48765"/>
            <a:ext cx="7620000" cy="4491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2655" y="1532890"/>
            <a:ext cx="34213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要求算出：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每个学生  成绩最相似</a:t>
            </a:r>
            <a:endParaRPr lang="zh-CN" altLang="en-US"/>
          </a:p>
          <a:p>
            <a:pPr algn="l"/>
            <a:r>
              <a:rPr lang="zh-CN" altLang="en-US"/>
              <a:t>的另外</a:t>
            </a:r>
            <a:r>
              <a:rPr lang="en-US" altLang="zh-CN"/>
              <a:t>10</a:t>
            </a:r>
            <a:r>
              <a:rPr lang="zh-CN" altLang="en-US"/>
              <a:t>个学生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相似计算公式：</a:t>
            </a:r>
            <a:endParaRPr lang="zh-CN" altLang="en-US"/>
          </a:p>
          <a:p>
            <a:pPr algn="l"/>
            <a:r>
              <a:rPr lang="zh-CN" altLang="en-US"/>
              <a:t>Student1(83，83,83,83,83,83,84)；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Student2(83，83,83,83,83,83,84)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Distance(Student1,Student2)=|83-83|+|83-83|+|83-83|+|83-83|+|83-83|+|84-84|=0;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98795" y="6246495"/>
            <a:ext cx="627888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zh-CN" altLang="en-US"/>
              <a:t>难点：怎样让每个学生  和  其他所有学生  关联起来做计算？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4400"/>
              <a:t>解题思路</a:t>
            </a:r>
            <a:endParaRPr sz="4400"/>
          </a:p>
        </p:txBody>
      </p:sp>
      <p:sp>
        <p:nvSpPr>
          <p:cNvPr id="3" name="文本框 2"/>
          <p:cNvSpPr txBox="1"/>
          <p:nvPr/>
        </p:nvSpPr>
        <p:spPr>
          <a:xfrm>
            <a:off x="976630" y="2193290"/>
            <a:ext cx="952309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Pandas</a:t>
            </a:r>
            <a:r>
              <a:rPr lang="zh-CN" altLang="en-US" sz="2400"/>
              <a:t>解题思路：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、使用笛卡尔积的方式，得到 每个学生 和 另外所有学生的 关联行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、对于关联行，使用</a:t>
            </a:r>
            <a:r>
              <a:rPr lang="en-US" altLang="zh-CN" sz="2400"/>
              <a:t>df.apply(function)</a:t>
            </a:r>
            <a:r>
              <a:rPr lang="zh-CN" altLang="en-US" sz="2400"/>
              <a:t>的方法，计算两两相似度；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、使用</a:t>
            </a:r>
            <a:r>
              <a:rPr lang="en-US" altLang="zh-CN" sz="2400"/>
              <a:t>groupby + top n</a:t>
            </a:r>
            <a:r>
              <a:rPr lang="zh-CN" altLang="en-US" sz="2400"/>
              <a:t>的方式，计算每个学生成绩最相近的</a:t>
            </a:r>
            <a:r>
              <a:rPr lang="en-US" altLang="zh-CN" sz="2400"/>
              <a:t>10</a:t>
            </a:r>
            <a:r>
              <a:rPr lang="zh-CN" altLang="en-US" sz="2400"/>
              <a:t>个学生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  <a:endParaRPr lang="zh-CN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16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8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4.xml><?xml version="1.0" encoding="utf-8"?>
<p:tagLst xmlns:p="http://schemas.openxmlformats.org/presentationml/2006/main">
  <p:tag name="KSO_WM_UNIT_TABLE_BEAUTIFY" val="smartTable{47aea940-9145-4b8f-b6a4-173e177225c8}"/>
</p:tagLst>
</file>

<file path=ppt/tags/tag20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0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9.xml><?xml version="1.0" encoding="utf-8"?>
<p:tagLst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1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2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4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4.xml><?xml version="1.0" encoding="utf-8"?>
<p:tagLst xmlns:p="http://schemas.openxmlformats.org/presentationml/2006/main">
  <p:tag name="REFSHAPE" val="495111364"/>
  <p:tag name="KSO_WM_UNIT_PLACING_PICTURE_USER_VIEWPORT" val="{&quot;height&quot;:9390,&quot;width&quot;:10425}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6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0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4620</Words>
  <Application>WPS 演示</Application>
  <PresentationFormat>宽屏</PresentationFormat>
  <Paragraphs>580</Paragraphs>
  <Slides>78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6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Viner Hand ITC</vt:lpstr>
      <vt:lpstr>Transitional 551 Std Medium</vt:lpstr>
      <vt:lpstr>宋体</vt:lpstr>
      <vt:lpstr>Arial Unicode MS</vt:lpstr>
      <vt:lpstr>Calibri</vt:lpstr>
      <vt:lpstr>Helvetica Neue</vt:lpstr>
      <vt:lpstr>汉仪书宋二KW</vt:lpstr>
      <vt:lpstr>微软雅黑</vt:lpstr>
      <vt:lpstr>华文宋体</vt:lpstr>
      <vt:lpstr>Office 主题</vt:lpstr>
      <vt:lpstr>1_Office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Pandas查询数据 简便方法df.query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数据处理需求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Python使用Pandas 入门数据分析</dc:title>
  <dc:creator/>
  <cp:lastModifiedBy>ant</cp:lastModifiedBy>
  <cp:revision>500</cp:revision>
  <dcterms:created xsi:type="dcterms:W3CDTF">2020-12-19T15:01:56Z</dcterms:created>
  <dcterms:modified xsi:type="dcterms:W3CDTF">2020-12-19T15:01:56Z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