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Josefin Slab SemiBold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Bebas Neue"/>
      <p:regular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BebasNeue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JosefinSlabSemiBold-bold.fntdata"/><Relationship Id="rId14" Type="http://schemas.openxmlformats.org/officeDocument/2006/relationships/font" Target="fonts/JosefinSlabSemiBold-regular.fntdata"/><Relationship Id="rId17" Type="http://schemas.openxmlformats.org/officeDocument/2006/relationships/font" Target="fonts/JosefinSlabSemiBold-boldItalic.fntdata"/><Relationship Id="rId16" Type="http://schemas.openxmlformats.org/officeDocument/2006/relationships/font" Target="fonts/JosefinSlabSemiBold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2dc6dd01cf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2dc6dd01cf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2dc6dd01c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2dc6dd01c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2e0101e8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2e0101e8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2e0101e8e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2e0101e8e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2e0101e8e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2e0101e8e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2e0101e8e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2e0101e8e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2e0101e8e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12e0101e8e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flipH="1" rot="10800000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flipH="1" rot="10800000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" name="Google Shape;68;p2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9" name="Google Shape;69;p2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11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/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0" name="Google Shape;300;p13"/>
          <p:cNvSpPr txBox="1"/>
          <p:nvPr>
            <p:ph hasCustomPrompt="1"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/>
          <p:nvPr>
            <p:ph idx="1" type="subTitle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3"/>
          <p:cNvSpPr txBox="1"/>
          <p:nvPr>
            <p:ph idx="3" type="title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13"/>
          <p:cNvSpPr txBox="1"/>
          <p:nvPr>
            <p:ph hasCustomPrompt="1"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/>
          <p:nvPr>
            <p:ph idx="5" type="subTitle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3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6" name="Google Shape;306;p13"/>
          <p:cNvSpPr txBox="1"/>
          <p:nvPr>
            <p:ph idx="7" type="title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13"/>
          <p:cNvSpPr txBox="1"/>
          <p:nvPr>
            <p:ph hasCustomPrompt="1"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/>
          <p:nvPr>
            <p:ph idx="9" type="subTitle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3"/>
          <p:cNvSpPr txBox="1"/>
          <p:nvPr>
            <p:ph idx="13" type="title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13"/>
          <p:cNvSpPr txBox="1"/>
          <p:nvPr>
            <p:ph hasCustomPrompt="1"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/>
          <p:nvPr>
            <p:ph idx="15" type="subTitle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flipH="1" rot="-5400000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1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flipH="1" rot="10800000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15"/>
          <p:cNvSpPr txBox="1"/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15"/>
          <p:cNvSpPr txBox="1"/>
          <p:nvPr>
            <p:ph idx="1" type="subTitle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5"/>
          <p:cNvSpPr txBox="1"/>
          <p:nvPr>
            <p:ph idx="2" type="title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0" name="Google Shape;420;p15"/>
          <p:cNvSpPr txBox="1"/>
          <p:nvPr>
            <p:ph idx="3" type="subTitle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5"/>
          <p:cNvSpPr txBox="1"/>
          <p:nvPr>
            <p:ph idx="4" type="title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2" name="Google Shape;422;p15"/>
          <p:cNvSpPr txBox="1"/>
          <p:nvPr>
            <p:ph idx="5" type="subTitle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15"/>
          <p:cNvSpPr txBox="1"/>
          <p:nvPr>
            <p:ph idx="6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/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6" name="Google Shape;426;p16"/>
          <p:cNvSpPr txBox="1"/>
          <p:nvPr>
            <p:ph idx="1" type="subTitle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16"/>
          <p:cNvSpPr txBox="1"/>
          <p:nvPr>
            <p:ph idx="2" type="title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8" name="Google Shape;428;p16"/>
          <p:cNvSpPr txBox="1"/>
          <p:nvPr>
            <p:ph idx="3" type="subTitle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16"/>
          <p:cNvSpPr txBox="1"/>
          <p:nvPr>
            <p:ph idx="4" type="title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0" name="Google Shape;430;p16"/>
          <p:cNvSpPr txBox="1"/>
          <p:nvPr>
            <p:ph idx="5" type="subTitle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16"/>
          <p:cNvSpPr txBox="1"/>
          <p:nvPr>
            <p:ph idx="6" type="title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16"/>
          <p:cNvSpPr txBox="1"/>
          <p:nvPr>
            <p:ph idx="7" type="subTitle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16"/>
          <p:cNvSpPr txBox="1"/>
          <p:nvPr>
            <p:ph idx="8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34" name="Google Shape;434;p16"/>
          <p:cNvGrpSpPr/>
          <p:nvPr/>
        </p:nvGrpSpPr>
        <p:grpSpPr>
          <a:xfrm flipH="1" rot="-5400000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flipH="1" rot="-5400000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/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5" name="Google Shape;455;p17"/>
          <p:cNvSpPr txBox="1"/>
          <p:nvPr>
            <p:ph idx="1" type="subTitle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17"/>
          <p:cNvSpPr txBox="1"/>
          <p:nvPr>
            <p:ph idx="2" type="title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7" name="Google Shape;457;p17"/>
          <p:cNvSpPr txBox="1"/>
          <p:nvPr>
            <p:ph idx="3" type="subTitle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17"/>
          <p:cNvSpPr txBox="1"/>
          <p:nvPr>
            <p:ph idx="4" type="title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9" name="Google Shape;459;p17"/>
          <p:cNvSpPr txBox="1"/>
          <p:nvPr>
            <p:ph idx="5" type="subTitle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17"/>
          <p:cNvSpPr txBox="1"/>
          <p:nvPr>
            <p:ph idx="6" type="title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17"/>
          <p:cNvSpPr txBox="1"/>
          <p:nvPr>
            <p:ph idx="7" type="subTitle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17"/>
          <p:cNvSpPr txBox="1"/>
          <p:nvPr>
            <p:ph idx="8" type="title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3" name="Google Shape;463;p17"/>
          <p:cNvSpPr txBox="1"/>
          <p:nvPr>
            <p:ph idx="9" type="subTitle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7"/>
          <p:cNvSpPr txBox="1"/>
          <p:nvPr>
            <p:ph idx="13" type="title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5" name="Google Shape;465;p17"/>
          <p:cNvSpPr txBox="1"/>
          <p:nvPr>
            <p:ph idx="14" type="subTitle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17"/>
          <p:cNvSpPr txBox="1"/>
          <p:nvPr>
            <p:ph idx="15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18"/>
          <p:cNvSpPr txBox="1"/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/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3"/>
          <p:cNvSpPr txBox="1"/>
          <p:nvPr>
            <p:ph hasCustomPrompt="1"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/>
          <p:nvPr>
            <p:ph idx="1" type="subTitle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flipH="1" rot="10800000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flipH="1" rot="10800000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flipH="1" rot="10800000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flipH="1" rot="10800000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flipH="1" rot="10800000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flipH="1" rot="10800000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21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22"/>
          <p:cNvSpPr txBox="1"/>
          <p:nvPr>
            <p:ph hasCustomPrompt="1" type="title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/>
          <p:nvPr>
            <p:ph idx="1" type="subTitle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22"/>
          <p:cNvSpPr txBox="1"/>
          <p:nvPr>
            <p:ph idx="2" type="title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5" name="Google Shape;595;p22"/>
          <p:cNvSpPr txBox="1"/>
          <p:nvPr>
            <p:ph hasCustomPrompt="1" idx="3" type="title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/>
          <p:nvPr>
            <p:ph idx="4" type="subTitle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22"/>
          <p:cNvSpPr txBox="1"/>
          <p:nvPr>
            <p:ph idx="5" type="title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8" name="Google Shape;598;p22"/>
          <p:cNvSpPr txBox="1"/>
          <p:nvPr>
            <p:ph hasCustomPrompt="1" idx="6" type="title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/>
          <p:nvPr>
            <p:ph idx="7" type="subTitle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22"/>
          <p:cNvSpPr txBox="1"/>
          <p:nvPr>
            <p:ph idx="8" type="title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6" name="Google Shape;606;p23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7" name="Google Shape;667;p24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68" name="Google Shape;668;p24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80" name="Google Shape;680;p25"/>
          <p:cNvSpPr txBox="1"/>
          <p:nvPr>
            <p:ph idx="1" type="body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01" name="Google Shape;701;p26"/>
          <p:cNvSpPr txBox="1"/>
          <p:nvPr>
            <p:ph idx="1" type="body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rect b="b" l="l" r="r" t="t"/>
                <a:pathLst>
                  <a:path extrusionOk="0" fill="none" h="55472" w="17114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rect b="b" l="l" r="r" t="t"/>
                <a:pathLst>
                  <a:path extrusionOk="0" fill="none" h="4712" w="4713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0" name="Google Shape;720;p27"/>
          <p:cNvSpPr txBox="1"/>
          <p:nvPr>
            <p:ph idx="1" type="subTitle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rect b="b" l="l" r="r" t="t"/>
            <a:pathLst>
              <a:path extrusionOk="0" h="1217" w="1217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rect b="b" l="l" r="r" t="t"/>
                  <a:pathLst>
                    <a:path extrusionOk="0" h="3131" w="14682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rect b="b" l="l" r="r" t="t"/>
                  <a:pathLst>
                    <a:path extrusionOk="0" h="2919" w="14439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flipH="1" rot="10800000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flipH="1" rot="10800000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flipH="1" rot="10800000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flipH="1" rot="10800000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flipH="1" rot="10800000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flipH="1" rot="10800000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flipH="1" rot="5400000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/>
        </p:txBody>
      </p:sp>
      <p:sp>
        <p:nvSpPr>
          <p:cNvPr id="108" name="Google Shape;108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5"/>
          <p:cNvSpPr txBox="1"/>
          <p:nvPr>
            <p:ph idx="1" type="subTitle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2" type="subTitle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5"/>
          <p:cNvSpPr txBox="1"/>
          <p:nvPr>
            <p:ph idx="3" type="subTitle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"/>
          <p:cNvSpPr txBox="1"/>
          <p:nvPr>
            <p:ph idx="4" type="subTitle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"/>
          <p:cNvSpPr txBox="1"/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5" name="Google Shape;175;p6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7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8"/>
          <p:cNvSpPr txBox="1"/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flipH="1" rot="-5400000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flipH="1" rot="-5400000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9"/>
          <p:cNvSpPr txBox="1"/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1" name="Google Shape;261;p9"/>
          <p:cNvSpPr txBox="1"/>
          <p:nvPr>
            <p:ph idx="1" type="subTitle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/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/>
          <p:nvPr>
            <p:ph type="ctrTitle"/>
          </p:nvPr>
        </p:nvSpPr>
        <p:spPr>
          <a:xfrm>
            <a:off x="929225" y="1472125"/>
            <a:ext cx="57102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Calculus Presentation</a:t>
            </a:r>
            <a:endParaRPr/>
          </a:p>
        </p:txBody>
      </p:sp>
      <p:sp>
        <p:nvSpPr>
          <p:cNvPr id="861" name="Google Shape;861;p31"/>
          <p:cNvSpPr txBox="1"/>
          <p:nvPr>
            <p:ph idx="1" type="subTitle"/>
          </p:nvPr>
        </p:nvSpPr>
        <p:spPr>
          <a:xfrm>
            <a:off x="929225" y="3288800"/>
            <a:ext cx="5005500" cy="9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B103040001 孫世諭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B103040008 許廷豪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B103040053 陳奕丞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&lt;math xmlns=&quot;http://www.w3.org/1998/Math/MathML&quot;&gt;&lt;msub&gt;&lt;mi mathcolor=&quot;#FFFFFF&quot;&gt;c&lt;/mi&gt;&lt;mi mathcolor=&quot;#FFFFFF&quot;&gt;n&lt;/mi&gt;&lt;/msub&gt;&lt;mo mathcolor=&quot;#FFFFFF&quot;&gt;=&lt;/mo&gt;&lt;msubsup&gt;&lt;mo mathcolor=&quot;#FFFFFF&quot;&gt;&amp;#x222B;&lt;/mo&gt;&lt;mn mathcolor=&quot;#FFFFFF&quot;&gt;0&lt;/mn&gt;&lt;mn mathcolor=&quot;#FFFFFF&quot;&gt;1&lt;/mn&gt;&lt;/msubsup&gt;&lt;msup&gt;&lt;mi mathcolor=&quot;#FFFFFF&quot;&gt;e&lt;/mi&gt;&lt;mrow mathcolor=&quot;#FFFFFF&quot;&gt;&lt;mo&gt;-&lt;/mo&gt;&lt;mn&gt;2&lt;/mn&gt;&lt;mi&gt;&amp;#x3C0;&lt;/mi&gt;&lt;mi&gt;&amp;#x3B9;&lt;/mi&gt;&lt;mi&gt;n&lt;/mi&gt;&lt;mi&gt;t&lt;/mi&gt;&lt;/mrow&gt;&lt;/msup&gt;&lt;mi mathcolor=&quot;#FFFFFF&quot;&gt;f&lt;/mi&gt;&lt;mfenced mathcolor=&quot;#FFFFFF&quot;&gt;&lt;mi&gt;t&lt;/mi&gt;&lt;/mfenced&gt;&lt;mo mathcolor=&quot;#FFFFFF&quot;&gt;d&lt;/mo&gt;&lt;mi mathcolor=&quot;#FFFFFF&quot;&gt;t&lt;/mi&gt;&lt;/math&gt;" id="866" name="Google Shape;866;p32" title="c subscript n equals integral subscript 0 superscript 1 e to the power of negative 2 pi iota n t end exponent f open parentheses t close parentheses d 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50" y="3151775"/>
            <a:ext cx="4194761" cy="12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32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Complex Fourier Series</a:t>
            </a:r>
            <a:endParaRPr/>
          </a:p>
        </p:txBody>
      </p:sp>
      <p:pic>
        <p:nvPicPr>
          <p:cNvPr descr="&lt;math xmlns=&quot;http://www.w3.org/1998/Math/MathML&quot;&gt;&lt;mi mathcolor=&quot;#FFFFFF&quot;&gt;f&lt;/mi&gt;&lt;mfenced mathcolor=&quot;#FFFFFF&quot;&gt;&lt;mi&gt;t&lt;/mi&gt;&lt;/mfenced&gt;&lt;mo mathcolor=&quot;#FFFFFF&quot;&gt;=&lt;/mo&gt;&lt;munderover mathcolor=&quot;#FFFFFF&quot;&gt;&lt;mrow&gt;&lt;munderover&gt;&lt;mo&gt;&amp;#x2211;&lt;/mo&gt;&lt;mrow&gt;&lt;mi&gt;n&lt;/mi&gt;&lt;mo&gt;=&lt;/mo&gt;&lt;mo&gt;-&lt;/mo&gt;&lt;mi&gt;N&lt;/mi&gt;&lt;/mrow&gt;&lt;mi&gt;N&lt;/mi&gt;&lt;/munderover&gt;&lt;msub&gt;&lt;mi&gt;c&lt;/mi&gt;&lt;mi&gt;n&lt;/mi&gt;&lt;/msub&gt;&lt;msup&gt;&lt;mi&gt;e&lt;/mi&gt;&lt;mrow&gt;&lt;mn&gt;2&lt;/mn&gt;&lt;mi&gt;&amp;#x3C0;&lt;/mi&gt;&lt;mi&gt;i&lt;/mi&gt;&lt;mi&gt;n&lt;/mi&gt;&lt;mi&gt;t&lt;/mi&gt;&lt;/mrow&gt;&lt;/msup&gt;&lt;/mrow&gt;&lt;mrow/&gt;&lt;mrow/&gt;&lt;/munderover&gt;&lt;/math&gt;" id="868" name="Google Shape;868;p32" title="f open parentheses t close parentheses equals stack sum from n equals negative N to N of c subscript n e to the power of 2 pi i n t end exponent with blank below and blank on top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13" y="1338525"/>
            <a:ext cx="3960000" cy="1293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&lt;math xmlns=&quot;http://www.w3.org/1998/Math/MathML&quot;&gt;&lt;msub&gt;&lt;mi mathcolor=&quot;#FFFFFF&quot;&gt;c&lt;/mi&gt;&lt;mi mathcolor=&quot;#FFFFFF&quot;&gt;n&lt;/mi&gt;&lt;/msub&gt;&lt;mo mathcolor=&quot;#FFFFFF&quot;&gt;=&lt;/mo&gt;&lt;msubsup&gt;&lt;mo mathcolor=&quot;#FFFFFF&quot;&gt;&amp;#x222B;&lt;/mo&gt;&lt;mn mathcolor=&quot;#FFFFFF&quot;&gt;0&lt;/mn&gt;&lt;mn mathcolor=&quot;#FFFFFF&quot;&gt;1&lt;/mn&gt;&lt;/msubsup&gt;&lt;msup&gt;&lt;mi mathcolor=&quot;#FFFFFF&quot;&gt;e&lt;/mi&gt;&lt;mrow mathcolor=&quot;#FFFFFF&quot;&gt;&lt;mo&gt;-&lt;/mo&gt;&lt;mn&gt;2&lt;/mn&gt;&lt;mi&gt;&amp;#x3C0;&lt;/mi&gt;&lt;mi&gt;&amp;#x3B9;&lt;/mi&gt;&lt;mi&gt;n&lt;/mi&gt;&lt;mi&gt;t&lt;/mi&gt;&lt;/mrow&gt;&lt;/msup&gt;&lt;mi mathcolor=&quot;#FFFFFF&quot;&gt;f&lt;/mi&gt;&lt;mfenced mathcolor=&quot;#FFFFFF&quot;&gt;&lt;mi&gt;t&lt;/mi&gt;&lt;/mfenced&gt;&lt;mo mathcolor=&quot;#FFFFFF&quot;&gt;d&lt;/mo&gt;&lt;mi mathcolor=&quot;#FFFFFF&quot;&gt;t&lt;/mi&gt;&lt;/math&gt;" id="873" name="Google Shape;873;p33" title="c subscript n equals integral subscript 0 superscript 1 e to the power of negative 2 pi iota n t end exponent f open parentheses t close parentheses d 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213" y="1340400"/>
            <a:ext cx="2328975" cy="718075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33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Complex Fourier Series</a:t>
            </a:r>
            <a:endParaRPr/>
          </a:p>
        </p:txBody>
      </p:sp>
      <p:sp>
        <p:nvSpPr>
          <p:cNvPr id="875" name="Google Shape;875;p33"/>
          <p:cNvSpPr txBox="1"/>
          <p:nvPr>
            <p:ph type="title"/>
          </p:nvPr>
        </p:nvSpPr>
        <p:spPr>
          <a:xfrm>
            <a:off x="920675" y="3533950"/>
            <a:ext cx="4343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500"/>
              <a:t>n = </a:t>
            </a:r>
            <a:r>
              <a:rPr b="0" lang="zh-TW" sz="1500"/>
              <a:t>第n個圓圈，圓的頻率（1個單位時間轉n圈）</a:t>
            </a:r>
            <a:endParaRPr b="0" sz="1500"/>
          </a:p>
        </p:txBody>
      </p:sp>
      <p:pic>
        <p:nvPicPr>
          <p:cNvPr descr="&lt;math xmlns=&quot;http://www.w3.org/1998/Math/MathML&quot;&gt;&lt;mi mathcolor=&quot;#FFFFFF&quot;&gt;n&lt;/mi&gt;&lt;mo mathcolor=&quot;#FFFFFF&quot;&gt;&amp;#x2208;&lt;/mo&gt;&lt;mi mathcolor=&quot;#FFFFFF&quot;&gt;Z&lt;/mi&gt;&lt;/math&gt;" id="876" name="Google Shape;876;p33" title="n element of Z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4495" y="3654050"/>
            <a:ext cx="583500" cy="1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33"/>
          <p:cNvSpPr txBox="1"/>
          <p:nvPr>
            <p:ph type="title"/>
          </p:nvPr>
        </p:nvSpPr>
        <p:spPr>
          <a:xfrm>
            <a:off x="920675" y="4121025"/>
            <a:ext cx="1421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500"/>
              <a:t>t</a:t>
            </a:r>
            <a:r>
              <a:rPr b="0" lang="zh-TW" sz="1500"/>
              <a:t> = </a:t>
            </a:r>
            <a:r>
              <a:rPr b="0" lang="zh-TW" sz="1500"/>
              <a:t>單位時間</a:t>
            </a:r>
            <a:endParaRPr b="0" sz="1500"/>
          </a:p>
        </p:txBody>
      </p:sp>
      <p:pic>
        <p:nvPicPr>
          <p:cNvPr descr="&lt;math xmlns=&quot;http://www.w3.org/1998/Math/MathML&quot;&gt;&lt;msub&gt;&lt;mi mathcolor=&quot;#FFFFFF&quot;&gt;c&lt;/mi&gt;&lt;mi mathcolor=&quot;#FFFFFF&quot;&gt;n&lt;/mi&gt;&lt;/msub&gt;&lt;/math&gt;" id="878" name="Google Shape;878;p33" title="c subscript n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9875" y="2860701"/>
            <a:ext cx="257344" cy="228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i mathcolor=&quot;#FFFFFF&quot;&gt;f&lt;/mi&gt;&lt;mfenced mathcolor=&quot;#FFFFFF&quot;&gt;&lt;mi&gt;t&lt;/mi&gt;&lt;/mfenced&gt;&lt;mo mathcolor=&quot;#FFFFFF&quot;&gt;=&lt;/mo&gt;&lt;mo mathcolor=&quot;#FFFFFF&quot;&gt;.&lt;/mo&gt;&lt;mo mathcolor=&quot;#FFFFFF&quot;&gt;.&lt;/mo&gt;&lt;mo mathcolor=&quot;#FFFFFF&quot;&gt;.&lt;/mo&gt;&lt;mo mathcolor=&quot;#FFFFFF&quot;&gt;+&lt;/mo&gt;&lt;msub&gt;&lt;mi mathcolor=&quot;#007F7F&quot;&gt;c&lt;/mi&gt;&lt;mrow&gt;&lt;mo mathcolor=&quot;#FFFF00&quot;&gt;-&lt;/mo&gt;&lt;mn mathcolor=&quot;#FFFF00&quot;&gt;1&lt;/mn&gt;&lt;/mrow&gt;&lt;/msub&gt;&lt;msup&gt;&lt;mi mathcolor=&quot;#FFFFFF&quot;&gt;e&lt;/mi&gt;&lt;mrow&gt;&lt;mo mathcolor=&quot;#FFFF00&quot;&gt;-&lt;/mo&gt;&lt;mn mathcolor=&quot;#FFFF00&quot;&gt;1&lt;/mn&gt;&lt;mo mathcolor=&quot;#FFFFFF&quot;&gt;&amp;#xB7;&lt;/mo&gt;&lt;mn mathcolor=&quot;#FFFFFF&quot;&gt;2&lt;/mn&gt;&lt;mi mathvariant=&quot;normal&quot; mathcolor=&quot;#FFFFFF&quot;&gt;&amp;#x3C0;&lt;/mi&gt;&lt;mi mathcolor=&quot;#FFFFFF&quot;&gt;i&lt;/mi&gt;&lt;mi mathcolor=&quot;#FF00FF&quot;&gt;t&lt;/mi&gt;&lt;/mrow&gt;&lt;/msup&gt;&lt;mo mathcolor=&quot;#FFFFFF&quot;&gt;+&lt;/mo&gt;&lt;msub&gt;&lt;mi mathcolor=&quot;#007F7F&quot;&gt;c&lt;/mi&gt;&lt;mn mathcolor=&quot;#FFFF00&quot;&gt;0&lt;/mn&gt;&lt;/msub&gt;&lt;msup&gt;&lt;mi mathcolor=&quot;#FFFFFF&quot;&gt;e&lt;/mi&gt;&lt;mrow mathcolor=&quot;#FFFFFF&quot;&gt;&lt;mn&gt;0&lt;/mn&gt;&lt;mo&gt;&amp;#xB7;&lt;/mo&gt;&lt;mn&gt;2&lt;/mn&gt;&lt;mi mathvariant=&quot;normal&quot;&gt;&amp;#x3C0;&lt;/mi&gt;&lt;mi&gt;i&lt;/mi&gt;&lt;mi mathcolor=&quot;#FF00FF&quot;&gt;t&lt;/mi&gt;&lt;/mrow&gt;&lt;/msup&gt;&lt;mo mathcolor=&quot;#FFFFFF&quot;&gt;+&lt;/mo&gt;&lt;msub&gt;&lt;mi mathcolor=&quot;#007F7F&quot;&gt;c&lt;/mi&gt;&lt;mn mathcolor=&quot;#FFFF00&quot;&gt;1&lt;/mn&gt;&lt;/msub&gt;&lt;msup&gt;&lt;mi mathcolor=&quot;#FFFFFF&quot;&gt;e&lt;/mi&gt;&lt;mrow mathcolor=&quot;#FFFFFF&quot;&gt;&lt;mn mathcolor=&quot;#FFFF00&quot;&gt;1&lt;/mn&gt;&lt;mo&gt;&amp;#xB7;&lt;/mo&gt;&lt;mn&gt;2&lt;/mn&gt;&lt;mi mathvariant=&quot;normal&quot;&gt;&amp;#x3C0;&lt;/mi&gt;&lt;mi&gt;i&lt;/mi&gt;&lt;mi mathcolor=&quot;#FF00FF&quot;&gt;t&lt;/mi&gt;&lt;/mrow&gt;&lt;/msup&gt;&lt;mo mathcolor=&quot;#FFFFFF&quot;&gt;+&lt;/mo&gt;&lt;msub&gt;&lt;mi mathcolor=&quot;#007F7F&quot;&gt;c&lt;/mi&gt;&lt;mn mathcolor=&quot;#FFFF00&quot;&gt;2&lt;/mn&gt;&lt;/msub&gt;&lt;msup&gt;&lt;mi mathcolor=&quot;#FFFFFF&quot;&gt;e&lt;/mi&gt;&lt;mrow mathcolor=&quot;#FFFFFF&quot;&gt;&lt;mn mathcolor=&quot;#FFFF00&quot;&gt;2&lt;/mn&gt;&lt;mo&gt;&amp;#xB7;&lt;/mo&gt;&lt;mn&gt;2&lt;/mn&gt;&lt;mi mathvariant=&quot;normal&quot;&gt;&amp;#x3C0;&lt;/mi&gt;&lt;mi&gt;i&lt;/mi&gt;&lt;mi mathcolor=&quot;#FF00FF&quot;&gt;t&lt;/mi&gt;&lt;/mrow&gt;&lt;/msup&gt;&lt;mo mathcolor=&quot;#FFFFFF&quot;&gt;+&lt;/mo&gt;&lt;mo mathcolor=&quot;#FFFFFF&quot;&gt;.&lt;/mo&gt;&lt;mo mathcolor=&quot;#FFFFFF&quot;&gt;.&lt;/mo&gt;&lt;mo mathcolor=&quot;#FFFFFF&quot;&gt;.&lt;/mo&gt;&lt;/math&gt;" id="879" name="Google Shape;879;p33" title="f open parentheses t close parentheses equals... plus c subscript negative 1 end subscript e to the power of negative 1 times 2 straight pi i t end exponent plus c subscript 0 e to the power of 0 times 2 straight pi i t end exponent plus c subscript 1 e to the power of 1 times 2 straight pi i t end exponent plus c subscript 2 e to the power of 2 times 2 straight pi i t end exponent plus...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400" y="2222712"/>
            <a:ext cx="7324599" cy="349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 mathvariant=&quot;italic&quot; mathcolor=&quot;#FFFFFF&quot;&gt;=&lt;/mo&gt;&lt;mo mathvariant=&quot;italic&quot; mathcolor=&quot;#FFFFFF&quot;&gt;&amp;#xA0;&lt;/mo&gt;&lt;mi mathcolor=&quot;#FFFFFF&quot;&gt;a&lt;/mi&gt;&lt;mo mathvariant=&quot;italic&quot; mathcolor=&quot;#FFFFFF&quot;&gt;+&lt;/mo&gt;&lt;mi mathcolor=&quot;#FFFFFF&quot;&gt;b&lt;/mi&gt;&lt;mi mathcolor=&quot;#FFFFFF&quot;&gt;i&lt;/mi&gt;&lt;/math&gt;" id="880" name="Google Shape;880;p33" title="italic equals italic space a italic plus b i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8775" y="2860688"/>
            <a:ext cx="866394" cy="1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33"/>
          <p:cNvSpPr txBox="1"/>
          <p:nvPr>
            <p:ph type="title"/>
          </p:nvPr>
        </p:nvSpPr>
        <p:spPr>
          <a:xfrm>
            <a:off x="920675" y="2708375"/>
            <a:ext cx="257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500"/>
              <a:t>令</a:t>
            </a:r>
            <a:endParaRPr b="0" sz="1500"/>
          </a:p>
        </p:txBody>
      </p:sp>
      <p:sp>
        <p:nvSpPr>
          <p:cNvPr id="882" name="Google Shape;882;p33"/>
          <p:cNvSpPr txBox="1"/>
          <p:nvPr>
            <p:ph type="title"/>
          </p:nvPr>
        </p:nvSpPr>
        <p:spPr>
          <a:xfrm>
            <a:off x="2464675" y="2735975"/>
            <a:ext cx="9429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500"/>
              <a:t>，故</a:t>
            </a:r>
            <a:endParaRPr b="0" sz="1500"/>
          </a:p>
        </p:txBody>
      </p:sp>
      <p:pic>
        <p:nvPicPr>
          <p:cNvPr descr="&lt;math xmlns=&quot;http://www.w3.org/1998/Math/MathML&quot;&gt;&lt;msqrt mathcolor=&quot;#FFFFFF&quot;&gt;&lt;msup&gt;&lt;mi mathvariant=&quot;italic&quot;&gt;a&lt;/mi&gt;&lt;mn mathvariant=&quot;italic&quot;&gt;2&lt;/mn&gt;&lt;/msup&gt;&lt;mo mathvariant=&quot;italic&quot;&gt;+&lt;/mo&gt;&lt;msup&gt;&lt;mi mathvariant=&quot;italic&quot;&gt;b&lt;/mi&gt;&lt;mn mathvariant=&quot;italic&quot;&gt;2&lt;/mn&gt;&lt;/msup&gt;&lt;/msqrt&gt;&lt;mo mathvariant=&quot;italic&quot; mathcolor=&quot;#FFFFFF&quot;&gt;&amp;#xA0;&lt;/mo&gt;&lt;mo mathvariant=&quot;italic&quot; mathcolor=&quot;#FFFFFF&quot;&gt;=&lt;/mo&gt;&lt;/math&gt;" id="883" name="Google Shape;883;p33" title="square root of a to the power of italic 2 italic plus b to the power of italic 2 end root italic space italic equals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45875" y="2841437"/>
            <a:ext cx="1017503" cy="2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33"/>
          <p:cNvSpPr txBox="1"/>
          <p:nvPr>
            <p:ph type="title"/>
          </p:nvPr>
        </p:nvSpPr>
        <p:spPr>
          <a:xfrm>
            <a:off x="3975250" y="2735975"/>
            <a:ext cx="9429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500"/>
              <a:t>半徑，</a:t>
            </a:r>
            <a:endParaRPr b="0" sz="1500"/>
          </a:p>
        </p:txBody>
      </p:sp>
      <p:pic>
        <p:nvPicPr>
          <p:cNvPr descr="&lt;math xmlns=&quot;http://www.w3.org/1998/Math/MathML&quot;&gt;&lt;mi mathcolor=&quot;#FFFFFF&quot;&gt;t&lt;/mi&gt;&lt;mi mathcolor=&quot;#FFFFFF&quot;&gt;a&lt;/mi&gt;&lt;msup&gt;&lt;mi mathcolor=&quot;#FFFFFF&quot;&gt;n&lt;/mi&gt;&lt;mrow mathcolor=&quot;#FFFFFF&quot;&gt;&lt;mo mathvariant=&quot;italic&quot;&gt;-&lt;/mo&gt;&lt;mn mathvariant=&quot;italic&quot;&gt;1&lt;/mn&gt;&lt;/mrow&gt;&lt;/msup&gt;&lt;mstyle mathvariant=&quot;italic&quot; mathcolor=&quot;#FFFFFF&quot;&gt;&lt;mo stretchy=&quot;true&quot;&gt;(&lt;/mo&gt;&lt;mfrac&gt;&lt;mi&gt;b&lt;/mi&gt;&lt;mi&gt;a&lt;/mi&gt;&lt;/mfrac&gt;&lt;mo stretchy=&quot;true&quot;&gt;)&lt;/mo&gt;&lt;/mstyle&gt;&lt;mo mathvariant=&quot;italic&quot; mathcolor=&quot;#FFFFFF&quot;&gt;&amp;#xA0;&lt;/mo&gt;&lt;mo mathvariant=&quot;italic&quot; mathcolor=&quot;#FFFFFF&quot;&gt;=&lt;/mo&gt;&lt;/math&gt;" id="885" name="Google Shape;885;p33" title="t a n to the power of italic minus italic 1 end exponent begin italic style stretchy left parenthesis b over a stretchy right parenthesis end style italic space italic equals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94174" y="2735974"/>
            <a:ext cx="1115806" cy="4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33"/>
          <p:cNvSpPr txBox="1"/>
          <p:nvPr>
            <p:ph type="title"/>
          </p:nvPr>
        </p:nvSpPr>
        <p:spPr>
          <a:xfrm>
            <a:off x="5848000" y="2735963"/>
            <a:ext cx="9429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500"/>
              <a:t>起始點</a:t>
            </a:r>
            <a:endParaRPr b="0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4"/>
          <p:cNvSpPr txBox="1"/>
          <p:nvPr>
            <p:ph type="title"/>
          </p:nvPr>
        </p:nvSpPr>
        <p:spPr>
          <a:xfrm>
            <a:off x="524225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Discrete Fourier Transform</a:t>
            </a:r>
            <a:endParaRPr/>
          </a:p>
        </p:txBody>
      </p:sp>
      <p:pic>
        <p:nvPicPr>
          <p:cNvPr descr="&lt;math xmlns=&quot;http://www.w3.org/1998/Math/MathML&quot;&gt;&lt;msub&gt;&lt;mi mathcolor=&quot;#FFFFFF&quot;&gt;X&lt;/mi&gt;&lt;mi mathvariant=&quot;italic&quot; mathcolor=&quot;#FFFFFF&quot;&gt;k&lt;/mi&gt;&lt;/msub&gt;&lt;mo mathvariant=&quot;italic&quot; mathcolor=&quot;#FFFFFF&quot;&gt;=&lt;/mo&gt;&lt;mstyle displaystyle=&quot;false&quot;&gt;&lt;munderover mathcolor=&quot;#FFFFFF&quot;&gt;&lt;mo mathvariant=&quot;italic&quot;&gt;&amp;#x2211;&lt;/mo&gt;&lt;mrow&gt;&lt;mi mathvariant=&quot;italic&quot;&gt;n&lt;/mi&gt;&lt;mo mathvariant=&quot;italic&quot;&gt;=&lt;/mo&gt;&lt;mn mathvariant=&quot;italic&quot;&gt;0&lt;/mn&gt;&lt;/mrow&gt;&lt;mrow&gt;&lt;mi mathvariant=&quot;italic&quot;&gt;N&lt;/mi&gt;&lt;mo mathvariant=&quot;italic&quot;&gt;-&lt;/mo&gt;&lt;mn mathvariant=&quot;italic&quot;&gt;1&lt;/mn&gt;&lt;/mrow&gt;&lt;/munderover&gt;&lt;/mstyle&gt;&lt;mo mathvariant=&quot;italic&quot; mathcolor=&quot;#FFFFFF&quot;&gt;&amp;#xA0;&lt;/mo&gt;&lt;msub&gt;&lt;mi mathcolor=&quot;#FFFFFF&quot;&gt;x&lt;/mi&gt;&lt;mi mathvariant=&quot;italic&quot; mathcolor=&quot;#FFFFFF&quot;&gt;n&lt;/mi&gt;&lt;/msub&gt;&lt;mo mathvariant=&quot;italic&quot; mathcolor=&quot;#FFFFFF&quot;&gt;&amp;#xB7;&lt;/mo&gt;&lt;msup&gt;&lt;mi mathcolor=&quot;#FFFFFF&quot;&gt;e&lt;/mi&gt;&lt;mrow mathcolor=&quot;#FFFFFF&quot;&gt;&lt;mfrac&gt;&lt;mrow&gt;&lt;mo mathvariant=&quot;italic&quot;&gt;-&lt;/mo&gt;&lt;mi mathvariant=&quot;italic&quot;&gt;i&lt;/mi&gt;&lt;mn mathvariant=&quot;italic&quot;&gt;2&lt;/mn&gt;&lt;mi mathvariant=&quot;italic&quot;&gt;&amp;#x3C0;&lt;/mi&gt;&lt;/mrow&gt;&lt;mi mathvariant=&quot;italic&quot;&gt;N&lt;/mi&gt;&lt;/mfrac&gt;&lt;mi mathvariant=&quot;italic&quot;&gt;k&lt;/mi&gt;&lt;mi mathvariant=&quot;italic&quot;&gt;n&lt;/mi&gt;&lt;/mrow&gt;&lt;/msup&gt;&lt;/math&gt;" id="892" name="Google Shape;892;p34" title="X subscript k italic equals begin inline style italic sum from n italic equals italic 0 to N italic minus italic 1 of end style italic space x subscript n italic times e to the power of fraction numerator italic minus i italic 2 pi over denominator N end fraction k n end exponen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479750"/>
            <a:ext cx="2880801" cy="633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 mathvariant=&quot;italic&quot; mathcolor=&quot;#FFFFFF&quot;&gt;=&lt;/mo&gt;&lt;munderover mathcolor=&quot;#FFFFFF&quot;&gt;&lt;mrow&gt;&lt;mo mathvariant=&quot;italic&quot;&gt;&amp;#x2211;&lt;/mo&gt;&lt;mo mathvariant=&quot;italic&quot;&gt;&amp;#xA0;&lt;/mo&gt;&lt;/mrow&gt;&lt;mrow&gt;&lt;mi mathvariant=&quot;italic&quot;&gt;n&lt;/mi&gt;&lt;mo mathvariant=&quot;italic&quot;&gt;=&lt;/mo&gt;&lt;mn mathvariant=&quot;italic&quot;&gt;0&lt;/mn&gt;&lt;/mrow&gt;&lt;mrow&gt;&lt;mi mathvariant=&quot;italic&quot;&gt;N&lt;/mi&gt;&lt;mo mathvariant=&quot;italic&quot;&gt;-&lt;/mo&gt;&lt;mn mathvariant=&quot;italic&quot;&gt;1&lt;/mn&gt;&lt;/mrow&gt;&lt;/munderover&gt;&lt;msub&gt;&lt;mi mathcolor=&quot;#FFFFFF&quot;&gt;x&lt;/mi&gt;&lt;mi mathvariant=&quot;italic&quot; mathcolor=&quot;#FFFFFF&quot;&gt;n&lt;/mi&gt;&lt;/msub&gt;&lt;mo mathvariant=&quot;italic&quot; mathcolor=&quot;#FFFFFF&quot;&gt;&amp;#xB7;&lt;/mo&gt;&lt;mstyle mathvariant=&quot;italic&quot; mathcolor=&quot;#FFFFFF&quot;&gt;&lt;mo stretchy=&quot;true&quot;&gt;[&lt;/mo&gt;&lt;mrow&gt;&lt;mi&gt;c&lt;/mi&gt;&lt;mi&gt;o&lt;/mi&gt;&lt;mi&gt;s&lt;/mi&gt;&lt;mfenced&gt;&lt;mfrac&gt;&lt;mrow&gt;&lt;mn&gt;2&lt;/mn&gt;&lt;mi&gt;&amp;#x3C0;&lt;/mi&gt;&lt;mi&gt;k&lt;/mi&gt;&lt;mi&gt;n&lt;/mi&gt;&lt;/mrow&gt;&lt;mi&gt;N&lt;/mi&gt;&lt;/mfrac&gt;&lt;/mfenced&gt;&lt;mo&gt;-&lt;/mo&gt;&lt;mi&gt;i&lt;/mi&gt;&lt;mo&gt;&amp;#xB7;&lt;/mo&gt;&lt;mi&gt;s&lt;/mi&gt;&lt;mi&gt;i&lt;/mi&gt;&lt;mi&gt;n&lt;/mi&gt;&lt;mfenced&gt;&lt;mfrac&gt;&lt;mrow&gt;&lt;mn&gt;2&lt;/mn&gt;&lt;mi&gt;&amp;#x3C0;&lt;/mi&gt;&lt;mi&gt;k&lt;/mi&gt;&lt;mi&gt;n&lt;/mi&gt;&lt;/mrow&gt;&lt;mi&gt;N&lt;/mi&gt;&lt;/mfrac&gt;&lt;/mfenced&gt;&lt;/mrow&gt;&lt;mo stretchy=&quot;true&quot;&gt;]&lt;/mo&gt;&lt;/mstyle&gt;&lt;/math&gt;" id="893" name="Google Shape;893;p34" title="italic equals stack italic sum italic space with n italic equals italic 0 below and N italic minus italic 1 on top x subscript n italic times begin italic style stretchy left square bracket c o s open parentheses fraction numerator 2 pi k n over denominator N end fraction close parentheses minus i times s i n open parentheses fraction numerator 2 pi k n over denominator N end fraction close parentheses stretchy right square bracket end styl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25" y="2575625"/>
            <a:ext cx="3929849" cy="77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 mathvariant=&quot;italic&quot; mathcolor=&quot;#FFFFFF&quot;&gt;=&lt;/mo&gt;&lt;mo mathvariant=&quot;italic&quot; mathcolor=&quot;#FFFFFF&quot;&gt;&amp;#xA0;&lt;/mo&gt;&lt;mi mathcolor=&quot;#FFFFFF&quot;&gt;a&lt;/mi&gt;&lt;mo mathvariant=&quot;italic&quot; mathcolor=&quot;#FFFFFF&quot;&gt;+&lt;/mo&gt;&lt;mi mathcolor=&quot;#FFFFFF&quot;&gt;b&lt;/mi&gt;&lt;mi mathcolor=&quot;#FFFFFF&quot;&gt;i&lt;/mi&gt;&lt;/math&gt;" id="894" name="Google Shape;894;p34" title="italic equals italic space a italic plus b i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0200" y="3963900"/>
            <a:ext cx="866394" cy="173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qrt mathcolor=&quot;#FFFFFF&quot;&gt;&lt;msup&gt;&lt;mi mathvariant=&quot;italic&quot;&gt;a&lt;/mi&gt;&lt;mn mathvariant=&quot;italic&quot;&gt;2&lt;/mn&gt;&lt;/msup&gt;&lt;mo mathvariant=&quot;italic&quot;&gt;+&lt;/mo&gt;&lt;msup&gt;&lt;mi mathvariant=&quot;italic&quot;&gt;b&lt;/mi&gt;&lt;mn mathvariant=&quot;italic&quot;&gt;2&lt;/mn&gt;&lt;/msup&gt;&lt;/msqrt&gt;&lt;mo mathvariant=&quot;italic&quot; mathcolor=&quot;#FFFFFF&quot;&gt;&amp;#xA0;&lt;/mo&gt;&lt;mo mathvariant=&quot;italic&quot; mathcolor=&quot;#FFFFFF&quot;&gt;=&lt;/mo&gt;&lt;/math&gt;" id="895" name="Google Shape;895;p34" title="square root of a to the power of italic 2 italic plus b to the power of italic 2 end root italic space italic equal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0075" y="3917062"/>
            <a:ext cx="1017503" cy="2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34"/>
          <p:cNvSpPr txBox="1"/>
          <p:nvPr>
            <p:ph type="title"/>
          </p:nvPr>
        </p:nvSpPr>
        <p:spPr>
          <a:xfrm>
            <a:off x="3849450" y="3811600"/>
            <a:ext cx="9429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500"/>
              <a:t>半徑，</a:t>
            </a:r>
            <a:endParaRPr b="0" sz="1500"/>
          </a:p>
        </p:txBody>
      </p:sp>
      <p:pic>
        <p:nvPicPr>
          <p:cNvPr descr="&lt;math xmlns=&quot;http://www.w3.org/1998/Math/MathML&quot;&gt;&lt;mi mathcolor=&quot;#FFFFFF&quot;&gt;t&lt;/mi&gt;&lt;mi mathcolor=&quot;#FFFFFF&quot;&gt;a&lt;/mi&gt;&lt;msup&gt;&lt;mi mathcolor=&quot;#FFFFFF&quot;&gt;n&lt;/mi&gt;&lt;mrow mathcolor=&quot;#FFFFFF&quot;&gt;&lt;mo mathvariant=&quot;italic&quot;&gt;-&lt;/mo&gt;&lt;mn mathvariant=&quot;italic&quot;&gt;1&lt;/mn&gt;&lt;/mrow&gt;&lt;/msup&gt;&lt;mstyle mathvariant=&quot;italic&quot; mathcolor=&quot;#FFFFFF&quot;&gt;&lt;mo stretchy=&quot;true&quot;&gt;(&lt;/mo&gt;&lt;mfrac&gt;&lt;mi&gt;b&lt;/mi&gt;&lt;mi&gt;a&lt;/mi&gt;&lt;/mfrac&gt;&lt;mo stretchy=&quot;true&quot;&gt;)&lt;/mo&gt;&lt;/mstyle&gt;&lt;mo mathvariant=&quot;italic&quot; mathcolor=&quot;#FFFFFF&quot;&gt;&amp;#xA0;&lt;/mo&gt;&lt;mo mathvariant=&quot;italic&quot; mathcolor=&quot;#FFFFFF&quot;&gt;=&lt;/mo&gt;&lt;/math&gt;" id="897" name="Google Shape;897;p34" title="t a n to the power of italic minus italic 1 end exponent begin italic style stretchy left parenthesis b over a stretchy right parenthesis end style italic space italic equal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68374" y="3811599"/>
            <a:ext cx="1115806" cy="4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34"/>
          <p:cNvSpPr txBox="1"/>
          <p:nvPr>
            <p:ph type="title"/>
          </p:nvPr>
        </p:nvSpPr>
        <p:spPr>
          <a:xfrm>
            <a:off x="5722200" y="3811588"/>
            <a:ext cx="9429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500"/>
              <a:t>起始點</a:t>
            </a:r>
            <a:endParaRPr b="0" sz="1500"/>
          </a:p>
        </p:txBody>
      </p:sp>
      <p:pic>
        <p:nvPicPr>
          <p:cNvPr descr="&lt;math xmlns=&quot;http://www.w3.org/1998/Math/MathML&quot;&gt;&lt;msub&gt;&lt;mi mathcolor=&quot;#FFFFFF&quot;&gt;X&lt;/mi&gt;&lt;mi mathvariant=&quot;italic&quot; mathcolor=&quot;#FFFFFF&quot;&gt;k&lt;/mi&gt;&lt;/msub&gt;&lt;/math&gt;" id="899" name="Google Shape;899;p34" title="X subscript k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24000" y="3917063"/>
            <a:ext cx="281809" cy="2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34"/>
          <p:cNvSpPr txBox="1"/>
          <p:nvPr>
            <p:ph type="title"/>
          </p:nvPr>
        </p:nvSpPr>
        <p:spPr>
          <a:xfrm>
            <a:off x="1305575" y="4289500"/>
            <a:ext cx="4343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500"/>
              <a:t>k</a:t>
            </a:r>
            <a:r>
              <a:rPr b="0" lang="zh-TW" sz="1500"/>
              <a:t> = 第k個圓圈，圓的頻率（1個單位時間轉k圈）</a:t>
            </a:r>
            <a:endParaRPr b="0" sz="1500"/>
          </a:p>
        </p:txBody>
      </p:sp>
      <p:pic>
        <p:nvPicPr>
          <p:cNvPr descr="&lt;math xmlns=&quot;http://www.w3.org/1998/Math/MathML&quot;&gt;&lt;mi mathcolor=&quot;#FFFFFF&quot;&gt;n&lt;/mi&gt;&lt;mo mathcolor=&quot;#FFFFFF&quot;&gt;&amp;#x2208;&lt;/mo&gt;&lt;mi mathcolor=&quot;#FFFFFF&quot;&gt;Z&lt;/mi&gt;&lt;/math&gt;" id="901" name="Google Shape;901;p34" title="n element of Z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49395" y="4409600"/>
            <a:ext cx="583500" cy="1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5"/>
          <p:cNvSpPr/>
          <p:nvPr/>
        </p:nvSpPr>
        <p:spPr>
          <a:xfrm>
            <a:off x="5030775" y="1901100"/>
            <a:ext cx="1820700" cy="18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7" name="Google Shape;907;p35"/>
          <p:cNvCxnSpPr>
            <a:endCxn id="906" idx="7"/>
          </p:cNvCxnSpPr>
          <p:nvPr/>
        </p:nvCxnSpPr>
        <p:spPr>
          <a:xfrm flipH="1" rot="10800000">
            <a:off x="5941040" y="2167735"/>
            <a:ext cx="643800" cy="6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35"/>
          <p:cNvCxnSpPr/>
          <p:nvPr/>
        </p:nvCxnSpPr>
        <p:spPr>
          <a:xfrm>
            <a:off x="-976900" y="710475"/>
            <a:ext cx="71040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9" name="Google Shape;909;p35"/>
          <p:cNvSpPr txBox="1"/>
          <p:nvPr>
            <p:ph type="title"/>
          </p:nvPr>
        </p:nvSpPr>
        <p:spPr>
          <a:xfrm>
            <a:off x="6503425" y="1800700"/>
            <a:ext cx="1304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300"/>
              <a:t>amplify (半徑)</a:t>
            </a:r>
            <a:endParaRPr b="0" sz="1300"/>
          </a:p>
        </p:txBody>
      </p:sp>
      <p:sp>
        <p:nvSpPr>
          <p:cNvPr id="910" name="Google Shape;910;p35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Fourier Into Circle</a:t>
            </a:r>
            <a:endParaRPr/>
          </a:p>
        </p:txBody>
      </p:sp>
      <p:sp>
        <p:nvSpPr>
          <p:cNvPr id="911" name="Google Shape;911;p35"/>
          <p:cNvSpPr txBox="1"/>
          <p:nvPr>
            <p:ph type="title"/>
          </p:nvPr>
        </p:nvSpPr>
        <p:spPr>
          <a:xfrm>
            <a:off x="5547075" y="2742725"/>
            <a:ext cx="1304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300"/>
              <a:t>phase </a:t>
            </a:r>
            <a:r>
              <a:rPr b="0" lang="zh-TW" sz="1300"/>
              <a:t>(相位)</a:t>
            </a:r>
            <a:endParaRPr b="0" sz="1300"/>
          </a:p>
        </p:txBody>
      </p:sp>
      <p:sp>
        <p:nvSpPr>
          <p:cNvPr id="912" name="Google Shape;912;p35"/>
          <p:cNvSpPr/>
          <p:nvPr/>
        </p:nvSpPr>
        <p:spPr>
          <a:xfrm>
            <a:off x="6090775" y="2670200"/>
            <a:ext cx="177625" cy="181950"/>
          </a:xfrm>
          <a:custGeom>
            <a:rect b="b" l="l" r="r" t="t"/>
            <a:pathLst>
              <a:path extrusionOk="0" h="7278" w="7105">
                <a:moveTo>
                  <a:pt x="0" y="173"/>
                </a:moveTo>
                <a:cubicBezTo>
                  <a:pt x="3177" y="-886"/>
                  <a:pt x="7105" y="3929"/>
                  <a:pt x="7105" y="72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3" name="Google Shape;913;p35"/>
          <p:cNvSpPr txBox="1"/>
          <p:nvPr>
            <p:ph type="title"/>
          </p:nvPr>
        </p:nvSpPr>
        <p:spPr>
          <a:xfrm>
            <a:off x="4084753" y="1423200"/>
            <a:ext cx="31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300"/>
              <a:t> frequency (</a:t>
            </a:r>
            <a:r>
              <a:rPr b="0" lang="zh-TW" sz="1300"/>
              <a:t>頻率</a:t>
            </a:r>
            <a:r>
              <a:rPr b="0" lang="zh-TW" sz="1300"/>
              <a:t>) </a:t>
            </a:r>
            <a:r>
              <a:rPr b="0" lang="zh-TW" sz="1300"/>
              <a:t>單位時間圈數</a:t>
            </a:r>
            <a:endParaRPr b="0" sz="1300"/>
          </a:p>
        </p:txBody>
      </p:sp>
      <p:sp>
        <p:nvSpPr>
          <p:cNvPr id="914" name="Google Shape;914;p35"/>
          <p:cNvSpPr/>
          <p:nvPr/>
        </p:nvSpPr>
        <p:spPr>
          <a:xfrm>
            <a:off x="1517125" y="1850825"/>
            <a:ext cx="1820700" cy="182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5" name="Google Shape;915;p35"/>
          <p:cNvCxnSpPr/>
          <p:nvPr/>
        </p:nvCxnSpPr>
        <p:spPr>
          <a:xfrm flipH="1" rot="10800000">
            <a:off x="1517125" y="1421700"/>
            <a:ext cx="7500" cy="22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6" name="Google Shape;916;p35"/>
          <p:cNvCxnSpPr/>
          <p:nvPr/>
        </p:nvCxnSpPr>
        <p:spPr>
          <a:xfrm flipH="1" rot="10800000">
            <a:off x="1517125" y="3671400"/>
            <a:ext cx="21465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7" name="Google Shape;917;p35"/>
          <p:cNvCxnSpPr/>
          <p:nvPr/>
        </p:nvCxnSpPr>
        <p:spPr>
          <a:xfrm flipH="1" rot="10800000">
            <a:off x="1539325" y="2983300"/>
            <a:ext cx="1339500" cy="6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8" name="Google Shape;918;p35"/>
          <p:cNvSpPr/>
          <p:nvPr/>
        </p:nvSpPr>
        <p:spPr>
          <a:xfrm>
            <a:off x="1928550" y="3489450"/>
            <a:ext cx="177625" cy="181950"/>
          </a:xfrm>
          <a:custGeom>
            <a:rect b="b" l="l" r="r" t="t"/>
            <a:pathLst>
              <a:path extrusionOk="0" h="7278" w="7105">
                <a:moveTo>
                  <a:pt x="0" y="173"/>
                </a:moveTo>
                <a:cubicBezTo>
                  <a:pt x="3177" y="-886"/>
                  <a:pt x="7105" y="3929"/>
                  <a:pt x="7105" y="72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9" name="Google Shape;919;p35"/>
          <p:cNvSpPr txBox="1"/>
          <p:nvPr>
            <p:ph type="title"/>
          </p:nvPr>
        </p:nvSpPr>
        <p:spPr>
          <a:xfrm>
            <a:off x="2106175" y="3243900"/>
            <a:ext cx="1304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300"/>
              <a:t>phase (相位)</a:t>
            </a:r>
            <a:endParaRPr b="0" sz="1300"/>
          </a:p>
        </p:txBody>
      </p:sp>
      <p:sp>
        <p:nvSpPr>
          <p:cNvPr id="920" name="Google Shape;920;p35"/>
          <p:cNvSpPr txBox="1"/>
          <p:nvPr>
            <p:ph type="title"/>
          </p:nvPr>
        </p:nvSpPr>
        <p:spPr>
          <a:xfrm rot="-1696814">
            <a:off x="1556891" y="2852967"/>
            <a:ext cx="1304391" cy="477974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300"/>
              <a:t>amplify (半徑)</a:t>
            </a:r>
            <a:endParaRPr b="0"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5" name="Google Shape;925;p36"/>
          <p:cNvCxnSpPr/>
          <p:nvPr/>
        </p:nvCxnSpPr>
        <p:spPr>
          <a:xfrm>
            <a:off x="-976900" y="710475"/>
            <a:ext cx="71040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6" name="Google Shape;926;p36"/>
          <p:cNvSpPr txBox="1"/>
          <p:nvPr>
            <p:ph type="title"/>
          </p:nvPr>
        </p:nvSpPr>
        <p:spPr>
          <a:xfrm>
            <a:off x="446175" y="5471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Coding</a:t>
            </a:r>
            <a:endParaRPr/>
          </a:p>
        </p:txBody>
      </p:sp>
      <p:pic>
        <p:nvPicPr>
          <p:cNvPr id="927" name="Google Shape;9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00" y="1507938"/>
            <a:ext cx="843000" cy="8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36"/>
          <p:cNvSpPr txBox="1"/>
          <p:nvPr>
            <p:ph type="title"/>
          </p:nvPr>
        </p:nvSpPr>
        <p:spPr>
          <a:xfrm>
            <a:off x="801400" y="2237213"/>
            <a:ext cx="4343700" cy="17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zh-TW" sz="1300"/>
              <a:t>complex 擁有複數型別</a:t>
            </a:r>
            <a:endParaRPr b="0"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zh-TW" sz="1300"/>
              <a:t>dictionary 字典方便查詢</a:t>
            </a:r>
            <a:endParaRPr b="0"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zh-TW" sz="1300"/>
              <a:t>list 動態串列使用容易</a:t>
            </a:r>
            <a:endParaRPr b="0"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zh-TW" sz="1300"/>
              <a:t>import 函式庫多樣</a:t>
            </a:r>
            <a:endParaRPr b="0" sz="1300"/>
          </a:p>
        </p:txBody>
      </p:sp>
      <p:sp>
        <p:nvSpPr>
          <p:cNvPr id="929" name="Google Shape;929;p36"/>
          <p:cNvSpPr txBox="1"/>
          <p:nvPr>
            <p:ph type="title"/>
          </p:nvPr>
        </p:nvSpPr>
        <p:spPr>
          <a:xfrm>
            <a:off x="1644400" y="1690488"/>
            <a:ext cx="1606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Python</a:t>
            </a:r>
            <a:endParaRPr sz="2300"/>
          </a:p>
        </p:txBody>
      </p:sp>
      <p:pic>
        <p:nvPicPr>
          <p:cNvPr id="930" name="Google Shape;93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9200" y="1583713"/>
            <a:ext cx="853550" cy="8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36"/>
          <p:cNvSpPr txBox="1"/>
          <p:nvPr>
            <p:ph type="title"/>
          </p:nvPr>
        </p:nvSpPr>
        <p:spPr>
          <a:xfrm>
            <a:off x="7237050" y="1832963"/>
            <a:ext cx="1606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JSON</a:t>
            </a:r>
            <a:endParaRPr sz="2300"/>
          </a:p>
        </p:txBody>
      </p:sp>
      <p:sp>
        <p:nvSpPr>
          <p:cNvPr id="932" name="Google Shape;932;p36"/>
          <p:cNvSpPr txBox="1"/>
          <p:nvPr>
            <p:ph type="title"/>
          </p:nvPr>
        </p:nvSpPr>
        <p:spPr>
          <a:xfrm>
            <a:off x="6269200" y="2652313"/>
            <a:ext cx="1971000" cy="10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zh-TW" sz="1300"/>
              <a:t>import json</a:t>
            </a:r>
            <a:endParaRPr b="0"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zh-TW" sz="1300"/>
              <a:t>一個酷酷的API</a:t>
            </a:r>
            <a:endParaRPr b="0"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zh-TW" sz="1300"/>
              <a:t>儲存圖片資訊</a:t>
            </a:r>
            <a:endParaRPr b="0" sz="1300"/>
          </a:p>
        </p:txBody>
      </p:sp>
      <p:pic>
        <p:nvPicPr>
          <p:cNvPr id="933" name="Google Shape;93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4625" y="1381825"/>
            <a:ext cx="1095250" cy="10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36"/>
          <p:cNvSpPr txBox="1"/>
          <p:nvPr>
            <p:ph type="title"/>
          </p:nvPr>
        </p:nvSpPr>
        <p:spPr>
          <a:xfrm>
            <a:off x="4298175" y="1734888"/>
            <a:ext cx="1606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Pygame</a:t>
            </a:r>
            <a:endParaRPr sz="2300"/>
          </a:p>
        </p:txBody>
      </p:sp>
      <p:sp>
        <p:nvSpPr>
          <p:cNvPr id="935" name="Google Shape;935;p36"/>
          <p:cNvSpPr txBox="1"/>
          <p:nvPr>
            <p:ph type="title"/>
          </p:nvPr>
        </p:nvSpPr>
        <p:spPr>
          <a:xfrm>
            <a:off x="3594500" y="2477063"/>
            <a:ext cx="2429700" cy="12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zh-TW" sz="1300"/>
              <a:t>import pygame</a:t>
            </a:r>
            <a:endParaRPr b="0"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zh-TW" sz="1300"/>
              <a:t>GUI </a:t>
            </a:r>
            <a:r>
              <a:rPr b="0" lang="zh-TW" sz="1300"/>
              <a:t>設計</a:t>
            </a:r>
            <a:endParaRPr b="0"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zh-TW" sz="1300"/>
              <a:t>讓使用者可以畫圖</a:t>
            </a:r>
            <a:endParaRPr b="0"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zh-TW" sz="1300"/>
              <a:t>也讓傅立葉可以圖像化</a:t>
            </a:r>
            <a:endParaRPr b="0"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0" name="Google Shape;940;p37"/>
          <p:cNvCxnSpPr/>
          <p:nvPr/>
        </p:nvCxnSpPr>
        <p:spPr>
          <a:xfrm>
            <a:off x="-976900" y="710475"/>
            <a:ext cx="71040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1" name="Google Shape;941;p37"/>
          <p:cNvSpPr txBox="1"/>
          <p:nvPr>
            <p:ph type="title"/>
          </p:nvPr>
        </p:nvSpPr>
        <p:spPr>
          <a:xfrm>
            <a:off x="446175" y="288075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Coding</a:t>
            </a:r>
            <a:endParaRPr/>
          </a:p>
        </p:txBody>
      </p:sp>
      <p:sp>
        <p:nvSpPr>
          <p:cNvPr id="942" name="Google Shape;942;p37"/>
          <p:cNvSpPr txBox="1"/>
          <p:nvPr>
            <p:ph type="title"/>
          </p:nvPr>
        </p:nvSpPr>
        <p:spPr>
          <a:xfrm>
            <a:off x="1849778" y="1055000"/>
            <a:ext cx="31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300"/>
              <a:t>使用者使用pygame繪圖</a:t>
            </a:r>
            <a:endParaRPr b="0" sz="1300"/>
          </a:p>
        </p:txBody>
      </p:sp>
      <p:cxnSp>
        <p:nvCxnSpPr>
          <p:cNvPr id="943" name="Google Shape;943;p37"/>
          <p:cNvCxnSpPr/>
          <p:nvPr/>
        </p:nvCxnSpPr>
        <p:spPr>
          <a:xfrm>
            <a:off x="4100000" y="2074063"/>
            <a:ext cx="38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4" name="Google Shape;944;p37"/>
          <p:cNvSpPr txBox="1"/>
          <p:nvPr>
            <p:ph type="title"/>
          </p:nvPr>
        </p:nvSpPr>
        <p:spPr>
          <a:xfrm>
            <a:off x="5348463" y="1584075"/>
            <a:ext cx="1230300" cy="3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100"/>
              <a:t>JSON存檔座標</a:t>
            </a:r>
            <a:endParaRPr b="0" sz="1000"/>
          </a:p>
        </p:txBody>
      </p:sp>
      <p:pic>
        <p:nvPicPr>
          <p:cNvPr id="945" name="Google Shape;9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375" y="1884381"/>
            <a:ext cx="2726474" cy="4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37"/>
          <p:cNvSpPr txBox="1"/>
          <p:nvPr>
            <p:ph type="title"/>
          </p:nvPr>
        </p:nvSpPr>
        <p:spPr>
          <a:xfrm>
            <a:off x="939000" y="826725"/>
            <a:ext cx="1118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INPUT</a:t>
            </a:r>
            <a:endParaRPr sz="2100"/>
          </a:p>
        </p:txBody>
      </p:sp>
      <p:sp>
        <p:nvSpPr>
          <p:cNvPr id="947" name="Google Shape;947;p37"/>
          <p:cNvSpPr txBox="1"/>
          <p:nvPr>
            <p:ph type="title"/>
          </p:nvPr>
        </p:nvSpPr>
        <p:spPr>
          <a:xfrm>
            <a:off x="939000" y="2748100"/>
            <a:ext cx="1562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OUT</a:t>
            </a:r>
            <a:r>
              <a:rPr lang="zh-TW" sz="2100"/>
              <a:t>PUT</a:t>
            </a:r>
            <a:endParaRPr sz="2100"/>
          </a:p>
        </p:txBody>
      </p:sp>
      <p:cxnSp>
        <p:nvCxnSpPr>
          <p:cNvPr id="948" name="Google Shape;948;p37"/>
          <p:cNvCxnSpPr/>
          <p:nvPr/>
        </p:nvCxnSpPr>
        <p:spPr>
          <a:xfrm>
            <a:off x="4279763" y="3703213"/>
            <a:ext cx="5751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9" name="Google Shape;949;p37"/>
          <p:cNvSpPr txBox="1"/>
          <p:nvPr>
            <p:ph type="title"/>
          </p:nvPr>
        </p:nvSpPr>
        <p:spPr>
          <a:xfrm>
            <a:off x="2223050" y="3127463"/>
            <a:ext cx="1230300" cy="3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100"/>
              <a:t>JSON存檔座標</a:t>
            </a:r>
            <a:endParaRPr b="0" sz="1000"/>
          </a:p>
        </p:txBody>
      </p:sp>
      <p:pic>
        <p:nvPicPr>
          <p:cNvPr id="950" name="Google Shape;9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963" y="3427768"/>
            <a:ext cx="2726474" cy="4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37"/>
          <p:cNvSpPr txBox="1"/>
          <p:nvPr>
            <p:ph type="title"/>
          </p:nvPr>
        </p:nvSpPr>
        <p:spPr>
          <a:xfrm>
            <a:off x="2223050" y="3868638"/>
            <a:ext cx="1230300" cy="3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100"/>
              <a:t>JSON</a:t>
            </a:r>
            <a:r>
              <a:rPr b="0" lang="zh-TW" sz="1100"/>
              <a:t>設定檔</a:t>
            </a:r>
            <a:endParaRPr b="0" sz="1000"/>
          </a:p>
        </p:txBody>
      </p:sp>
      <p:pic>
        <p:nvPicPr>
          <p:cNvPr id="952" name="Google Shape;95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375" y="4105128"/>
            <a:ext cx="1633350" cy="6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3" name="Google Shape;953;p37"/>
          <p:cNvCxnSpPr/>
          <p:nvPr/>
        </p:nvCxnSpPr>
        <p:spPr>
          <a:xfrm flipH="1" rot="10800000">
            <a:off x="3707775" y="4099925"/>
            <a:ext cx="1191600" cy="2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4" name="Google Shape;954;p37"/>
          <p:cNvSpPr txBox="1"/>
          <p:nvPr>
            <p:ph type="title"/>
          </p:nvPr>
        </p:nvSpPr>
        <p:spPr>
          <a:xfrm rot="-793441">
            <a:off x="3698902" y="4188240"/>
            <a:ext cx="2027462" cy="30016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100"/>
              <a:t>Fourier Series / DFT</a:t>
            </a:r>
            <a:endParaRPr b="0" sz="1000"/>
          </a:p>
        </p:txBody>
      </p:sp>
      <p:sp>
        <p:nvSpPr>
          <p:cNvPr id="955" name="Google Shape;955;p37"/>
          <p:cNvSpPr txBox="1"/>
          <p:nvPr>
            <p:ph type="title"/>
          </p:nvPr>
        </p:nvSpPr>
        <p:spPr>
          <a:xfrm>
            <a:off x="5752564" y="2835725"/>
            <a:ext cx="8940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300"/>
              <a:t>繪圖結果</a:t>
            </a:r>
            <a:endParaRPr b="0" sz="1300"/>
          </a:p>
        </p:txBody>
      </p:sp>
      <p:pic>
        <p:nvPicPr>
          <p:cNvPr id="956" name="Google Shape;95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2313" y="1475652"/>
            <a:ext cx="2096975" cy="107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4525" y="3244625"/>
            <a:ext cx="1736371" cy="10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2" name="Google Shape;962;p38"/>
          <p:cNvCxnSpPr/>
          <p:nvPr/>
        </p:nvCxnSpPr>
        <p:spPr>
          <a:xfrm>
            <a:off x="-976900" y="710475"/>
            <a:ext cx="71040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3" name="Google Shape;963;p38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Summarize &amp; Find</a:t>
            </a:r>
            <a:endParaRPr/>
          </a:p>
        </p:txBody>
      </p:sp>
      <p:sp>
        <p:nvSpPr>
          <p:cNvPr id="964" name="Google Shape;964;p38"/>
          <p:cNvSpPr txBox="1"/>
          <p:nvPr>
            <p:ph type="title"/>
          </p:nvPr>
        </p:nvSpPr>
        <p:spPr>
          <a:xfrm>
            <a:off x="1019475" y="1657700"/>
            <a:ext cx="6557400" cy="21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zh-TW" sz="1300"/>
              <a:t>傅立葉計算 一次將所有點計算完  vs.  </a:t>
            </a:r>
            <a:r>
              <a:rPr b="0" lang="zh-TW" sz="1300"/>
              <a:t>傅立葉計算 邊畫邊計算</a:t>
            </a:r>
            <a:endParaRPr b="0"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zh-TW" sz="1300"/>
              <a:t>Discrete Fourier Transform  vs.  Fourier Series</a:t>
            </a:r>
            <a:endParaRPr b="0"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zh-TW" sz="1300"/>
              <a:t>FFT??   WHY??   HOW??</a:t>
            </a:r>
            <a:endParaRPr b="0"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0" lang="zh-TW" sz="1300"/>
              <a:t>向量圖原理？放大不失真？</a:t>
            </a:r>
            <a:endParaRPr b="0" sz="1300"/>
          </a:p>
        </p:txBody>
      </p:sp>
      <p:sp>
        <p:nvSpPr>
          <p:cNvPr id="965" name="Google Shape;965;p38"/>
          <p:cNvSpPr txBox="1"/>
          <p:nvPr>
            <p:ph type="title"/>
          </p:nvPr>
        </p:nvSpPr>
        <p:spPr>
          <a:xfrm rot="1304220">
            <a:off x="5743335" y="1710160"/>
            <a:ext cx="1090329" cy="300381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???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