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handoutMasterIdLst>
    <p:handoutMasterId r:id="rId9"/>
  </p:handoutMasterIdLst>
  <p:sldIdLst>
    <p:sldId id="256" r:id="rId2"/>
    <p:sldId id="707" r:id="rId3"/>
    <p:sldId id="708" r:id="rId4"/>
    <p:sldId id="709" r:id="rId5"/>
    <p:sldId id="711" r:id="rId6"/>
    <p:sldId id="71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188"/>
    <a:srgbClr val="4F6228"/>
    <a:srgbClr val="2CA6E0"/>
    <a:srgbClr val="FF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08D95-4D22-4C1D-B206-1BF9DCFF6344}" type="datetimeFigureOut">
              <a:rPr lang="zh-TW" altLang="en-US" smtClean="0"/>
              <a:t>2020/2/17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2DD2B-8BE6-4FE9-A4C4-7DDECE9662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826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1E9F5-DCCC-44F3-A405-956AAC6DF1E2}" type="datetimeFigureOut">
              <a:rPr lang="zh-TW" altLang="en-US" smtClean="0"/>
              <a:t>2020/2/17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B7BF-CEE7-45AA-8D3B-AA95F094287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45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Google Shape;12;p2"/>
          <p:cNvSpPr txBox="1"/>
          <p:nvPr/>
        </p:nvSpPr>
        <p:spPr>
          <a:xfrm>
            <a:off x="3375150" y="4440275"/>
            <a:ext cx="56460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>
                <a:solidFill>
                  <a:srgbClr val="434343"/>
                </a:solidFill>
              </a:rPr>
              <a:t>機台聯網閘道器軟體</a:t>
            </a:r>
            <a:endParaRPr sz="4200">
              <a:solidFill>
                <a:srgbClr val="434343"/>
              </a:solidFill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750" y="3855567"/>
            <a:ext cx="2321275" cy="2286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3275" y="1"/>
            <a:ext cx="9170550" cy="3745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92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  <a:defRPr b="0" i="0" u="none" strike="noStrike" cap="none">
                <a:solidFill>
                  <a:srgbClr val="FF9E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8850" y="1093717"/>
            <a:ext cx="77664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800"/>
              <a:buFont typeface="Arial"/>
              <a:buChar char="●"/>
              <a:defRPr b="0" i="0" u="none" strike="noStrike" cap="none">
                <a:solidFill>
                  <a:srgbClr val="3E3A3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22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55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1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800"/>
              <a:buFont typeface="Arial"/>
              <a:buNone/>
              <a:defRPr sz="48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0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92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0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4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9173380-1396-4D56-B127-F1BC77E20D27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0" y="-8125"/>
            <a:ext cx="9144000" cy="6874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1565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7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FF9E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258850" y="1093717"/>
            <a:ext cx="7766400" cy="18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E3A39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E3A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/>
        </p:nvSpPr>
        <p:spPr>
          <a:xfrm>
            <a:off x="2884150" y="5060899"/>
            <a:ext cx="5141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GB" sz="4200" b="0" i="0" u="none" strike="noStrike" cap="none" dirty="0" err="1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機台聯網閘道器軟體</a:t>
            </a:r>
            <a:endParaRPr sz="42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72458" y="6177273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675" y="4779375"/>
            <a:ext cx="1992550" cy="19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8463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1964E2-76F9-4B01-AE47-261420C7002E}"/>
              </a:ext>
            </a:extLst>
          </p:cNvPr>
          <p:cNvSpPr txBox="1"/>
          <p:nvPr/>
        </p:nvSpPr>
        <p:spPr>
          <a:xfrm>
            <a:off x="3946899" y="5748822"/>
            <a:ext cx="3531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使用先進</a:t>
            </a:r>
            <a:r>
              <a:rPr lang="en-US" altLang="zh-TW" dirty="0">
                <a:solidFill>
                  <a:srgbClr val="FF0000"/>
                </a:solidFill>
              </a:rPr>
              <a:t>IT</a:t>
            </a:r>
            <a:r>
              <a:rPr lang="zh-TW" altLang="en-US" dirty="0">
                <a:solidFill>
                  <a:srgbClr val="FF0000"/>
                </a:solidFill>
              </a:rPr>
              <a:t>技術解決傳統生產問題</a:t>
            </a:r>
            <a:endParaRPr lang="en-US" altLang="zh-TW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從使用者角度設計的軟體產品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電鍍線點位資料討論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80" y="4085714"/>
            <a:ext cx="3223847" cy="241788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459952"/>
              </p:ext>
            </p:extLst>
          </p:nvPr>
        </p:nvGraphicFramePr>
        <p:xfrm>
          <a:off x="288324" y="1303036"/>
          <a:ext cx="38657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33">
                  <a:extLst>
                    <a:ext uri="{9D8B030D-6E8A-4147-A177-3AD203B41FA5}">
                      <a16:colId xmlns:a16="http://schemas.microsoft.com/office/drawing/2014/main" val="2539901322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1230668941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474110863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60624900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2215598765"/>
                    </a:ext>
                  </a:extLst>
                </a:gridCol>
                <a:gridCol w="416243">
                  <a:extLst>
                    <a:ext uri="{9D8B030D-6E8A-4147-A177-3AD203B41FA5}">
                      <a16:colId xmlns:a16="http://schemas.microsoft.com/office/drawing/2014/main" val="2294386054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3828093243"/>
                    </a:ext>
                  </a:extLst>
                </a:gridCol>
                <a:gridCol w="303288">
                  <a:extLst>
                    <a:ext uri="{9D8B030D-6E8A-4147-A177-3AD203B41FA5}">
                      <a16:colId xmlns:a16="http://schemas.microsoft.com/office/drawing/2014/main" val="2729688723"/>
                    </a:ext>
                  </a:extLst>
                </a:gridCol>
                <a:gridCol w="328673">
                  <a:extLst>
                    <a:ext uri="{9D8B030D-6E8A-4147-A177-3AD203B41FA5}">
                      <a16:colId xmlns:a16="http://schemas.microsoft.com/office/drawing/2014/main" val="43243394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480738070"/>
                    </a:ext>
                  </a:extLst>
                </a:gridCol>
                <a:gridCol w="376555">
                  <a:extLst>
                    <a:ext uri="{9D8B030D-6E8A-4147-A177-3AD203B41FA5}">
                      <a16:colId xmlns:a16="http://schemas.microsoft.com/office/drawing/2014/main" val="2368834696"/>
                    </a:ext>
                  </a:extLst>
                </a:gridCol>
                <a:gridCol w="328673">
                  <a:extLst>
                    <a:ext uri="{9D8B030D-6E8A-4147-A177-3AD203B41FA5}">
                      <a16:colId xmlns:a16="http://schemas.microsoft.com/office/drawing/2014/main" val="4059944739"/>
                    </a:ext>
                  </a:extLst>
                </a:gridCol>
              </a:tblGrid>
              <a:tr h="266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7651"/>
                  </a:ext>
                </a:extLst>
              </a:tr>
              <a:tr h="14712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工單號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操作人員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壓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流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溫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度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PH</a:t>
                      </a: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即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程式組別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電解上升時間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解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保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持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電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流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槽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位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設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定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時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間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出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料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序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號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987834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27025"/>
              </p:ext>
            </p:extLst>
          </p:nvPr>
        </p:nvGraphicFramePr>
        <p:xfrm>
          <a:off x="4928215" y="1813108"/>
          <a:ext cx="3550356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9901322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1230668941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860265455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62793043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47411086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60624900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3951894297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2215598765"/>
                    </a:ext>
                  </a:extLst>
                </a:gridCol>
                <a:gridCol w="246560">
                  <a:extLst>
                    <a:ext uri="{9D8B030D-6E8A-4147-A177-3AD203B41FA5}">
                      <a16:colId xmlns:a16="http://schemas.microsoft.com/office/drawing/2014/main" val="2294386054"/>
                    </a:ext>
                  </a:extLst>
                </a:gridCol>
                <a:gridCol w="246560">
                  <a:extLst>
                    <a:ext uri="{9D8B030D-6E8A-4147-A177-3AD203B41FA5}">
                      <a16:colId xmlns:a16="http://schemas.microsoft.com/office/drawing/2014/main" val="286619088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3828093243"/>
                    </a:ext>
                  </a:extLst>
                </a:gridCol>
                <a:gridCol w="213648">
                  <a:extLst>
                    <a:ext uri="{9D8B030D-6E8A-4147-A177-3AD203B41FA5}">
                      <a16:colId xmlns:a16="http://schemas.microsoft.com/office/drawing/2014/main" val="2729688723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val="432433940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val="480738070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val="2368834696"/>
                    </a:ext>
                  </a:extLst>
                </a:gridCol>
                <a:gridCol w="231531">
                  <a:extLst>
                    <a:ext uri="{9D8B030D-6E8A-4147-A177-3AD203B41FA5}">
                      <a16:colId xmlns:a16="http://schemas.microsoft.com/office/drawing/2014/main" val="4059944739"/>
                    </a:ext>
                  </a:extLst>
                </a:gridCol>
              </a:tblGrid>
              <a:tr h="2344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114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工單資訊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工單號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工單開始時間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工單結束時間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當批生產時間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當批產能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當批異常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累計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績效資訊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當日產能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每小時產能</a:t>
                      </a:r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PPH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當日開機時間累計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當日生產時間累計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當日待機 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當日保養時間累計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當日異常統計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987834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53493" y="982260"/>
            <a:ext cx="3344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表一 設備資料點位</a:t>
            </a:r>
            <a:r>
              <a:rPr lang="en-US" altLang="zh-TW" dirty="0"/>
              <a:t>(</a:t>
            </a:r>
            <a:r>
              <a:rPr lang="zh-TW" altLang="en-US" dirty="0"/>
              <a:t>來自</a:t>
            </a:r>
            <a:r>
              <a:rPr lang="en-US" altLang="zh-TW" dirty="0"/>
              <a:t>PLC</a:t>
            </a:r>
            <a:r>
              <a:rPr lang="zh-TW" altLang="en-US" dirty="0"/>
              <a:t>及</a:t>
            </a:r>
            <a:r>
              <a:rPr lang="en-US" altLang="zh-TW" dirty="0"/>
              <a:t>Barcode)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920154" y="1505331"/>
            <a:ext cx="2121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表二 對應</a:t>
            </a:r>
            <a:r>
              <a:rPr lang="en-US" altLang="zh-TW" dirty="0"/>
              <a:t>MES/ERP</a:t>
            </a:r>
            <a:r>
              <a:rPr lang="zh-TW" altLang="en-US" dirty="0"/>
              <a:t>點位</a:t>
            </a:r>
          </a:p>
        </p:txBody>
      </p:sp>
      <p:pic>
        <p:nvPicPr>
          <p:cNvPr id="24" name="Picture 4" descr="「mitsubishi Q03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89" y="3424446"/>
            <a:ext cx="886054" cy="54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「barcode reader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49" y="3116625"/>
            <a:ext cx="892860" cy="8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向右箭號 19"/>
          <p:cNvSpPr/>
          <p:nvPr/>
        </p:nvSpPr>
        <p:spPr>
          <a:xfrm>
            <a:off x="4244423" y="2560967"/>
            <a:ext cx="655153" cy="59787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3883539" y="4085714"/>
            <a:ext cx="49487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變色龍與設備</a:t>
            </a:r>
            <a:r>
              <a:rPr lang="en-US" altLang="zh-TW" dirty="0"/>
              <a:t>PLC</a:t>
            </a:r>
            <a:r>
              <a:rPr lang="zh-TW" altLang="en-US" dirty="0"/>
              <a:t>、</a:t>
            </a:r>
            <a:r>
              <a:rPr lang="en-US" altLang="zh-TW" dirty="0"/>
              <a:t>Barcode Reader</a:t>
            </a:r>
            <a:r>
              <a:rPr lang="zh-TW" altLang="en-US" dirty="0"/>
              <a:t>聯網後即可取得相關生產資訊，如表一</a:t>
            </a:r>
            <a:r>
              <a:rPr lang="en-US" altLang="zh-TW" dirty="0"/>
              <a:t>(</a:t>
            </a:r>
            <a:r>
              <a:rPr lang="zh-TW" altLang="en-US" dirty="0"/>
              <a:t>示意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透過</a:t>
            </a:r>
            <a:r>
              <a:rPr lang="en-US" altLang="zh-TW" dirty="0"/>
              <a:t>Node-red</a:t>
            </a:r>
            <a:r>
              <a:rPr lang="zh-TW" altLang="en-US" dirty="0"/>
              <a:t>進行二次演算軟體開發，可即時產生具管理義意的資訊，如表二</a:t>
            </a:r>
            <a:r>
              <a:rPr lang="en-US" altLang="zh-TW" dirty="0"/>
              <a:t>(</a:t>
            </a:r>
            <a:r>
              <a:rPr lang="zh-TW" altLang="en-US" dirty="0"/>
              <a:t>示意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表一及表二的資訊在變色龍內都可已透過</a:t>
            </a:r>
            <a:r>
              <a:rPr lang="en-US" altLang="zh-TW" dirty="0"/>
              <a:t>MQTT</a:t>
            </a:r>
            <a:r>
              <a:rPr lang="zh-TW" altLang="en-US" dirty="0"/>
              <a:t>、</a:t>
            </a:r>
            <a:r>
              <a:rPr lang="en-US" altLang="zh-TW" dirty="0"/>
              <a:t>RESTful API</a:t>
            </a:r>
            <a:r>
              <a:rPr lang="zh-TW" altLang="en-US" dirty="0"/>
              <a:t>等方式開放，客戶端可進行即時資訊整合，包含</a:t>
            </a:r>
            <a:r>
              <a:rPr lang="zh-TW" altLang="en-US" dirty="0">
                <a:solidFill>
                  <a:srgbClr val="FF0000"/>
                </a:solidFill>
              </a:rPr>
              <a:t>工</a:t>
            </a:r>
            <a:r>
              <a:rPr lang="zh-TW" altLang="en-US">
                <a:solidFill>
                  <a:srgbClr val="FF0000"/>
                </a:solidFill>
              </a:rPr>
              <a:t>單沖銷、</a:t>
            </a:r>
            <a:r>
              <a:rPr lang="zh-TW" altLang="en-US" dirty="0">
                <a:solidFill>
                  <a:srgbClr val="FF0000"/>
                </a:solidFill>
              </a:rPr>
              <a:t>產能管理、績效管理</a:t>
            </a:r>
            <a:r>
              <a:rPr lang="zh-TW" altLang="en-US" dirty="0"/>
              <a:t>等等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需再確定表二</a:t>
            </a:r>
            <a:r>
              <a:rPr lang="zh-TW" altLang="en-US" dirty="0">
                <a:solidFill>
                  <a:srgbClr val="FF0000"/>
                </a:solidFill>
              </a:rPr>
              <a:t>是否有更多內容是客戶希望得到的</a:t>
            </a:r>
          </a:p>
        </p:txBody>
      </p:sp>
    </p:spTree>
    <p:extLst>
      <p:ext uri="{BB962C8B-B14F-4D97-AF65-F5344CB8AC3E}">
        <p14:creationId xmlns:p14="http://schemas.microsoft.com/office/powerpoint/2010/main" val="28054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70480-78C8-4E5E-9B59-0E8F0FB2F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6" descr="ãpcb é»å½±ãçåçæå°çµæ">
            <a:extLst>
              <a:ext uri="{FF2B5EF4-FFF2-40B4-BE49-F238E27FC236}">
                <a16:creationId xmlns:a16="http://schemas.microsoft.com/office/drawing/2014/main" id="{E556D0FB-3B38-41F4-A35A-15BB8999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41" b="93220" l="0" r="94474">
                        <a14:foregroundMark x1="9447" y1="11864" x2="0" y2="8475"/>
                        <a14:foregroundMark x1="0" y1="8475" x2="58289" y2="63051"/>
                        <a14:foregroundMark x1="4100" y1="13898" x2="19608" y2="31525"/>
                        <a14:foregroundMark x1="33690" y1="50169" x2="42068" y2="57288"/>
                        <a14:foregroundMark x1="42068" y1="57288" x2="58111" y2="77966"/>
                        <a14:foregroundMark x1="58111" y1="77966" x2="67558" y2="85085"/>
                        <a14:foregroundMark x1="67558" y1="85085" x2="67558" y2="67458"/>
                        <a14:foregroundMark x1="67558" y1="67458" x2="59358" y2="60000"/>
                        <a14:foregroundMark x1="59358" y1="60000" x2="60963" y2="68814"/>
                        <a14:foregroundMark x1="67201" y1="87458" x2="67380" y2="88814"/>
                        <a14:foregroundMark x1="70766" y1="93220" x2="70766" y2="93220"/>
                        <a14:foregroundMark x1="92513" y1="68475" x2="91087" y2="49831"/>
                        <a14:foregroundMark x1="91087" y1="49831" x2="90909" y2="61017"/>
                        <a14:foregroundMark x1="88948" y1="30847" x2="91087" y2="44068"/>
                        <a14:foregroundMark x1="77718" y1="40678" x2="74866" y2="41017"/>
                        <a14:foregroundMark x1="67736" y1="42373" x2="63993" y2="23729"/>
                        <a14:foregroundMark x1="63993" y1="23729" x2="52228" y2="25085"/>
                        <a14:foregroundMark x1="52228" y1="25085" x2="43137" y2="16949"/>
                        <a14:foregroundMark x1="43137" y1="16949" x2="34046" y2="16271"/>
                        <a14:foregroundMark x1="34046" y1="16271" x2="25134" y2="20000"/>
                        <a14:foregroundMark x1="25134" y1="20000" x2="26560" y2="22373"/>
                        <a14:foregroundMark x1="4635" y1="6441" x2="14082" y2="12203"/>
                        <a14:foregroundMark x1="14082" y1="12203" x2="23529" y2="12542"/>
                        <a14:foregroundMark x1="23529" y1="12542" x2="27629" y2="15593"/>
                        <a14:foregroundMark x1="27094" y1="9492" x2="27094" y2="9492"/>
                        <a14:foregroundMark x1="24777" y1="6780" x2="24777" y2="6780"/>
                        <a14:foregroundMark x1="72906" y1="26780" x2="72906" y2="26780"/>
                        <a14:foregroundMark x1="94652" y1="76610" x2="94652" y2="76610"/>
                        <a14:foregroundMark x1="85918" y1="93220" x2="85918" y2="93220"/>
                        <a14:backgroundMark x1="16934" y1="3390" x2="16934" y2="33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98303" y="1244450"/>
            <a:ext cx="2465770" cy="12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14329FE0-F1EC-407F-B07E-874AD1E32283}"/>
              </a:ext>
            </a:extLst>
          </p:cNvPr>
          <p:cNvSpPr/>
          <p:nvPr/>
        </p:nvSpPr>
        <p:spPr>
          <a:xfrm>
            <a:off x="2522746" y="2118306"/>
            <a:ext cx="302004" cy="302004"/>
          </a:xfrm>
          <a:prstGeom prst="plus">
            <a:avLst>
              <a:gd name="adj" fmla="val 38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Google Shape;346;p17">
            <a:extLst>
              <a:ext uri="{FF2B5EF4-FFF2-40B4-BE49-F238E27FC236}">
                <a16:creationId xmlns:a16="http://schemas.microsoft.com/office/drawing/2014/main" id="{57079583-AFE3-4A04-9796-3BDC4FD3B7A8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5701" y="2445341"/>
            <a:ext cx="1096744" cy="44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F1CC1CC-F407-4D3C-8CAE-700D6B1BE12E}"/>
              </a:ext>
            </a:extLst>
          </p:cNvPr>
          <p:cNvSpPr txBox="1"/>
          <p:nvPr/>
        </p:nvSpPr>
        <p:spPr>
          <a:xfrm>
            <a:off x="2522746" y="2889074"/>
            <a:ext cx="15215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Chameleon Gateway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Picture 8" descr="ãServerãçåçæå°çµæ">
            <a:extLst>
              <a:ext uri="{FF2B5EF4-FFF2-40B4-BE49-F238E27FC236}">
                <a16:creationId xmlns:a16="http://schemas.microsoft.com/office/drawing/2014/main" id="{FCDB1AE9-D880-42CC-A0BE-BC47DD4EE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9348" y="1244450"/>
            <a:ext cx="1280681" cy="36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ç¸éåç">
            <a:extLst>
              <a:ext uri="{FF2B5EF4-FFF2-40B4-BE49-F238E27FC236}">
                <a16:creationId xmlns:a16="http://schemas.microsoft.com/office/drawing/2014/main" id="{744337CA-1C90-44B1-A352-8A80FD413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82" b="89834" l="7815" r="95894">
                        <a14:foregroundMark x1="7947" y1="58780" x2="7947" y2="58780"/>
                        <a14:foregroundMark x1="91523" y1="54159" x2="91523" y2="54159"/>
                        <a14:foregroundMark x1="95894" y1="55083" x2="95894" y2="55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7562" y="2044718"/>
            <a:ext cx="1184252" cy="84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群組 36">
            <a:extLst>
              <a:ext uri="{FF2B5EF4-FFF2-40B4-BE49-F238E27FC236}">
                <a16:creationId xmlns:a16="http://schemas.microsoft.com/office/drawing/2014/main" id="{FBF666A7-737C-406F-B7A0-B8B1F21EBFE3}"/>
              </a:ext>
            </a:extLst>
          </p:cNvPr>
          <p:cNvGrpSpPr/>
          <p:nvPr/>
        </p:nvGrpSpPr>
        <p:grpSpPr>
          <a:xfrm>
            <a:off x="3812445" y="1426103"/>
            <a:ext cx="1135117" cy="1243218"/>
            <a:chOff x="3812445" y="1426103"/>
            <a:chExt cx="1135117" cy="1243218"/>
          </a:xfrm>
        </p:grpSpPr>
        <p:cxnSp>
          <p:nvCxnSpPr>
            <p:cNvPr id="16" name="接點: 肘形 15">
              <a:extLst>
                <a:ext uri="{FF2B5EF4-FFF2-40B4-BE49-F238E27FC236}">
                  <a16:creationId xmlns:a16="http://schemas.microsoft.com/office/drawing/2014/main" id="{A9EF4323-0E5D-42D8-BB02-BE5F07078918}"/>
                </a:ext>
              </a:extLst>
            </p:cNvPr>
            <p:cNvCxnSpPr>
              <a:stCxn id="10" idx="3"/>
              <a:endCxn id="13" idx="1"/>
            </p:cNvCxnSpPr>
            <p:nvPr/>
          </p:nvCxnSpPr>
          <p:spPr>
            <a:xfrm flipV="1">
              <a:off x="3812445" y="1426103"/>
              <a:ext cx="1086903" cy="1243218"/>
            </a:xfrm>
            <a:prstGeom prst="bentConnector3">
              <a:avLst/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73F3D95C-B0F2-4129-857B-E7789B36B768}"/>
                </a:ext>
              </a:extLst>
            </p:cNvPr>
            <p:cNvCxnSpPr>
              <a:cxnSpLocks/>
              <a:stCxn id="10" idx="3"/>
              <a:endCxn id="14" idx="1"/>
            </p:cNvCxnSpPr>
            <p:nvPr/>
          </p:nvCxnSpPr>
          <p:spPr>
            <a:xfrm flipV="1">
              <a:off x="3812445" y="2469010"/>
              <a:ext cx="1135117" cy="200311"/>
            </a:xfrm>
            <a:prstGeom prst="bentConnector3">
              <a:avLst>
                <a:gd name="adj1" fmla="val 48522"/>
              </a:avLst>
            </a:prstGeom>
            <a:ln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F9E13D-62D0-4C73-A2B1-1C72B989CA9C}"/>
              </a:ext>
            </a:extLst>
          </p:cNvPr>
          <p:cNvSpPr txBox="1"/>
          <p:nvPr/>
        </p:nvSpPr>
        <p:spPr>
          <a:xfrm>
            <a:off x="4832401" y="1566683"/>
            <a:ext cx="1369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Chameleon Server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5D2C8BC-3388-46A5-BEBD-BA03EA850269}"/>
              </a:ext>
            </a:extLst>
          </p:cNvPr>
          <p:cNvSpPr txBox="1"/>
          <p:nvPr/>
        </p:nvSpPr>
        <p:spPr>
          <a:xfrm>
            <a:off x="5160026" y="2596924"/>
            <a:ext cx="7809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u="sng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MES/ERP</a:t>
            </a:r>
            <a:endParaRPr lang="zh-TW" altLang="en-US" sz="1050" b="1" u="sng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EDD0E86-A6A9-4D54-83BA-631563715182}"/>
              </a:ext>
            </a:extLst>
          </p:cNvPr>
          <p:cNvSpPr txBox="1"/>
          <p:nvPr/>
        </p:nvSpPr>
        <p:spPr>
          <a:xfrm>
            <a:off x="4355896" y="1244450"/>
            <a:ext cx="511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i="1" dirty="0"/>
              <a:t>MQTT</a:t>
            </a:r>
            <a:endParaRPr lang="zh-TW" altLang="en-US" sz="900" i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3AC0FC7-A7D2-4511-82EB-11212B47ED13}"/>
              </a:ext>
            </a:extLst>
          </p:cNvPr>
          <p:cNvSpPr txBox="1"/>
          <p:nvPr/>
        </p:nvSpPr>
        <p:spPr>
          <a:xfrm>
            <a:off x="4291269" y="2269308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i="1" dirty="0"/>
              <a:t>RESTful API</a:t>
            </a:r>
            <a:endParaRPr lang="zh-TW" altLang="en-US" sz="900" i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CFB53C9-3D63-40AB-A681-4952B38B636A}"/>
              </a:ext>
            </a:extLst>
          </p:cNvPr>
          <p:cNvSpPr txBox="1"/>
          <p:nvPr/>
        </p:nvSpPr>
        <p:spPr>
          <a:xfrm>
            <a:off x="6196642" y="1150424"/>
            <a:ext cx="26356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長時間生產資訊</a:t>
            </a:r>
            <a:r>
              <a:rPr lang="en-US" altLang="zh-TW" dirty="0"/>
              <a:t>(Raw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依工單查詢製程資訊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Dashboard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5FC8CF6-CA1C-4040-8CD6-F3DE68986D76}"/>
              </a:ext>
            </a:extLst>
          </p:cNvPr>
          <p:cNvSpPr txBox="1"/>
          <p:nvPr/>
        </p:nvSpPr>
        <p:spPr>
          <a:xfrm>
            <a:off x="6196642" y="2236858"/>
            <a:ext cx="1550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工單沖銷資訊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設備績效資訊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DA216B19-FDF8-49B5-AEC9-10DAB5381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220857"/>
              </p:ext>
            </p:extLst>
          </p:nvPr>
        </p:nvGraphicFramePr>
        <p:xfrm>
          <a:off x="798303" y="3322278"/>
          <a:ext cx="873767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39901322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val="1230668941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val="474110863"/>
                    </a:ext>
                  </a:extLst>
                </a:gridCol>
                <a:gridCol w="221829">
                  <a:extLst>
                    <a:ext uri="{9D8B030D-6E8A-4147-A177-3AD203B41FA5}">
                      <a16:colId xmlns:a16="http://schemas.microsoft.com/office/drawing/2014/main" val="3219459185"/>
                    </a:ext>
                  </a:extLst>
                </a:gridCol>
              </a:tblGrid>
              <a:tr h="266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7651"/>
                  </a:ext>
                </a:extLst>
              </a:tr>
              <a:tr h="147127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設備點位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稼動統計資訊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產能統計資訊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b="0" dirty="0">
                          <a:solidFill>
                            <a:schemeClr val="tx1"/>
                          </a:solidFill>
                        </a:rPr>
                        <a:t>異常統計資訊</a:t>
                      </a:r>
                      <a:endParaRPr lang="en-US" altLang="zh-TW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987834"/>
                  </a:ext>
                </a:extLst>
              </a:tr>
            </a:tbl>
          </a:graphicData>
        </a:graphic>
      </p:graphicFrame>
      <p:pic>
        <p:nvPicPr>
          <p:cNvPr id="33" name="圖片 32">
            <a:extLst>
              <a:ext uri="{FF2B5EF4-FFF2-40B4-BE49-F238E27FC236}">
                <a16:creationId xmlns:a16="http://schemas.microsoft.com/office/drawing/2014/main" id="{7F12D351-BCD1-4702-B976-2C9E83278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3611" y="3362743"/>
            <a:ext cx="5545743" cy="2763869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97C4CDE9-455C-4C79-964C-78A603247703}"/>
              </a:ext>
            </a:extLst>
          </p:cNvPr>
          <p:cNvSpPr txBox="1"/>
          <p:nvPr/>
        </p:nvSpPr>
        <p:spPr>
          <a:xfrm>
            <a:off x="209717" y="5276675"/>
            <a:ext cx="23130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變色龍</a:t>
            </a:r>
            <a:r>
              <a:rPr lang="en-US" altLang="zh-TW" dirty="0"/>
              <a:t>Gateway</a:t>
            </a:r>
            <a:r>
              <a:rPr lang="zh-TW" altLang="en-US" dirty="0"/>
              <a:t>具備基本運算套板，可快速建立稼動、產能及異常看板，聯網後可立即取得成效。</a:t>
            </a:r>
          </a:p>
        </p:txBody>
      </p:sp>
    </p:spTree>
    <p:extLst>
      <p:ext uri="{BB962C8B-B14F-4D97-AF65-F5344CB8AC3E}">
        <p14:creationId xmlns:p14="http://schemas.microsoft.com/office/powerpoint/2010/main" val="120569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CB709-EBB2-4374-BBFF-7298E377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</p:spPr>
        <p:txBody>
          <a:bodyPr/>
          <a:lstStyle/>
          <a:p>
            <a:r>
              <a:rPr lang="zh-TW" altLang="en-US" dirty="0"/>
              <a:t>稼動</a:t>
            </a:r>
            <a:r>
              <a:rPr lang="zh-TW" altLang="en-US" dirty="0" smtClean="0"/>
              <a:t>計算說明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1D1F9E2-C631-4EAA-92E2-8974B053B7FE}"/>
              </a:ext>
            </a:extLst>
          </p:cNvPr>
          <p:cNvCxnSpPr/>
          <p:nvPr/>
        </p:nvCxnSpPr>
        <p:spPr>
          <a:xfrm>
            <a:off x="1249960" y="2206305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90194" y="2063692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92474" y="2039833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825162" y="239496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BB39C9-FA69-4196-BD93-9D0CF84389BB}"/>
              </a:ext>
            </a:extLst>
          </p:cNvPr>
          <p:cNvSpPr txBox="1"/>
          <p:nvPr/>
        </p:nvSpPr>
        <p:spPr>
          <a:xfrm>
            <a:off x="5833088" y="228946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6B08F38-F9A1-497C-858D-15AD26A26A4B}"/>
              </a:ext>
            </a:extLst>
          </p:cNvPr>
          <p:cNvSpPr txBox="1"/>
          <p:nvPr/>
        </p:nvSpPr>
        <p:spPr>
          <a:xfrm>
            <a:off x="1177484" y="19459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生產片數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4161B14-99FD-439F-A857-780291442AE1}"/>
              </a:ext>
            </a:extLst>
          </p:cNvPr>
          <p:cNvCxnSpPr>
            <a:cxnSpLocks/>
          </p:cNvCxnSpPr>
          <p:nvPr/>
        </p:nvCxnSpPr>
        <p:spPr>
          <a:xfrm>
            <a:off x="2894202" y="2039833"/>
            <a:ext cx="251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EDA01A5-99DD-4D36-9AF7-8E2182ECE659}"/>
              </a:ext>
            </a:extLst>
          </p:cNvPr>
          <p:cNvCxnSpPr>
            <a:cxnSpLocks/>
          </p:cNvCxnSpPr>
          <p:nvPr/>
        </p:nvCxnSpPr>
        <p:spPr>
          <a:xfrm>
            <a:off x="3941357" y="1431304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941358" y="1435317"/>
            <a:ext cx="64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F85C3BB-62E3-4599-B54F-1425A57C90E3}"/>
              </a:ext>
            </a:extLst>
          </p:cNvPr>
          <p:cNvCxnSpPr>
            <a:cxnSpLocks/>
          </p:cNvCxnSpPr>
          <p:nvPr/>
        </p:nvCxnSpPr>
        <p:spPr>
          <a:xfrm>
            <a:off x="4590175" y="133413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59F980F-7968-4ED5-8B25-3885C2374C97}"/>
              </a:ext>
            </a:extLst>
          </p:cNvPr>
          <p:cNvCxnSpPr>
            <a:cxnSpLocks/>
          </p:cNvCxnSpPr>
          <p:nvPr/>
        </p:nvCxnSpPr>
        <p:spPr>
          <a:xfrm>
            <a:off x="4588778" y="1334132"/>
            <a:ext cx="46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107430" y="175794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85B32A1-8ED2-4447-A9D6-2A320F03D9FC}"/>
              </a:ext>
            </a:extLst>
          </p:cNvPr>
          <p:cNvSpPr txBox="1"/>
          <p:nvPr/>
        </p:nvSpPr>
        <p:spPr>
          <a:xfrm>
            <a:off x="3266700" y="165506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1915162-646E-4634-A1A9-F050488CB449}"/>
              </a:ext>
            </a:extLst>
          </p:cNvPr>
          <p:cNvSpPr txBox="1"/>
          <p:nvPr/>
        </p:nvSpPr>
        <p:spPr>
          <a:xfrm>
            <a:off x="3420149" y="155446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9BA412C-4EC5-4FC3-B264-351D78C14AF7}"/>
              </a:ext>
            </a:extLst>
          </p:cNvPr>
          <p:cNvSpPr txBox="1"/>
          <p:nvPr/>
        </p:nvSpPr>
        <p:spPr>
          <a:xfrm>
            <a:off x="3582842" y="145458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BEF8550-2927-4628-9B26-2C874628D5F1}"/>
              </a:ext>
            </a:extLst>
          </p:cNvPr>
          <p:cNvSpPr txBox="1"/>
          <p:nvPr/>
        </p:nvSpPr>
        <p:spPr>
          <a:xfrm>
            <a:off x="3740791" y="135471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A1FFA36-A68E-4D3D-9B90-DABDE8EA7AE5}"/>
              </a:ext>
            </a:extLst>
          </p:cNvPr>
          <p:cNvSpPr txBox="1"/>
          <p:nvPr/>
        </p:nvSpPr>
        <p:spPr>
          <a:xfrm>
            <a:off x="210717" y="758591"/>
            <a:ext cx="21948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操作步驟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設定點位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設定標準生產時間</a:t>
            </a:r>
            <a:r>
              <a:rPr lang="en-US" altLang="zh-TW" dirty="0"/>
              <a:t>(T)</a:t>
            </a:r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3145872" y="1536674"/>
            <a:ext cx="787097" cy="501851"/>
            <a:chOff x="3129094" y="1779954"/>
            <a:chExt cx="787097" cy="50185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93103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0BB2682-2F6A-4EFF-BB46-8335213762EB}"/>
              </a:ext>
            </a:extLst>
          </p:cNvPr>
          <p:cNvSpPr txBox="1"/>
          <p:nvPr/>
        </p:nvSpPr>
        <p:spPr>
          <a:xfrm>
            <a:off x="3898984" y="1246293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6</a:t>
            </a:r>
            <a:endParaRPr lang="zh-TW" altLang="en-US" dirty="0"/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45872" y="2067524"/>
            <a:ext cx="0" cy="29286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E22F9E0-E8AE-4AF5-8FEC-46E3F16B0252}"/>
              </a:ext>
            </a:extLst>
          </p:cNvPr>
          <p:cNvCxnSpPr/>
          <p:nvPr/>
        </p:nvCxnSpPr>
        <p:spPr>
          <a:xfrm>
            <a:off x="1249960" y="4996797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507EF058-6D33-43C6-ABDE-9AFE11E9E98E}"/>
              </a:ext>
            </a:extLst>
          </p:cNvPr>
          <p:cNvCxnSpPr>
            <a:cxnSpLocks/>
          </p:cNvCxnSpPr>
          <p:nvPr/>
        </p:nvCxnSpPr>
        <p:spPr>
          <a:xfrm>
            <a:off x="4200493" y="1470126"/>
            <a:ext cx="0" cy="35260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A801C004-F856-4D0C-BF63-2EC5B9147C35}"/>
              </a:ext>
            </a:extLst>
          </p:cNvPr>
          <p:cNvCxnSpPr>
            <a:cxnSpLocks/>
          </p:cNvCxnSpPr>
          <p:nvPr/>
        </p:nvCxnSpPr>
        <p:spPr>
          <a:xfrm>
            <a:off x="3947833" y="1004276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AE68EBAD-E7C9-42B7-8894-E7CF91D2A69F}"/>
              </a:ext>
            </a:extLst>
          </p:cNvPr>
          <p:cNvCxnSpPr>
            <a:cxnSpLocks/>
          </p:cNvCxnSpPr>
          <p:nvPr/>
        </p:nvCxnSpPr>
        <p:spPr>
          <a:xfrm>
            <a:off x="4200493" y="1004276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E707D0B-1675-48E7-BC6A-D7DF510C4F9E}"/>
              </a:ext>
            </a:extLst>
          </p:cNvPr>
          <p:cNvCxnSpPr>
            <a:cxnSpLocks/>
          </p:cNvCxnSpPr>
          <p:nvPr/>
        </p:nvCxnSpPr>
        <p:spPr>
          <a:xfrm>
            <a:off x="3947833" y="1035128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B8DEE542-D034-40C9-A822-1223E26E8EB5}"/>
              </a:ext>
            </a:extLst>
          </p:cNvPr>
          <p:cNvSpPr/>
          <p:nvPr/>
        </p:nvSpPr>
        <p:spPr>
          <a:xfrm>
            <a:off x="3961744" y="815615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DC71E70-2E2A-433D-A0C8-2D74C3401A61}"/>
              </a:ext>
            </a:extLst>
          </p:cNvPr>
          <p:cNvSpPr txBox="1"/>
          <p:nvPr/>
        </p:nvSpPr>
        <p:spPr>
          <a:xfrm>
            <a:off x="663520" y="468470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生產時間統計點位</a:t>
            </a:r>
          </a:p>
        </p:txBody>
      </p: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E687B742-4A52-46D6-AE3D-35FFB9C8C686}"/>
              </a:ext>
            </a:extLst>
          </p:cNvPr>
          <p:cNvCxnSpPr>
            <a:cxnSpLocks/>
          </p:cNvCxnSpPr>
          <p:nvPr/>
        </p:nvCxnSpPr>
        <p:spPr>
          <a:xfrm>
            <a:off x="3134232" y="4826320"/>
            <a:ext cx="104517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3B227646-DACD-45DB-92F7-8FE612317299}"/>
              </a:ext>
            </a:extLst>
          </p:cNvPr>
          <p:cNvSpPr/>
          <p:nvPr/>
        </p:nvSpPr>
        <p:spPr>
          <a:xfrm>
            <a:off x="3494467" y="4617196"/>
            <a:ext cx="298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FD06EA-0AD1-4F2E-88C9-6C75CBDB9A73}"/>
              </a:ext>
            </a:extLst>
          </p:cNvPr>
          <p:cNvSpPr txBox="1"/>
          <p:nvPr/>
        </p:nvSpPr>
        <p:spPr>
          <a:xfrm>
            <a:off x="4536054" y="114681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245C430F-F4F0-4FFD-BFCA-5234B2E24069}"/>
              </a:ext>
            </a:extLst>
          </p:cNvPr>
          <p:cNvCxnSpPr>
            <a:cxnSpLocks/>
          </p:cNvCxnSpPr>
          <p:nvPr/>
        </p:nvCxnSpPr>
        <p:spPr>
          <a:xfrm>
            <a:off x="4588778" y="1454584"/>
            <a:ext cx="0" cy="35416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38BD7F3F-A75D-486E-AB81-76D8888C74D0}"/>
              </a:ext>
            </a:extLst>
          </p:cNvPr>
          <p:cNvCxnSpPr>
            <a:cxnSpLocks/>
          </p:cNvCxnSpPr>
          <p:nvPr/>
        </p:nvCxnSpPr>
        <p:spPr>
          <a:xfrm>
            <a:off x="4838462" y="1334132"/>
            <a:ext cx="0" cy="366205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89AD94D5-0BE3-481C-B49C-45732B46FF05}"/>
              </a:ext>
            </a:extLst>
          </p:cNvPr>
          <p:cNvCxnSpPr>
            <a:cxnSpLocks/>
          </p:cNvCxnSpPr>
          <p:nvPr/>
        </p:nvCxnSpPr>
        <p:spPr>
          <a:xfrm>
            <a:off x="4586795" y="888229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E760B83F-E0A9-4C86-95C1-51724F78CB65}"/>
              </a:ext>
            </a:extLst>
          </p:cNvPr>
          <p:cNvCxnSpPr>
            <a:cxnSpLocks/>
          </p:cNvCxnSpPr>
          <p:nvPr/>
        </p:nvCxnSpPr>
        <p:spPr>
          <a:xfrm>
            <a:off x="4839455" y="888229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3DA6C04A-94D5-4EB8-A1CF-DFB11F7215BF}"/>
              </a:ext>
            </a:extLst>
          </p:cNvPr>
          <p:cNvCxnSpPr>
            <a:cxnSpLocks/>
          </p:cNvCxnSpPr>
          <p:nvPr/>
        </p:nvCxnSpPr>
        <p:spPr>
          <a:xfrm>
            <a:off x="4586795" y="919081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C72EBE5B-2B24-4CE1-805C-A425C68B0CA5}"/>
              </a:ext>
            </a:extLst>
          </p:cNvPr>
          <p:cNvSpPr/>
          <p:nvPr/>
        </p:nvSpPr>
        <p:spPr>
          <a:xfrm>
            <a:off x="4594416" y="724815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AA6AD726-91CD-4541-B571-E1B48F2CBC65}"/>
              </a:ext>
            </a:extLst>
          </p:cNvPr>
          <p:cNvCxnSpPr>
            <a:cxnSpLocks/>
          </p:cNvCxnSpPr>
          <p:nvPr/>
        </p:nvCxnSpPr>
        <p:spPr>
          <a:xfrm>
            <a:off x="4581980" y="4824919"/>
            <a:ext cx="24556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72F33E63-BD9F-4DC5-B822-384A307E456C}"/>
              </a:ext>
            </a:extLst>
          </p:cNvPr>
          <p:cNvSpPr/>
          <p:nvPr/>
        </p:nvSpPr>
        <p:spPr>
          <a:xfrm>
            <a:off x="4565865" y="4581326"/>
            <a:ext cx="298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B8D3DBD4-9D20-427C-A1D2-A8B989EDA3B5}"/>
              </a:ext>
            </a:extLst>
          </p:cNvPr>
          <p:cNvCxnSpPr>
            <a:cxnSpLocks/>
          </p:cNvCxnSpPr>
          <p:nvPr/>
        </p:nvCxnSpPr>
        <p:spPr>
          <a:xfrm>
            <a:off x="5310651" y="193785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13C6B5A-4AE2-4981-9FBE-68265661D310}"/>
              </a:ext>
            </a:extLst>
          </p:cNvPr>
          <p:cNvCxnSpPr>
            <a:cxnSpLocks/>
          </p:cNvCxnSpPr>
          <p:nvPr/>
        </p:nvCxnSpPr>
        <p:spPr>
          <a:xfrm>
            <a:off x="5309254" y="1937858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250F012-621E-4087-B57B-9D3FEA691EE0}"/>
              </a:ext>
            </a:extLst>
          </p:cNvPr>
          <p:cNvCxnSpPr>
            <a:cxnSpLocks/>
          </p:cNvCxnSpPr>
          <p:nvPr/>
        </p:nvCxnSpPr>
        <p:spPr>
          <a:xfrm>
            <a:off x="5465868" y="1833941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24056FE8-6C77-43C7-88C8-EF72C33873D1}"/>
              </a:ext>
            </a:extLst>
          </p:cNvPr>
          <p:cNvCxnSpPr>
            <a:cxnSpLocks/>
          </p:cNvCxnSpPr>
          <p:nvPr/>
        </p:nvCxnSpPr>
        <p:spPr>
          <a:xfrm>
            <a:off x="5472860" y="1833941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8BAF729-62D3-4E15-9648-1E2437EE7347}"/>
              </a:ext>
            </a:extLst>
          </p:cNvPr>
          <p:cNvCxnSpPr>
            <a:cxnSpLocks/>
          </p:cNvCxnSpPr>
          <p:nvPr/>
        </p:nvCxnSpPr>
        <p:spPr>
          <a:xfrm>
            <a:off x="5625150" y="173737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B5735DE9-C463-4C2A-8346-BC8BF0DEAE8A}"/>
              </a:ext>
            </a:extLst>
          </p:cNvPr>
          <p:cNvCxnSpPr>
            <a:cxnSpLocks/>
          </p:cNvCxnSpPr>
          <p:nvPr/>
        </p:nvCxnSpPr>
        <p:spPr>
          <a:xfrm>
            <a:off x="5632142" y="1737378"/>
            <a:ext cx="79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57083C63-140A-42E8-995C-66C76D4C8908}"/>
              </a:ext>
            </a:extLst>
          </p:cNvPr>
          <p:cNvCxnSpPr>
            <a:cxnSpLocks/>
          </p:cNvCxnSpPr>
          <p:nvPr/>
        </p:nvCxnSpPr>
        <p:spPr>
          <a:xfrm>
            <a:off x="5167618" y="2038525"/>
            <a:ext cx="141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783911" y="185295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CF31D46B-BDE4-43BB-BAD6-D5F78C096947}"/>
              </a:ext>
            </a:extLst>
          </p:cNvPr>
          <p:cNvSpPr txBox="1"/>
          <p:nvPr/>
        </p:nvSpPr>
        <p:spPr>
          <a:xfrm>
            <a:off x="5271583" y="175794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9429563-A7A4-44CE-B839-BD0D4E2AACF6}"/>
              </a:ext>
            </a:extLst>
          </p:cNvPr>
          <p:cNvSpPr txBox="1"/>
          <p:nvPr/>
        </p:nvSpPr>
        <p:spPr>
          <a:xfrm>
            <a:off x="5430853" y="1655068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93735A6C-E7E4-4C36-92B0-64FBC72A40CE}"/>
              </a:ext>
            </a:extLst>
          </p:cNvPr>
          <p:cNvSpPr txBox="1"/>
          <p:nvPr/>
        </p:nvSpPr>
        <p:spPr>
          <a:xfrm>
            <a:off x="5584302" y="155446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AEC8D8-0BAE-4EC6-86AD-78EA08EE6472}"/>
              </a:ext>
            </a:extLst>
          </p:cNvPr>
          <p:cNvSpPr txBox="1"/>
          <p:nvPr/>
        </p:nvSpPr>
        <p:spPr>
          <a:xfrm>
            <a:off x="5113296" y="1878082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cxnSp>
        <p:nvCxnSpPr>
          <p:cNvPr id="134" name="直線接點 133">
            <a:extLst>
              <a:ext uri="{FF2B5EF4-FFF2-40B4-BE49-F238E27FC236}">
                <a16:creationId xmlns:a16="http://schemas.microsoft.com/office/drawing/2014/main" id="{2ECF78C5-0CF6-4880-8590-02F175D8E77F}"/>
              </a:ext>
            </a:extLst>
          </p:cNvPr>
          <p:cNvCxnSpPr>
            <a:cxnSpLocks/>
          </p:cNvCxnSpPr>
          <p:nvPr/>
        </p:nvCxnSpPr>
        <p:spPr>
          <a:xfrm>
            <a:off x="5308037" y="2055060"/>
            <a:ext cx="0" cy="294112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74BA8D0E-8988-4E48-9705-DFD70641CA6F}"/>
              </a:ext>
            </a:extLst>
          </p:cNvPr>
          <p:cNvCxnSpPr>
            <a:cxnSpLocks/>
          </p:cNvCxnSpPr>
          <p:nvPr/>
        </p:nvCxnSpPr>
        <p:spPr>
          <a:xfrm>
            <a:off x="5870853" y="1750906"/>
            <a:ext cx="0" cy="324528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F0BF140-FD22-466C-8D3B-87DFAB272C54}"/>
              </a:ext>
            </a:extLst>
          </p:cNvPr>
          <p:cNvCxnSpPr>
            <a:cxnSpLocks/>
          </p:cNvCxnSpPr>
          <p:nvPr/>
        </p:nvCxnSpPr>
        <p:spPr>
          <a:xfrm>
            <a:off x="5622946" y="1292281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9A60BB20-5144-43B2-BA96-15ABAC8449C2}"/>
              </a:ext>
            </a:extLst>
          </p:cNvPr>
          <p:cNvCxnSpPr>
            <a:cxnSpLocks/>
          </p:cNvCxnSpPr>
          <p:nvPr/>
        </p:nvCxnSpPr>
        <p:spPr>
          <a:xfrm>
            <a:off x="5875606" y="1292281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829E61C6-1B81-40CA-843D-DAA6B8F0CD9D}"/>
              </a:ext>
            </a:extLst>
          </p:cNvPr>
          <p:cNvCxnSpPr>
            <a:cxnSpLocks/>
          </p:cNvCxnSpPr>
          <p:nvPr/>
        </p:nvCxnSpPr>
        <p:spPr>
          <a:xfrm>
            <a:off x="5622946" y="1323133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248ECB24-FF52-4D9F-A733-DE1C4DE5C366}"/>
              </a:ext>
            </a:extLst>
          </p:cNvPr>
          <p:cNvSpPr/>
          <p:nvPr/>
        </p:nvSpPr>
        <p:spPr>
          <a:xfrm>
            <a:off x="5630567" y="1128867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51" name="直線單箭頭接點 150">
            <a:extLst>
              <a:ext uri="{FF2B5EF4-FFF2-40B4-BE49-F238E27FC236}">
                <a16:creationId xmlns:a16="http://schemas.microsoft.com/office/drawing/2014/main" id="{9DB50629-86A5-4C3B-93D1-BC5F22680BE1}"/>
              </a:ext>
            </a:extLst>
          </p:cNvPr>
          <p:cNvCxnSpPr>
            <a:cxnSpLocks/>
          </p:cNvCxnSpPr>
          <p:nvPr/>
        </p:nvCxnSpPr>
        <p:spPr>
          <a:xfrm>
            <a:off x="5304579" y="4819059"/>
            <a:ext cx="54670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2" name="矩形 151">
            <a:extLst>
              <a:ext uri="{FF2B5EF4-FFF2-40B4-BE49-F238E27FC236}">
                <a16:creationId xmlns:a16="http://schemas.microsoft.com/office/drawing/2014/main" id="{F43A4788-03C1-475A-B60A-195BBBD3398F}"/>
              </a:ext>
            </a:extLst>
          </p:cNvPr>
          <p:cNvSpPr/>
          <p:nvPr/>
        </p:nvSpPr>
        <p:spPr>
          <a:xfrm>
            <a:off x="5459403" y="4615896"/>
            <a:ext cx="2984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b="1" dirty="0">
                <a:solidFill>
                  <a:schemeClr val="bg1">
                    <a:lumMod val="50000"/>
                  </a:schemeClr>
                </a:solidFill>
              </a:rPr>
              <a:t>t3</a:t>
            </a:r>
            <a:endParaRPr lang="zh-TW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74416E3E-E12E-4EDB-9483-D76BD21D0610}"/>
              </a:ext>
            </a:extLst>
          </p:cNvPr>
          <p:cNvSpPr txBox="1"/>
          <p:nvPr/>
        </p:nvSpPr>
        <p:spPr>
          <a:xfrm>
            <a:off x="6221338" y="4576356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>
                <a:solidFill>
                  <a:srgbClr val="C00000"/>
                </a:solidFill>
              </a:rPr>
              <a:t>累計生產時間 </a:t>
            </a:r>
            <a:r>
              <a:rPr lang="en-US" altLang="zh-TW" b="1" dirty="0">
                <a:solidFill>
                  <a:srgbClr val="C00000"/>
                </a:solidFill>
              </a:rPr>
              <a:t>t1 + t2 + t3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01A8625F-583E-41D2-A14F-FF1462FBA8AA}"/>
                  </a:ext>
                </a:extLst>
              </p:cNvPr>
              <p:cNvSpPr txBox="1"/>
              <p:nvPr/>
            </p:nvSpPr>
            <p:spPr>
              <a:xfrm>
                <a:off x="1397369" y="5385325"/>
                <a:ext cx="5618846" cy="1378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”</a:t>
                </a:r>
                <a:r>
                  <a:rPr lang="zh-TW" altLang="en-US" dirty="0"/>
                  <a:t>生產片數</a:t>
                </a:r>
                <a:r>
                  <a:rPr lang="en-US" altLang="zh-TW" dirty="0"/>
                  <a:t>”</a:t>
                </a:r>
                <a:r>
                  <a:rPr lang="zh-TW" altLang="en-US" dirty="0"/>
                  <a:t>為設備完成動作後累計的加工次數，代表設備有作</a:t>
                </a:r>
                <a:r>
                  <a:rPr lang="zh-TW" altLang="en-US" dirty="0" smtClean="0"/>
                  <a:t>動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標準生產時間需由客戶提供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設備關機後開機，生產片數可能歸零，不影響程式演算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機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  <a:ea typeface="+mj-ea"/>
                      </a:rPr>
                      <m:t>台</m:t>
                    </m:r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稼</m:t>
                    </m:r>
                    <m:r>
                      <a:rPr lang="zh-TW" altLang="en-US" b="1" i="1" dirty="0">
                        <a:latin typeface="Cambria Math" panose="02040503050406030204" pitchFamily="18" charset="0"/>
                        <a:ea typeface="+mj-ea"/>
                      </a:rPr>
                      <m:t>動</m:t>
                    </m:r>
                    <m:r>
                      <a:rPr lang="zh-TW" altLang="en-US" b="1" i="1" dirty="0" smtClean="0">
                        <a:latin typeface="Cambria Math" panose="02040503050406030204" pitchFamily="18" charset="0"/>
                        <a:ea typeface="+mj-ea"/>
                      </a:rPr>
                      <m:t>率</m:t>
                    </m:r>
                    <m:r>
                      <a:rPr lang="en-US" altLang="zh-TW" b="1" i="1" dirty="0" smtClean="0">
                        <a:latin typeface="Cambria Math" panose="02040503050406030204" pitchFamily="18" charset="0"/>
                        <a:ea typeface="+mj-ea"/>
                      </a:rPr>
                      <m:t>(%)= </m:t>
                    </m:r>
                    <m:f>
                      <m:fPr>
                        <m:ctrlPr>
                          <a:rPr lang="en-US" altLang="zh-TW" b="1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累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計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生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產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時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𝒉𝒓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num>
                      <m:den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上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電</m:t>
                        </m:r>
                        <m:r>
                          <a:rPr lang="zh-TW" altLang="en-US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時</m:t>
                        </m:r>
                        <m:r>
                          <a:rPr lang="zh-TW" altLang="en-US" b="1" i="1" dirty="0">
                            <a:latin typeface="Cambria Math" panose="02040503050406030204" pitchFamily="18" charset="0"/>
                            <a:ea typeface="+mj-ea"/>
                          </a:rPr>
                          <m:t>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𝒉𝒓</m:t>
                        </m:r>
                        <m:r>
                          <a:rPr lang="en-US" altLang="zh-TW" b="1" i="1" dirty="0" smtClean="0">
                            <a:latin typeface="Cambria Math" panose="02040503050406030204" pitchFamily="18" charset="0"/>
                            <a:ea typeface="+mj-ea"/>
                          </a:rPr>
                          <m:t>)</m:t>
                        </m:r>
                      </m:den>
                    </m:f>
                  </m:oMath>
                </a14:m>
                <a:endParaRPr lang="en-US" altLang="zh-TW" b="1" dirty="0">
                  <a:latin typeface="+mj-ea"/>
                  <a:ea typeface="+mj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01A8625F-583E-41D2-A14F-FF1462FB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69" y="5385325"/>
                <a:ext cx="5618846" cy="1378134"/>
              </a:xfrm>
              <a:prstGeom prst="rect">
                <a:avLst/>
              </a:prstGeom>
              <a:blipFill>
                <a:blip r:embed="rId2"/>
                <a:stretch>
                  <a:fillRect l="-108" t="-8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直線單箭頭接點 161">
            <a:extLst>
              <a:ext uri="{FF2B5EF4-FFF2-40B4-BE49-F238E27FC236}">
                <a16:creationId xmlns:a16="http://schemas.microsoft.com/office/drawing/2014/main" id="{0BEF52FD-605E-456C-84C5-413065657723}"/>
              </a:ext>
            </a:extLst>
          </p:cNvPr>
          <p:cNvCxnSpPr/>
          <p:nvPr/>
        </p:nvCxnSpPr>
        <p:spPr>
          <a:xfrm>
            <a:off x="1247736" y="3838598"/>
            <a:ext cx="6811860" cy="0"/>
          </a:xfrm>
          <a:prstGeom prst="straightConnector1">
            <a:avLst/>
          </a:prstGeom>
          <a:ln w="1905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F6497FA0-E407-4B7B-B0B8-8E319EF7B1D7}"/>
              </a:ext>
            </a:extLst>
          </p:cNvPr>
          <p:cNvSpPr txBox="1"/>
          <p:nvPr/>
        </p:nvSpPr>
        <p:spPr>
          <a:xfrm>
            <a:off x="676388" y="355650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上電時間統計點位</a:t>
            </a:r>
          </a:p>
        </p:txBody>
      </p: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CE0DDEC8-0C35-4715-AEA3-E68A8B8A6264}"/>
              </a:ext>
            </a:extLst>
          </p:cNvPr>
          <p:cNvCxnSpPr>
            <a:cxnSpLocks/>
          </p:cNvCxnSpPr>
          <p:nvPr/>
        </p:nvCxnSpPr>
        <p:spPr>
          <a:xfrm>
            <a:off x="2912379" y="2038525"/>
            <a:ext cx="0" cy="179946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A0D0A003-A054-40C0-9E53-7C5685085F4F}"/>
              </a:ext>
            </a:extLst>
          </p:cNvPr>
          <p:cNvCxnSpPr>
            <a:cxnSpLocks/>
          </p:cNvCxnSpPr>
          <p:nvPr/>
        </p:nvCxnSpPr>
        <p:spPr>
          <a:xfrm>
            <a:off x="5057683" y="1334132"/>
            <a:ext cx="0" cy="2503857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A50B2954-515C-4C79-AB24-F172531183EC}"/>
              </a:ext>
            </a:extLst>
          </p:cNvPr>
          <p:cNvCxnSpPr>
            <a:cxnSpLocks/>
          </p:cNvCxnSpPr>
          <p:nvPr/>
        </p:nvCxnSpPr>
        <p:spPr>
          <a:xfrm>
            <a:off x="5168138" y="2038525"/>
            <a:ext cx="0" cy="1799464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接點 170">
            <a:extLst>
              <a:ext uri="{FF2B5EF4-FFF2-40B4-BE49-F238E27FC236}">
                <a16:creationId xmlns:a16="http://schemas.microsoft.com/office/drawing/2014/main" id="{A14DA699-1F6F-4023-8CC8-54826C5502A3}"/>
              </a:ext>
            </a:extLst>
          </p:cNvPr>
          <p:cNvCxnSpPr>
            <a:cxnSpLocks/>
          </p:cNvCxnSpPr>
          <p:nvPr/>
        </p:nvCxnSpPr>
        <p:spPr>
          <a:xfrm>
            <a:off x="6192474" y="1730748"/>
            <a:ext cx="0" cy="2107241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矩形 173">
            <a:extLst>
              <a:ext uri="{FF2B5EF4-FFF2-40B4-BE49-F238E27FC236}">
                <a16:creationId xmlns:a16="http://schemas.microsoft.com/office/drawing/2014/main" id="{6BC0A330-8597-48A1-BCFE-0A279FE08F91}"/>
              </a:ext>
            </a:extLst>
          </p:cNvPr>
          <p:cNvSpPr/>
          <p:nvPr/>
        </p:nvSpPr>
        <p:spPr>
          <a:xfrm>
            <a:off x="3730919" y="3464172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T1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9D58040C-B33C-439D-B6C8-6499A63EC612}"/>
              </a:ext>
            </a:extLst>
          </p:cNvPr>
          <p:cNvCxnSpPr>
            <a:cxnSpLocks/>
          </p:cNvCxnSpPr>
          <p:nvPr/>
        </p:nvCxnSpPr>
        <p:spPr>
          <a:xfrm>
            <a:off x="5162076" y="3683387"/>
            <a:ext cx="1030398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矩形 176">
            <a:extLst>
              <a:ext uri="{FF2B5EF4-FFF2-40B4-BE49-F238E27FC236}">
                <a16:creationId xmlns:a16="http://schemas.microsoft.com/office/drawing/2014/main" id="{EC122AC8-E683-4CA3-A657-07BD38B23BB0}"/>
              </a:ext>
            </a:extLst>
          </p:cNvPr>
          <p:cNvSpPr/>
          <p:nvPr/>
        </p:nvSpPr>
        <p:spPr>
          <a:xfrm>
            <a:off x="5445274" y="3464171"/>
            <a:ext cx="3337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T2</a:t>
            </a:r>
            <a:endParaRPr lang="zh-TW" altLang="en-US" sz="1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109CA68E-02E6-452D-BD77-E5E94218E993}"/>
              </a:ext>
            </a:extLst>
          </p:cNvPr>
          <p:cNvSpPr txBox="1"/>
          <p:nvPr/>
        </p:nvSpPr>
        <p:spPr>
          <a:xfrm>
            <a:off x="6287791" y="3412178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>
                <a:solidFill>
                  <a:srgbClr val="C00000"/>
                </a:solidFill>
              </a:rPr>
              <a:t>累計上電時間 </a:t>
            </a:r>
            <a:r>
              <a:rPr lang="en-US" altLang="zh-TW" b="1" dirty="0">
                <a:solidFill>
                  <a:srgbClr val="C00000"/>
                </a:solidFill>
              </a:rPr>
              <a:t>T1 + T2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0B9A161-FA3C-45C2-9C0B-095FA42759A7}"/>
              </a:ext>
            </a:extLst>
          </p:cNvPr>
          <p:cNvSpPr/>
          <p:nvPr/>
        </p:nvSpPr>
        <p:spPr>
          <a:xfrm>
            <a:off x="-35591" y="6577345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/>
              <a:t>O.E.E =</a:t>
            </a:r>
            <a:r>
              <a:rPr lang="zh-TW" altLang="en-US" sz="1000" b="1" dirty="0"/>
              <a:t>機台稼動率 </a:t>
            </a:r>
            <a:r>
              <a:rPr lang="en-US" altLang="zh-TW" sz="1000" b="1" dirty="0"/>
              <a:t>* </a:t>
            </a:r>
            <a:r>
              <a:rPr lang="zh-TW" altLang="en-US" sz="1000" b="1" dirty="0"/>
              <a:t>性能稼動率 </a:t>
            </a:r>
            <a:r>
              <a:rPr lang="en-US" altLang="zh-TW" sz="1000" b="1" dirty="0"/>
              <a:t>* </a:t>
            </a:r>
            <a:r>
              <a:rPr lang="zh-TW" altLang="en-US" sz="1000" b="1" dirty="0"/>
              <a:t>良率</a:t>
            </a:r>
            <a:endParaRPr lang="zh-TW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2912379" y="3689089"/>
            <a:ext cx="2145304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07FA2E05-AEC0-4F6C-8C9D-6D2C4AAEC79B}"/>
              </a:ext>
            </a:extLst>
          </p:cNvPr>
          <p:cNvCxnSpPr>
            <a:cxnSpLocks/>
          </p:cNvCxnSpPr>
          <p:nvPr/>
        </p:nvCxnSpPr>
        <p:spPr>
          <a:xfrm>
            <a:off x="2918356" y="3687406"/>
            <a:ext cx="2139327" cy="0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5186243" y="3692303"/>
            <a:ext cx="972000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3169890" y="4835900"/>
            <a:ext cx="1008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/>
        </p:nvSpPr>
        <p:spPr>
          <a:xfrm>
            <a:off x="4597570" y="4838597"/>
            <a:ext cx="216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/>
        </p:nvSpPr>
        <p:spPr>
          <a:xfrm>
            <a:off x="5318819" y="4831093"/>
            <a:ext cx="540000" cy="14400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79865" y="3657689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82145" y="3633830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814833" y="398896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3BB39C9-FA69-4196-BD93-9D0CF84389BB}"/>
              </a:ext>
            </a:extLst>
          </p:cNvPr>
          <p:cNvSpPr txBox="1"/>
          <p:nvPr/>
        </p:nvSpPr>
        <p:spPr>
          <a:xfrm>
            <a:off x="5822759" y="388346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281018" y="4830275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183298" y="4806416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815986" y="516155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33BB39C9-FA69-4196-BD93-9D0CF84389BB}"/>
              </a:ext>
            </a:extLst>
          </p:cNvPr>
          <p:cNvSpPr txBox="1"/>
          <p:nvPr/>
        </p:nvSpPr>
        <p:spPr>
          <a:xfrm>
            <a:off x="5823912" y="5056047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073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CB709-EBB2-4374-BBFF-7298E377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6933"/>
            <a:ext cx="8520600" cy="763500"/>
          </a:xfrm>
        </p:spPr>
        <p:txBody>
          <a:bodyPr/>
          <a:lstStyle/>
          <a:p>
            <a:r>
              <a:rPr lang="zh-TW" altLang="en-US" dirty="0"/>
              <a:t>今日片數計算說明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1D1F9E2-C631-4EAA-92E2-8974B053B7FE}"/>
              </a:ext>
            </a:extLst>
          </p:cNvPr>
          <p:cNvCxnSpPr/>
          <p:nvPr/>
        </p:nvCxnSpPr>
        <p:spPr>
          <a:xfrm>
            <a:off x="1266698" y="2845239"/>
            <a:ext cx="68118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3B578C-AF59-4D63-8739-AAD223FEA301}"/>
              </a:ext>
            </a:extLst>
          </p:cNvPr>
          <p:cNvCxnSpPr>
            <a:cxnSpLocks/>
          </p:cNvCxnSpPr>
          <p:nvPr/>
        </p:nvCxnSpPr>
        <p:spPr>
          <a:xfrm>
            <a:off x="2306932" y="2702626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D0356277-AC24-4A16-AB42-1E1B5736B524}"/>
              </a:ext>
            </a:extLst>
          </p:cNvPr>
          <p:cNvCxnSpPr>
            <a:cxnSpLocks/>
          </p:cNvCxnSpPr>
          <p:nvPr/>
        </p:nvCxnSpPr>
        <p:spPr>
          <a:xfrm>
            <a:off x="6209212" y="2678767"/>
            <a:ext cx="0" cy="318782"/>
          </a:xfrm>
          <a:prstGeom prst="line">
            <a:avLst/>
          </a:prstGeom>
          <a:ln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401B62B-C481-40B6-9CC5-071673915E5E}"/>
              </a:ext>
            </a:extLst>
          </p:cNvPr>
          <p:cNvSpPr txBox="1"/>
          <p:nvPr/>
        </p:nvSpPr>
        <p:spPr>
          <a:xfrm>
            <a:off x="1841900" y="3033901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1/1 00:00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BB39C9-FA69-4196-BD93-9D0CF84389BB}"/>
              </a:ext>
            </a:extLst>
          </p:cNvPr>
          <p:cNvSpPr txBox="1"/>
          <p:nvPr/>
        </p:nvSpPr>
        <p:spPr>
          <a:xfrm>
            <a:off x="5942135" y="2969554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1/2 00:00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6B08F38-F9A1-497C-858D-15AD26A26A4B}"/>
              </a:ext>
            </a:extLst>
          </p:cNvPr>
          <p:cNvSpPr txBox="1"/>
          <p:nvPr/>
        </p:nvSpPr>
        <p:spPr>
          <a:xfrm>
            <a:off x="1360406" y="24950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生產片數</a:t>
            </a: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A4161B14-99FD-439F-A857-780291442AE1}"/>
              </a:ext>
            </a:extLst>
          </p:cNvPr>
          <p:cNvCxnSpPr>
            <a:cxnSpLocks/>
          </p:cNvCxnSpPr>
          <p:nvPr/>
        </p:nvCxnSpPr>
        <p:spPr>
          <a:xfrm>
            <a:off x="2306932" y="2678767"/>
            <a:ext cx="855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9EDA01A5-99DD-4D36-9AF7-8E2182ECE659}"/>
              </a:ext>
            </a:extLst>
          </p:cNvPr>
          <p:cNvCxnSpPr>
            <a:cxnSpLocks/>
          </p:cNvCxnSpPr>
          <p:nvPr/>
        </p:nvCxnSpPr>
        <p:spPr>
          <a:xfrm>
            <a:off x="3958095" y="2070238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9108FF4-970E-4552-A361-023272F67399}"/>
              </a:ext>
            </a:extLst>
          </p:cNvPr>
          <p:cNvCxnSpPr>
            <a:cxnSpLocks/>
          </p:cNvCxnSpPr>
          <p:nvPr/>
        </p:nvCxnSpPr>
        <p:spPr>
          <a:xfrm>
            <a:off x="3958096" y="2074251"/>
            <a:ext cx="6474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F85C3BB-62E3-4599-B54F-1425A57C90E3}"/>
              </a:ext>
            </a:extLst>
          </p:cNvPr>
          <p:cNvCxnSpPr>
            <a:cxnSpLocks/>
          </p:cNvCxnSpPr>
          <p:nvPr/>
        </p:nvCxnSpPr>
        <p:spPr>
          <a:xfrm>
            <a:off x="4606913" y="1973066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59F980F-7968-4ED5-8B25-3885C2374C97}"/>
              </a:ext>
            </a:extLst>
          </p:cNvPr>
          <p:cNvCxnSpPr>
            <a:cxnSpLocks/>
          </p:cNvCxnSpPr>
          <p:nvPr/>
        </p:nvCxnSpPr>
        <p:spPr>
          <a:xfrm>
            <a:off x="4605516" y="1973066"/>
            <a:ext cx="4689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124168" y="23968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85B32A1-8ED2-4447-A9D6-2A320F03D9FC}"/>
              </a:ext>
            </a:extLst>
          </p:cNvPr>
          <p:cNvSpPr txBox="1"/>
          <p:nvPr/>
        </p:nvSpPr>
        <p:spPr>
          <a:xfrm>
            <a:off x="3283438" y="229400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1915162-646E-4634-A1A9-F050488CB449}"/>
              </a:ext>
            </a:extLst>
          </p:cNvPr>
          <p:cNvSpPr txBox="1"/>
          <p:nvPr/>
        </p:nvSpPr>
        <p:spPr>
          <a:xfrm>
            <a:off x="3436887" y="219340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9BA412C-4EC5-4FC3-B264-351D78C14AF7}"/>
              </a:ext>
            </a:extLst>
          </p:cNvPr>
          <p:cNvSpPr txBox="1"/>
          <p:nvPr/>
        </p:nvSpPr>
        <p:spPr>
          <a:xfrm>
            <a:off x="3599580" y="209352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4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BEF8550-2927-4628-9B26-2C874628D5F1}"/>
              </a:ext>
            </a:extLst>
          </p:cNvPr>
          <p:cNvSpPr txBox="1"/>
          <p:nvPr/>
        </p:nvSpPr>
        <p:spPr>
          <a:xfrm>
            <a:off x="3757529" y="1993644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5</a:t>
            </a:r>
            <a:endParaRPr lang="zh-TW" altLang="en-US" dirty="0"/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C3E9C14E-FE88-47AE-8389-BFD4232B3859}"/>
              </a:ext>
            </a:extLst>
          </p:cNvPr>
          <p:cNvGrpSpPr/>
          <p:nvPr/>
        </p:nvGrpSpPr>
        <p:grpSpPr>
          <a:xfrm>
            <a:off x="3162610" y="2175608"/>
            <a:ext cx="787097" cy="501851"/>
            <a:chOff x="3129094" y="1779954"/>
            <a:chExt cx="787097" cy="501851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50750C7-D08B-48C2-9D16-04E62D64601F}"/>
                </a:ext>
              </a:extLst>
            </p:cNvPr>
            <p:cNvCxnSpPr>
              <a:cxnSpLocks/>
            </p:cNvCxnSpPr>
            <p:nvPr/>
          </p:nvCxnSpPr>
          <p:spPr>
            <a:xfrm>
              <a:off x="3130491" y="218113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5C1F5D22-8273-4066-A340-9CEC5FEDDD66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218113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接點 70">
              <a:extLst>
                <a:ext uri="{FF2B5EF4-FFF2-40B4-BE49-F238E27FC236}">
                  <a16:creationId xmlns:a16="http://schemas.microsoft.com/office/drawing/2014/main" id="{900FB7E2-C5D2-4E8E-B605-E3894FDA2C1C}"/>
                </a:ext>
              </a:extLst>
            </p:cNvPr>
            <p:cNvCxnSpPr>
              <a:cxnSpLocks/>
            </p:cNvCxnSpPr>
            <p:nvPr/>
          </p:nvCxnSpPr>
          <p:spPr>
            <a:xfrm>
              <a:off x="3285708" y="207722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2CF3B7BB-F63C-4F51-99AB-5FB1D896DC48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11" y="207722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54AC04A0-3F1B-448C-808E-4EB45CB2BCF7}"/>
                </a:ext>
              </a:extLst>
            </p:cNvPr>
            <p:cNvCxnSpPr>
              <a:cxnSpLocks/>
            </p:cNvCxnSpPr>
            <p:nvPr/>
          </p:nvCxnSpPr>
          <p:spPr>
            <a:xfrm>
              <a:off x="3444990" y="1980658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FC45E83F-A186-46B6-96BC-1BA38443EC24}"/>
                </a:ext>
              </a:extLst>
            </p:cNvPr>
            <p:cNvCxnSpPr>
              <a:cxnSpLocks/>
            </p:cNvCxnSpPr>
            <p:nvPr/>
          </p:nvCxnSpPr>
          <p:spPr>
            <a:xfrm>
              <a:off x="3451982" y="1980658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9B629C86-77F2-46B9-8FAE-77170B853388}"/>
                </a:ext>
              </a:extLst>
            </p:cNvPr>
            <p:cNvCxnSpPr>
              <a:cxnSpLocks/>
            </p:cNvCxnSpPr>
            <p:nvPr/>
          </p:nvCxnSpPr>
          <p:spPr>
            <a:xfrm>
              <a:off x="3608596" y="1876741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095752E-A06E-4438-8AC5-375B3D0CE86E}"/>
                </a:ext>
              </a:extLst>
            </p:cNvPr>
            <p:cNvCxnSpPr>
              <a:cxnSpLocks/>
            </p:cNvCxnSpPr>
            <p:nvPr/>
          </p:nvCxnSpPr>
          <p:spPr>
            <a:xfrm>
              <a:off x="3607199" y="1876741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B38B85D5-C894-4A32-883F-C5FFB076F514}"/>
                </a:ext>
              </a:extLst>
            </p:cNvPr>
            <p:cNvCxnSpPr>
              <a:cxnSpLocks/>
            </p:cNvCxnSpPr>
            <p:nvPr/>
          </p:nvCxnSpPr>
          <p:spPr>
            <a:xfrm>
              <a:off x="3764644" y="1779954"/>
              <a:ext cx="0" cy="100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接點 77">
              <a:extLst>
                <a:ext uri="{FF2B5EF4-FFF2-40B4-BE49-F238E27FC236}">
                  <a16:creationId xmlns:a16="http://schemas.microsoft.com/office/drawing/2014/main" id="{5D723D8E-669A-44B7-8BD5-209534BB4E0C}"/>
                </a:ext>
              </a:extLst>
            </p:cNvPr>
            <p:cNvCxnSpPr>
              <a:cxnSpLocks/>
            </p:cNvCxnSpPr>
            <p:nvPr/>
          </p:nvCxnSpPr>
          <p:spPr>
            <a:xfrm>
              <a:off x="3763247" y="1779954"/>
              <a:ext cx="1529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F0BB2682-2F6A-4EFF-BB46-8335213762EB}"/>
              </a:ext>
            </a:extLst>
          </p:cNvPr>
          <p:cNvSpPr txBox="1"/>
          <p:nvPr/>
        </p:nvSpPr>
        <p:spPr>
          <a:xfrm>
            <a:off x="3915722" y="188522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6</a:t>
            </a:r>
            <a:endParaRPr lang="zh-TW" altLang="en-US" dirty="0"/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62610" y="334167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E22F9E0-E8AE-4AF5-8FEC-46E3F16B0252}"/>
              </a:ext>
            </a:extLst>
          </p:cNvPr>
          <p:cNvCxnSpPr/>
          <p:nvPr/>
        </p:nvCxnSpPr>
        <p:spPr>
          <a:xfrm>
            <a:off x="1303049" y="3979151"/>
            <a:ext cx="681186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A801C004-F856-4D0C-BF63-2EC5B9147C35}"/>
              </a:ext>
            </a:extLst>
          </p:cNvPr>
          <p:cNvCxnSpPr>
            <a:cxnSpLocks/>
          </p:cNvCxnSpPr>
          <p:nvPr/>
        </p:nvCxnSpPr>
        <p:spPr>
          <a:xfrm>
            <a:off x="3964571" y="1643210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>
            <a:extLst>
              <a:ext uri="{FF2B5EF4-FFF2-40B4-BE49-F238E27FC236}">
                <a16:creationId xmlns:a16="http://schemas.microsoft.com/office/drawing/2014/main" id="{AE68EBAD-E7C9-42B7-8894-E7CF91D2A69F}"/>
              </a:ext>
            </a:extLst>
          </p:cNvPr>
          <p:cNvCxnSpPr>
            <a:cxnSpLocks/>
          </p:cNvCxnSpPr>
          <p:nvPr/>
        </p:nvCxnSpPr>
        <p:spPr>
          <a:xfrm>
            <a:off x="4217231" y="1643210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FE707D0B-1675-48E7-BC6A-D7DF510C4F9E}"/>
              </a:ext>
            </a:extLst>
          </p:cNvPr>
          <p:cNvCxnSpPr>
            <a:cxnSpLocks/>
          </p:cNvCxnSpPr>
          <p:nvPr/>
        </p:nvCxnSpPr>
        <p:spPr>
          <a:xfrm>
            <a:off x="3964571" y="1674062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B8DEE542-D034-40C9-A822-1223E26E8EB5}"/>
              </a:ext>
            </a:extLst>
          </p:cNvPr>
          <p:cNvSpPr/>
          <p:nvPr/>
        </p:nvSpPr>
        <p:spPr>
          <a:xfrm>
            <a:off x="3978482" y="1454549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2DC71E70-2E2A-433D-A0C8-2D74C3401A61}"/>
              </a:ext>
            </a:extLst>
          </p:cNvPr>
          <p:cNvSpPr txBox="1"/>
          <p:nvPr/>
        </p:nvSpPr>
        <p:spPr>
          <a:xfrm>
            <a:off x="1359527" y="3670765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今日生產片數</a:t>
            </a:r>
            <a:endParaRPr lang="zh-TW" alt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8FD06EA-0AD1-4F2E-88C9-6C75CBDB9A73}"/>
              </a:ext>
            </a:extLst>
          </p:cNvPr>
          <p:cNvSpPr txBox="1"/>
          <p:nvPr/>
        </p:nvSpPr>
        <p:spPr>
          <a:xfrm>
            <a:off x="4552792" y="178575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7</a:t>
            </a:r>
            <a:endParaRPr lang="zh-TW" altLang="en-US" dirty="0"/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89AD94D5-0BE3-481C-B49C-45732B46FF05}"/>
              </a:ext>
            </a:extLst>
          </p:cNvPr>
          <p:cNvCxnSpPr>
            <a:cxnSpLocks/>
          </p:cNvCxnSpPr>
          <p:nvPr/>
        </p:nvCxnSpPr>
        <p:spPr>
          <a:xfrm>
            <a:off x="4603533" y="1527163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E760B83F-E0A9-4C86-95C1-51724F78CB65}"/>
              </a:ext>
            </a:extLst>
          </p:cNvPr>
          <p:cNvCxnSpPr>
            <a:cxnSpLocks/>
          </p:cNvCxnSpPr>
          <p:nvPr/>
        </p:nvCxnSpPr>
        <p:spPr>
          <a:xfrm>
            <a:off x="4856193" y="1527163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3DA6C04A-94D5-4EB8-A1CF-DFB11F7215BF}"/>
              </a:ext>
            </a:extLst>
          </p:cNvPr>
          <p:cNvCxnSpPr>
            <a:cxnSpLocks/>
          </p:cNvCxnSpPr>
          <p:nvPr/>
        </p:nvCxnSpPr>
        <p:spPr>
          <a:xfrm>
            <a:off x="4603533" y="1558015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C72EBE5B-2B24-4CE1-805C-A425C68B0CA5}"/>
              </a:ext>
            </a:extLst>
          </p:cNvPr>
          <p:cNvSpPr/>
          <p:nvPr/>
        </p:nvSpPr>
        <p:spPr>
          <a:xfrm>
            <a:off x="4611154" y="1363749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B8D3DBD4-9D20-427C-A1D2-A8B989EDA3B5}"/>
              </a:ext>
            </a:extLst>
          </p:cNvPr>
          <p:cNvCxnSpPr>
            <a:cxnSpLocks/>
          </p:cNvCxnSpPr>
          <p:nvPr/>
        </p:nvCxnSpPr>
        <p:spPr>
          <a:xfrm>
            <a:off x="5327389" y="257679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513C6B5A-4AE2-4981-9FBE-68265661D310}"/>
              </a:ext>
            </a:extLst>
          </p:cNvPr>
          <p:cNvCxnSpPr>
            <a:cxnSpLocks/>
          </p:cNvCxnSpPr>
          <p:nvPr/>
        </p:nvCxnSpPr>
        <p:spPr>
          <a:xfrm>
            <a:off x="5325992" y="2576792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0250F012-621E-4087-B57B-9D3FEA691EE0}"/>
              </a:ext>
            </a:extLst>
          </p:cNvPr>
          <p:cNvCxnSpPr>
            <a:cxnSpLocks/>
          </p:cNvCxnSpPr>
          <p:nvPr/>
        </p:nvCxnSpPr>
        <p:spPr>
          <a:xfrm>
            <a:off x="5482606" y="2472875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24056FE8-6C77-43C7-88C8-EF72C33873D1}"/>
              </a:ext>
            </a:extLst>
          </p:cNvPr>
          <p:cNvCxnSpPr>
            <a:cxnSpLocks/>
          </p:cNvCxnSpPr>
          <p:nvPr/>
        </p:nvCxnSpPr>
        <p:spPr>
          <a:xfrm>
            <a:off x="5489598" y="2472875"/>
            <a:ext cx="152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58BAF729-62D3-4E15-9648-1E2437EE7347}"/>
              </a:ext>
            </a:extLst>
          </p:cNvPr>
          <p:cNvCxnSpPr>
            <a:cxnSpLocks/>
          </p:cNvCxnSpPr>
          <p:nvPr/>
        </p:nvCxnSpPr>
        <p:spPr>
          <a:xfrm>
            <a:off x="5641888" y="2376312"/>
            <a:ext cx="0" cy="100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B5735DE9-C463-4C2A-8346-BC8BF0DEAE8A}"/>
              </a:ext>
            </a:extLst>
          </p:cNvPr>
          <p:cNvCxnSpPr>
            <a:cxnSpLocks/>
          </p:cNvCxnSpPr>
          <p:nvPr/>
        </p:nvCxnSpPr>
        <p:spPr>
          <a:xfrm>
            <a:off x="5648880" y="2376312"/>
            <a:ext cx="793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>
            <a:extLst>
              <a:ext uri="{FF2B5EF4-FFF2-40B4-BE49-F238E27FC236}">
                <a16:creationId xmlns:a16="http://schemas.microsoft.com/office/drawing/2014/main" id="{57083C63-140A-42E8-995C-66C76D4C8908}"/>
              </a:ext>
            </a:extLst>
          </p:cNvPr>
          <p:cNvCxnSpPr>
            <a:cxnSpLocks/>
          </p:cNvCxnSpPr>
          <p:nvPr/>
        </p:nvCxnSpPr>
        <p:spPr>
          <a:xfrm>
            <a:off x="5184356" y="2677459"/>
            <a:ext cx="141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C5CD3DFD-890B-418C-93FF-14CD91C0E5C6}"/>
              </a:ext>
            </a:extLst>
          </p:cNvPr>
          <p:cNvSpPr txBox="1"/>
          <p:nvPr/>
        </p:nvSpPr>
        <p:spPr>
          <a:xfrm>
            <a:off x="2211651" y="2498687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CF31D46B-BDE4-43BB-BAD6-D5F78C096947}"/>
              </a:ext>
            </a:extLst>
          </p:cNvPr>
          <p:cNvSpPr txBox="1"/>
          <p:nvPr/>
        </p:nvSpPr>
        <p:spPr>
          <a:xfrm>
            <a:off x="5288321" y="2396880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1</a:t>
            </a:r>
            <a:endParaRPr lang="zh-TW" altLang="en-US" dirty="0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39429563-A7A4-44CE-B839-BD0D4E2AACF6}"/>
              </a:ext>
            </a:extLst>
          </p:cNvPr>
          <p:cNvSpPr txBox="1"/>
          <p:nvPr/>
        </p:nvSpPr>
        <p:spPr>
          <a:xfrm>
            <a:off x="5447591" y="2294002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2</a:t>
            </a:r>
            <a:endParaRPr lang="zh-TW" altLang="en-US" dirty="0"/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93735A6C-E7E4-4C36-92B0-64FBC72A40CE}"/>
              </a:ext>
            </a:extLst>
          </p:cNvPr>
          <p:cNvSpPr txBox="1"/>
          <p:nvPr/>
        </p:nvSpPr>
        <p:spPr>
          <a:xfrm>
            <a:off x="5601040" y="2193400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3</a:t>
            </a:r>
            <a:endParaRPr lang="zh-TW" altLang="en-US" dirty="0"/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AEC8D8-0BAE-4EC6-86AD-78EA08EE6472}"/>
              </a:ext>
            </a:extLst>
          </p:cNvPr>
          <p:cNvSpPr txBox="1"/>
          <p:nvPr/>
        </p:nvSpPr>
        <p:spPr>
          <a:xfrm>
            <a:off x="5130034" y="2517016"/>
            <a:ext cx="2487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0</a:t>
            </a:r>
            <a:endParaRPr lang="zh-TW" altLang="en-US" dirty="0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BF0BF140-FD22-466C-8D3B-87DFAB272C54}"/>
              </a:ext>
            </a:extLst>
          </p:cNvPr>
          <p:cNvCxnSpPr>
            <a:cxnSpLocks/>
          </p:cNvCxnSpPr>
          <p:nvPr/>
        </p:nvCxnSpPr>
        <p:spPr>
          <a:xfrm>
            <a:off x="5639684" y="1931215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9A60BB20-5144-43B2-BA96-15ABAC8449C2}"/>
              </a:ext>
            </a:extLst>
          </p:cNvPr>
          <p:cNvCxnSpPr>
            <a:cxnSpLocks/>
          </p:cNvCxnSpPr>
          <p:nvPr/>
        </p:nvCxnSpPr>
        <p:spPr>
          <a:xfrm>
            <a:off x="5892344" y="1931215"/>
            <a:ext cx="0" cy="43518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829E61C6-1B81-40CA-843D-DAA6B8F0CD9D}"/>
              </a:ext>
            </a:extLst>
          </p:cNvPr>
          <p:cNvCxnSpPr>
            <a:cxnSpLocks/>
          </p:cNvCxnSpPr>
          <p:nvPr/>
        </p:nvCxnSpPr>
        <p:spPr>
          <a:xfrm>
            <a:off x="5639684" y="1962067"/>
            <a:ext cx="25266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248ECB24-FF52-4D9F-A733-DE1C4DE5C366}"/>
              </a:ext>
            </a:extLst>
          </p:cNvPr>
          <p:cNvSpPr/>
          <p:nvPr/>
        </p:nvSpPr>
        <p:spPr>
          <a:xfrm>
            <a:off x="5647305" y="1767801"/>
            <a:ext cx="2632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000" dirty="0">
                <a:solidFill>
                  <a:srgbClr val="C00000"/>
                </a:solidFill>
              </a:rPr>
              <a:t>T</a:t>
            </a:r>
            <a:endParaRPr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74416E3E-E12E-4EDB-9483-D76BD21D0610}"/>
              </a:ext>
            </a:extLst>
          </p:cNvPr>
          <p:cNvSpPr txBox="1"/>
          <p:nvPr/>
        </p:nvSpPr>
        <p:spPr>
          <a:xfrm>
            <a:off x="6402866" y="404483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</a:rPr>
              <a:t>1/1</a:t>
            </a:r>
            <a:r>
              <a:rPr lang="zh-TW" altLang="en-US" b="1" dirty="0" smtClean="0">
                <a:solidFill>
                  <a:srgbClr val="C00000"/>
                </a:solidFill>
              </a:rPr>
              <a:t>累計片數</a:t>
            </a:r>
            <a:r>
              <a:rPr lang="en-US" altLang="zh-TW" b="1" dirty="0" smtClean="0">
                <a:solidFill>
                  <a:srgbClr val="C00000"/>
                </a:solidFill>
              </a:rPr>
              <a:t>10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01A8625F-583E-41D2-A14F-FF1462FBA8AA}"/>
              </a:ext>
            </a:extLst>
          </p:cNvPr>
          <p:cNvSpPr txBox="1"/>
          <p:nvPr/>
        </p:nvSpPr>
        <p:spPr>
          <a:xfrm>
            <a:off x="1233182" y="4504888"/>
            <a:ext cx="6696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”</a:t>
            </a:r>
            <a:r>
              <a:rPr lang="zh-TW" altLang="en-US" dirty="0" smtClean="0"/>
              <a:t>今日片</a:t>
            </a:r>
            <a:r>
              <a:rPr lang="zh-TW" altLang="en-US" dirty="0"/>
              <a:t>數</a:t>
            </a:r>
            <a:r>
              <a:rPr lang="en-US" altLang="zh-TW" dirty="0"/>
              <a:t>”</a:t>
            </a:r>
            <a:r>
              <a:rPr lang="zh-TW" altLang="en-US" dirty="0" smtClean="0"/>
              <a:t>為單日設備</a:t>
            </a:r>
            <a:r>
              <a:rPr lang="zh-TW" altLang="en-US" dirty="0"/>
              <a:t>完成動作後累計的加工次數，代表設備有作動才會</a:t>
            </a:r>
            <a:r>
              <a:rPr lang="zh-TW" altLang="en-US" dirty="0" smtClean="0"/>
              <a:t>有變化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設備關機後開機，生產片數可能歸零，不影響程式</a:t>
            </a:r>
            <a:r>
              <a:rPr lang="zh-TW" altLang="en-US" dirty="0" smtClean="0"/>
              <a:t>演算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跨日後重新計算</a:t>
            </a:r>
            <a:endParaRPr lang="zh-TW" altLang="en-US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162610" y="2692379"/>
            <a:ext cx="0" cy="128616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315554" y="332675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490856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643800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804727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3957671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4616871" y="3352028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325992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482494" y="3327024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990C388E-3084-4729-8780-28405BB583AD}"/>
              </a:ext>
            </a:extLst>
          </p:cNvPr>
          <p:cNvCxnSpPr>
            <a:cxnSpLocks/>
          </p:cNvCxnSpPr>
          <p:nvPr/>
        </p:nvCxnSpPr>
        <p:spPr>
          <a:xfrm>
            <a:off x="5635438" y="3320896"/>
            <a:ext cx="0" cy="6374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E2E1AF77-383B-4C4E-B652-63B0A7491E4D}"/>
              </a:ext>
            </a:extLst>
          </p:cNvPr>
          <p:cNvSpPr txBox="1"/>
          <p:nvPr/>
        </p:nvSpPr>
        <p:spPr>
          <a:xfrm>
            <a:off x="3017815" y="4007978"/>
            <a:ext cx="28456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 smtClean="0"/>
              <a:t>1    2   3   4   5   6                  7                    8    9   10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166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D57C4-8D80-482A-947C-520827D2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系統資訊流架構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1C41ADC-C5D7-4D0E-B787-1F924C0A3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696135"/>
      </p:ext>
    </p:extLst>
  </p:cSld>
  <p:clrMapOvr>
    <a:masterClrMapping/>
  </p:clrMapOvr>
</p:sld>
</file>

<file path=ppt/theme/theme1.xml><?xml version="1.0" encoding="utf-8"?>
<a:theme xmlns:a="http://schemas.openxmlformats.org/drawingml/2006/main" name="Chameleon_43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meleon_43" id="{5DEB4A5B-EEFC-40AD-9C9F-69A64F6F853F}" vid="{1AAEE531-C7E5-436F-A4B4-4C63D2E4D47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Chameleon_43</Template>
  <TotalTime>12306</TotalTime>
  <Words>577</Words>
  <Application>Microsoft Office PowerPoint</Application>
  <PresentationFormat>如螢幕大小 (4:3)</PresentationFormat>
  <Paragraphs>172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Cambria Math</vt:lpstr>
      <vt:lpstr>Wingdings</vt:lpstr>
      <vt:lpstr>Chameleon_43</vt:lpstr>
      <vt:lpstr>PowerPoint 簡報</vt:lpstr>
      <vt:lpstr>電鍍線點位資料討論</vt:lpstr>
      <vt:lpstr>PowerPoint 簡報</vt:lpstr>
      <vt:lpstr>稼動計算說明</vt:lpstr>
      <vt:lpstr>今日片數計算說明</vt:lpstr>
      <vt:lpstr>系統資訊流架構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設備智慧聯網技術與案例分享</dc:title>
  <dc:creator>李秉恒</dc:creator>
  <cp:lastModifiedBy>李秉恒 Ping Heng Li</cp:lastModifiedBy>
  <cp:revision>638</cp:revision>
  <dcterms:created xsi:type="dcterms:W3CDTF">2018-03-21T12:26:15Z</dcterms:created>
  <dcterms:modified xsi:type="dcterms:W3CDTF">2020-02-17T01:05:58Z</dcterms:modified>
</cp:coreProperties>
</file>