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707" r:id="rId3"/>
    <p:sldId id="708" r:id="rId4"/>
    <p:sldId id="712" r:id="rId5"/>
    <p:sldId id="714" r:id="rId6"/>
    <p:sldId id="715" r:id="rId7"/>
    <p:sldId id="709" r:id="rId8"/>
    <p:sldId id="716" r:id="rId9"/>
    <p:sldId id="717" r:id="rId10"/>
    <p:sldId id="718" r:id="rId11"/>
    <p:sldId id="719" r:id="rId12"/>
    <p:sldId id="711" r:id="rId13"/>
    <p:sldId id="720" r:id="rId14"/>
    <p:sldId id="721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55188"/>
    <a:srgbClr val="4F6228"/>
    <a:srgbClr val="2CA6E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08D95-4D22-4C1D-B206-1BF9DCFF6344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2DD2B-8BE6-4FE9-A4C4-7DDECE966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826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1E9F5-DCCC-44F3-A405-956AAC6DF1E2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B7BF-CEE7-45AA-8D3B-AA95F0942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45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231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Google Shape;12;p2"/>
          <p:cNvSpPr txBox="1"/>
          <p:nvPr/>
        </p:nvSpPr>
        <p:spPr>
          <a:xfrm>
            <a:off x="3375150" y="4440275"/>
            <a:ext cx="56460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rgbClr val="434343"/>
                </a:solidFill>
              </a:rPr>
              <a:t>機台聯網閘道器軟體</a:t>
            </a:r>
            <a:endParaRPr sz="4200">
              <a:solidFill>
                <a:srgbClr val="434343"/>
              </a:solidFill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750" y="3855567"/>
            <a:ext cx="2321275" cy="2286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275" y="1"/>
            <a:ext cx="9170550" cy="374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92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3693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ts val="2800"/>
              <a:buFont typeface="Arial"/>
              <a:buNone/>
              <a:defRPr b="0" i="0" u="none" strike="noStrike" cap="none">
                <a:solidFill>
                  <a:srgbClr val="FF9E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8850" y="1093717"/>
            <a:ext cx="77664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A39"/>
              </a:buClr>
              <a:buSzPts val="1800"/>
              <a:buFont typeface="Arial"/>
              <a:buChar char="●"/>
              <a:defRPr b="0" i="0" u="none" strike="noStrike" cap="none">
                <a:solidFill>
                  <a:srgbClr val="3E3A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22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55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1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0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92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45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-8125"/>
            <a:ext cx="9144000" cy="6874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1565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23693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9E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58850" y="1093717"/>
            <a:ext cx="77664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A3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E3A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/>
        </p:nvSpPr>
        <p:spPr>
          <a:xfrm>
            <a:off x="2884150" y="5060899"/>
            <a:ext cx="5141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GB" sz="4200" b="0" i="0" u="none" strike="noStrike" cap="none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機台聯網閘道器軟體</a:t>
            </a:r>
            <a:endParaRPr sz="4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617727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675" y="4779375"/>
            <a:ext cx="1992550" cy="19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84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21964E2-76F9-4B01-AE47-261420C7002E}"/>
              </a:ext>
            </a:extLst>
          </p:cNvPr>
          <p:cNvSpPr txBox="1"/>
          <p:nvPr/>
        </p:nvSpPr>
        <p:spPr>
          <a:xfrm>
            <a:off x="3946899" y="5748822"/>
            <a:ext cx="353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使用先進</a:t>
            </a:r>
            <a:r>
              <a:rPr lang="en-US" altLang="zh-TW" dirty="0">
                <a:solidFill>
                  <a:srgbClr val="FF0000"/>
                </a:solidFill>
              </a:rPr>
              <a:t>IT</a:t>
            </a:r>
            <a:r>
              <a:rPr lang="zh-TW" altLang="en-US" dirty="0">
                <a:solidFill>
                  <a:srgbClr val="FF0000"/>
                </a:solidFill>
              </a:rPr>
              <a:t>技術解決傳統生產問題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從使用者角度設計的軟體產品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今日生產時間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6" y="1173018"/>
            <a:ext cx="8430847" cy="1155287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0072" y="2510881"/>
            <a:ext cx="8903855" cy="1843896"/>
          </a:xfr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114300" lvl="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今日生產時間</a:t>
            </a:r>
            <a:r>
              <a:rPr lang="en-US" altLang="zh-TW" sz="1400" dirty="0">
                <a:solidFill>
                  <a:srgbClr val="0000FF"/>
                </a:solidFill>
              </a:rPr>
              <a:t>:</a:t>
            </a:r>
            <a:r>
              <a:rPr lang="zh-TW" altLang="en-US" sz="1400" dirty="0">
                <a:solidFill>
                  <a:prstClr val="black"/>
                </a:solidFill>
              </a:rPr>
              <a:t>紀錄當天</a:t>
            </a:r>
            <a:r>
              <a:rPr lang="en-US" altLang="zh-TW" sz="1400" dirty="0">
                <a:solidFill>
                  <a:prstClr val="black"/>
                </a:solidFill>
              </a:rPr>
              <a:t>(00:00~23:59:59)</a:t>
            </a:r>
            <a:r>
              <a:rPr lang="zh-TW" altLang="en-US" sz="1400" dirty="0">
                <a:solidFill>
                  <a:prstClr val="black"/>
                </a:solidFill>
              </a:rPr>
              <a:t>機</a:t>
            </a:r>
            <a:r>
              <a:rPr lang="zh-TW" altLang="en-US" sz="1400" dirty="0" smtClean="0">
                <a:solidFill>
                  <a:prstClr val="black"/>
                </a:solidFill>
              </a:rPr>
              <a:t>台作動的總</a:t>
            </a:r>
            <a:r>
              <a:rPr lang="zh-TW" altLang="en-US" sz="1400" dirty="0">
                <a:solidFill>
                  <a:prstClr val="black"/>
                </a:solidFill>
              </a:rPr>
              <a:t>時間。</a:t>
            </a:r>
            <a:endParaRPr lang="en-US" altLang="zh-TW" sz="1400" dirty="0">
              <a:solidFill>
                <a:prstClr val="black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一周生產時間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>
                <a:solidFill>
                  <a:schemeClr val="tx1"/>
                </a:solidFill>
              </a:rPr>
              <a:t>紀錄每天</a:t>
            </a:r>
            <a:r>
              <a:rPr lang="zh-TW" altLang="en-US" sz="1400" dirty="0" smtClean="0">
                <a:solidFill>
                  <a:schemeClr val="tx1"/>
                </a:solidFill>
              </a:rPr>
              <a:t>的機台作動的時間，</a:t>
            </a:r>
            <a:r>
              <a:rPr lang="zh-TW" altLang="en-US" sz="1400" dirty="0">
                <a:solidFill>
                  <a:schemeClr val="tx1"/>
                </a:solidFill>
              </a:rPr>
              <a:t>以</a:t>
            </a:r>
            <a:r>
              <a:rPr lang="en-US" altLang="zh-TW" sz="1400" dirty="0">
                <a:solidFill>
                  <a:schemeClr val="tx1"/>
                </a:solidFill>
              </a:rPr>
              <a:t>7 </a:t>
            </a:r>
            <a:r>
              <a:rPr lang="zh-TW" altLang="en-US" sz="1400" dirty="0">
                <a:solidFill>
                  <a:schemeClr val="tx1"/>
                </a:solidFill>
              </a:rPr>
              <a:t>天為基準。</a:t>
            </a:r>
            <a:r>
              <a:rPr lang="en-US" altLang="zh-TW" sz="1400" dirty="0">
                <a:solidFill>
                  <a:schemeClr val="tx1"/>
                </a:solidFill>
              </a:rPr>
              <a:t>Ex:</a:t>
            </a:r>
            <a:r>
              <a:rPr lang="zh-TW" altLang="en-US" sz="1400" dirty="0">
                <a:solidFill>
                  <a:schemeClr val="tx1"/>
                </a:solidFill>
              </a:rPr>
              <a:t>如果以</a:t>
            </a:r>
            <a:r>
              <a:rPr lang="en-US" altLang="zh-TW" sz="1400" dirty="0">
                <a:solidFill>
                  <a:schemeClr val="tx1"/>
                </a:solidFill>
              </a:rPr>
              <a:t>2/18</a:t>
            </a:r>
            <a:r>
              <a:rPr lang="zh-TW" altLang="en-US" sz="1400" dirty="0">
                <a:solidFill>
                  <a:schemeClr val="tx1"/>
                </a:solidFill>
              </a:rPr>
              <a:t>當日來記錄，頁面上會看到前</a:t>
            </a:r>
            <a:r>
              <a:rPr lang="en-US" altLang="zh-TW" sz="1400" dirty="0">
                <a:solidFill>
                  <a:schemeClr val="tx1"/>
                </a:solidFill>
              </a:rPr>
              <a:t>6</a:t>
            </a:r>
            <a:r>
              <a:rPr lang="zh-TW" altLang="en-US" sz="1400" dirty="0" smtClean="0">
                <a:solidFill>
                  <a:schemeClr val="tx1"/>
                </a:solidFill>
              </a:rPr>
              <a:t>天</a:t>
            </a:r>
            <a:r>
              <a:rPr lang="en-US" altLang="zh-TW" sz="1400" dirty="0" smtClean="0">
                <a:solidFill>
                  <a:schemeClr val="tx1"/>
                </a:solidFill>
              </a:rPr>
              <a:t>(</a:t>
            </a:r>
            <a:r>
              <a:rPr lang="zh-TW" altLang="en-US" sz="1400" dirty="0" smtClean="0">
                <a:solidFill>
                  <a:schemeClr val="tx1"/>
                </a:solidFill>
              </a:rPr>
              <a:t>每天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  <a:r>
              <a:rPr lang="zh-TW" altLang="en-US" sz="1400" dirty="0" smtClean="0">
                <a:solidFill>
                  <a:schemeClr val="tx1"/>
                </a:solidFill>
              </a:rPr>
              <a:t> 的</a:t>
            </a:r>
            <a:r>
              <a:rPr lang="zh-TW" altLang="en-US" sz="1400" dirty="0">
                <a:solidFill>
                  <a:schemeClr val="tx1"/>
                </a:solidFill>
              </a:rPr>
              <a:t>資料</a:t>
            </a: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xmlns="" id="{0BEF52FD-605E-456C-84C5-413065657723}"/>
              </a:ext>
            </a:extLst>
          </p:cNvPr>
          <p:cNvCxnSpPr/>
          <p:nvPr/>
        </p:nvCxnSpPr>
        <p:spPr>
          <a:xfrm>
            <a:off x="915515" y="4326090"/>
            <a:ext cx="4413867" cy="690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397903" y="4007308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4921576" y="4007308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1081951" y="434478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00:00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4481391" y="434478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23:59:59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C3E9C14E-FE88-47AE-8389-BFD4232B3859}"/>
              </a:ext>
            </a:extLst>
          </p:cNvPr>
          <p:cNvGrpSpPr/>
          <p:nvPr/>
        </p:nvGrpSpPr>
        <p:grpSpPr>
          <a:xfrm>
            <a:off x="2122589" y="3514202"/>
            <a:ext cx="939597" cy="550437"/>
            <a:chOff x="3129094" y="1779954"/>
            <a:chExt cx="787097" cy="501851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xmlns="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xmlns="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xmlns="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xmlns="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xmlns="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xmlns="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xmlns="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xmlns="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xmlns="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接點 22"/>
          <p:cNvCxnSpPr/>
          <p:nvPr/>
        </p:nvCxnSpPr>
        <p:spPr>
          <a:xfrm>
            <a:off x="1829961" y="4064639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3E9C14E-FE88-47AE-8389-BFD4232B3859}"/>
              </a:ext>
            </a:extLst>
          </p:cNvPr>
          <p:cNvGrpSpPr/>
          <p:nvPr/>
        </p:nvGrpSpPr>
        <p:grpSpPr>
          <a:xfrm>
            <a:off x="3440578" y="3589322"/>
            <a:ext cx="787097" cy="501851"/>
            <a:chOff x="3129094" y="1779954"/>
            <a:chExt cx="787097" cy="501851"/>
          </a:xfrm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xmlns="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xmlns="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xmlns="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xmlns="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xmlns="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xmlns="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xmlns="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xmlns="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xmlns="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xmlns="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接點 34"/>
          <p:cNvCxnSpPr/>
          <p:nvPr/>
        </p:nvCxnSpPr>
        <p:spPr>
          <a:xfrm>
            <a:off x="3334847" y="4097660"/>
            <a:ext cx="103858" cy="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1723286" y="388097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 flipV="1">
            <a:off x="3218471" y="3952543"/>
            <a:ext cx="236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1887243" y="38341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3277832" y="377437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2099023" y="3693102"/>
            <a:ext cx="292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2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3437282" y="369990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2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2285481" y="355594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3620804" y="356946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3804826" y="346879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4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2469771" y="35099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4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 flipH="1">
            <a:off x="2708987" y="3408823"/>
            <a:ext cx="45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5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3987924" y="340882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5</a:t>
            </a:r>
            <a:endParaRPr lang="zh-TW" altLang="en-US" dirty="0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xmlns="" id="{CE0DDEC8-0C35-4715-AEA3-E68A8B8A6264}"/>
              </a:ext>
            </a:extLst>
          </p:cNvPr>
          <p:cNvCxnSpPr>
            <a:cxnSpLocks/>
          </p:cNvCxnSpPr>
          <p:nvPr/>
        </p:nvCxnSpPr>
        <p:spPr>
          <a:xfrm flipH="1">
            <a:off x="1825841" y="4064639"/>
            <a:ext cx="10964" cy="23083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xmlns="" id="{CE0DDEC8-0C35-4715-AEA3-E68A8B8A6264}"/>
              </a:ext>
            </a:extLst>
          </p:cNvPr>
          <p:cNvCxnSpPr>
            <a:cxnSpLocks/>
          </p:cNvCxnSpPr>
          <p:nvPr/>
        </p:nvCxnSpPr>
        <p:spPr>
          <a:xfrm flipH="1">
            <a:off x="3351949" y="4107651"/>
            <a:ext cx="9901" cy="25813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xmlns="" id="{CE0DDEC8-0C35-4715-AEA3-E68A8B8A6264}"/>
              </a:ext>
            </a:extLst>
          </p:cNvPr>
          <p:cNvCxnSpPr>
            <a:cxnSpLocks/>
          </p:cNvCxnSpPr>
          <p:nvPr/>
        </p:nvCxnSpPr>
        <p:spPr>
          <a:xfrm flipH="1">
            <a:off x="3019046" y="3565453"/>
            <a:ext cx="17569" cy="71965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xmlns="" id="{CE0DDEC8-0C35-4715-AEA3-E68A8B8A6264}"/>
              </a:ext>
            </a:extLst>
          </p:cNvPr>
          <p:cNvCxnSpPr>
            <a:cxnSpLocks/>
          </p:cNvCxnSpPr>
          <p:nvPr/>
        </p:nvCxnSpPr>
        <p:spPr>
          <a:xfrm flipH="1">
            <a:off x="4225395" y="3580811"/>
            <a:ext cx="17569" cy="71965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126997" y="4040839"/>
            <a:ext cx="7335" cy="3039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449080" y="4105120"/>
            <a:ext cx="6218" cy="2496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292692" y="3950661"/>
            <a:ext cx="5784" cy="3754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493101" y="3825146"/>
            <a:ext cx="2892" cy="500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706645" y="3732547"/>
            <a:ext cx="11621" cy="5629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875281" y="3616666"/>
            <a:ext cx="13987" cy="7128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4066516" y="3698500"/>
            <a:ext cx="5112" cy="5772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909858" y="3811859"/>
            <a:ext cx="22969" cy="4827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747715" y="3872291"/>
            <a:ext cx="1" cy="4824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592082" y="3993757"/>
            <a:ext cx="8451" cy="30670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114377" y="4200638"/>
            <a:ext cx="894854" cy="870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3459215" y="4241816"/>
            <a:ext cx="766180" cy="7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xmlns="" id="{74416E3E-E12E-4EDB-9483-D76BD21D0610}"/>
              </a:ext>
            </a:extLst>
          </p:cNvPr>
          <p:cNvSpPr txBox="1"/>
          <p:nvPr/>
        </p:nvSpPr>
        <p:spPr>
          <a:xfrm>
            <a:off x="4999944" y="3892861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C00000"/>
                </a:solidFill>
              </a:rPr>
              <a:t>累計</a:t>
            </a:r>
            <a:r>
              <a:rPr lang="zh-TW" altLang="en-US" b="1" dirty="0">
                <a:solidFill>
                  <a:srgbClr val="C00000"/>
                </a:solidFill>
              </a:rPr>
              <a:t>生產時間 </a:t>
            </a:r>
            <a:r>
              <a:rPr lang="en-US" altLang="zh-TW" b="1" dirty="0">
                <a:solidFill>
                  <a:srgbClr val="C00000"/>
                </a:solidFill>
              </a:rPr>
              <a:t>T</a:t>
            </a:r>
            <a:r>
              <a:rPr lang="en-US" altLang="zh-TW" b="1" dirty="0" smtClean="0">
                <a:solidFill>
                  <a:srgbClr val="C00000"/>
                </a:solidFill>
              </a:rPr>
              <a:t>1 </a:t>
            </a:r>
            <a:r>
              <a:rPr lang="en-US" altLang="zh-TW" b="1" dirty="0">
                <a:solidFill>
                  <a:srgbClr val="C00000"/>
                </a:solidFill>
              </a:rPr>
              <a:t>+ </a:t>
            </a:r>
            <a:r>
              <a:rPr lang="en-US" altLang="zh-TW" b="1" dirty="0" smtClean="0">
                <a:solidFill>
                  <a:srgbClr val="C00000"/>
                </a:solidFill>
              </a:rPr>
              <a:t>T2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6BC0A330-8597-48A1-BCFE-0A279FE08F91}"/>
              </a:ext>
            </a:extLst>
          </p:cNvPr>
          <p:cNvSpPr/>
          <p:nvPr/>
        </p:nvSpPr>
        <p:spPr>
          <a:xfrm>
            <a:off x="2438318" y="4001058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6BC0A330-8597-48A1-BCFE-0A279FE08F91}"/>
              </a:ext>
            </a:extLst>
          </p:cNvPr>
          <p:cNvSpPr/>
          <p:nvPr/>
        </p:nvSpPr>
        <p:spPr>
          <a:xfrm>
            <a:off x="3743798" y="3995968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T2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生產片數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0" y="963748"/>
            <a:ext cx="8557465" cy="2583121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0072" y="3566162"/>
            <a:ext cx="8903855" cy="1843896"/>
          </a:xfr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114300" lvl="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昨</a:t>
            </a:r>
            <a:r>
              <a:rPr lang="zh-TW" altLang="en-US" sz="1400" dirty="0">
                <a:solidFill>
                  <a:srgbClr val="0000FF"/>
                </a:solidFill>
              </a:rPr>
              <a:t>日</a:t>
            </a:r>
            <a:r>
              <a:rPr lang="zh-TW" altLang="en-US" sz="1400" dirty="0" smtClean="0">
                <a:solidFill>
                  <a:srgbClr val="0000FF"/>
                </a:solidFill>
              </a:rPr>
              <a:t>生產片數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prstClr val="black"/>
                </a:solidFill>
              </a:rPr>
              <a:t>紀錄昨日</a:t>
            </a:r>
            <a:r>
              <a:rPr lang="zh-TW" altLang="en-US" sz="1400" dirty="0">
                <a:solidFill>
                  <a:prstClr val="black"/>
                </a:solidFill>
              </a:rPr>
              <a:t>設備完成動作後累計的加工次數，代表設備有作動才會有變化</a:t>
            </a:r>
            <a:endParaRPr lang="en-US" altLang="zh-TW" sz="1400" dirty="0">
              <a:solidFill>
                <a:prstClr val="black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lvl="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今日</a:t>
            </a:r>
            <a:r>
              <a:rPr lang="zh-TW" altLang="en-US" sz="1400" dirty="0">
                <a:solidFill>
                  <a:srgbClr val="0000FF"/>
                </a:solidFill>
              </a:rPr>
              <a:t>生產片數</a:t>
            </a:r>
            <a:r>
              <a:rPr lang="en-US" altLang="zh-TW" sz="1400" dirty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prstClr val="black"/>
                </a:solidFill>
              </a:rPr>
              <a:t>紀錄今日</a:t>
            </a:r>
            <a:r>
              <a:rPr lang="zh-TW" altLang="en-US" sz="1400" dirty="0">
                <a:solidFill>
                  <a:prstClr val="black"/>
                </a:solidFill>
              </a:rPr>
              <a:t>設備完成動作後累計的加工次數，代表設備有作動才會有變化</a:t>
            </a:r>
            <a:endParaRPr lang="en-US" altLang="zh-TW" sz="1400" dirty="0">
              <a:solidFill>
                <a:prstClr val="black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xmlns="" id="{0BEF52FD-605E-456C-84C5-413065657723}"/>
              </a:ext>
            </a:extLst>
          </p:cNvPr>
          <p:cNvCxnSpPr/>
          <p:nvPr/>
        </p:nvCxnSpPr>
        <p:spPr>
          <a:xfrm flipV="1">
            <a:off x="980170" y="4784571"/>
            <a:ext cx="5411394" cy="15419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36B08F38-F9A1-497C-858D-15AD26A26A4B}"/>
              </a:ext>
            </a:extLst>
          </p:cNvPr>
          <p:cNvSpPr txBox="1"/>
          <p:nvPr/>
        </p:nvSpPr>
        <p:spPr>
          <a:xfrm>
            <a:off x="409215" y="43816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生產片數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491114" y="4488110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5254901" y="4488110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0BEF52FD-605E-456C-84C5-413065657723}"/>
              </a:ext>
            </a:extLst>
          </p:cNvPr>
          <p:cNvCxnSpPr/>
          <p:nvPr/>
        </p:nvCxnSpPr>
        <p:spPr>
          <a:xfrm>
            <a:off x="1050971" y="5823851"/>
            <a:ext cx="5372247" cy="618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2DC71E70-2E2A-433D-A0C8-2D74C3401A61}"/>
              </a:ext>
            </a:extLst>
          </p:cNvPr>
          <p:cNvSpPr txBox="1"/>
          <p:nvPr/>
        </p:nvSpPr>
        <p:spPr>
          <a:xfrm>
            <a:off x="-17477" y="5357635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昨</a:t>
            </a:r>
            <a:r>
              <a:rPr lang="en-US" altLang="zh-TW" dirty="0" smtClean="0"/>
              <a:t>/</a:t>
            </a:r>
            <a:r>
              <a:rPr lang="zh-TW" altLang="en-US" dirty="0" smtClean="0"/>
              <a:t>今日生產片數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477874" y="5483218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5247764" y="5498218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1224717" y="481099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00:00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1161922" y="583873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00:00</a:t>
            </a:r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C3E9C14E-FE88-47AE-8389-BFD4232B3859}"/>
              </a:ext>
            </a:extLst>
          </p:cNvPr>
          <p:cNvGrpSpPr/>
          <p:nvPr/>
        </p:nvGrpSpPr>
        <p:grpSpPr>
          <a:xfrm>
            <a:off x="1981701" y="4113233"/>
            <a:ext cx="787097" cy="501851"/>
            <a:chOff x="3129094" y="1779954"/>
            <a:chExt cx="787097" cy="501851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xmlns="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xmlns="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xmlns="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xmlns="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84311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xmlns="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xmlns="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xmlns="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xmlns="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xmlns="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接點 27"/>
          <p:cNvCxnSpPr/>
          <p:nvPr/>
        </p:nvCxnSpPr>
        <p:spPr>
          <a:xfrm>
            <a:off x="1704610" y="4615084"/>
            <a:ext cx="277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1576547" y="444654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1880405" y="431476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2046547" y="418050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2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2213390" y="406518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2411885" y="39978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4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2590342" y="39213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5</a:t>
            </a:r>
            <a:endParaRPr lang="zh-TW" altLang="en-US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2768798" y="4113233"/>
            <a:ext cx="418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199718" y="4036724"/>
            <a:ext cx="311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3262468" y="383478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6</a:t>
            </a:r>
            <a:endParaRPr lang="zh-TW" altLang="en-US" dirty="0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xmlns="" id="{C3E9C14E-FE88-47AE-8389-BFD4232B3859}"/>
              </a:ext>
            </a:extLst>
          </p:cNvPr>
          <p:cNvGrpSpPr/>
          <p:nvPr/>
        </p:nvGrpSpPr>
        <p:grpSpPr>
          <a:xfrm>
            <a:off x="3854421" y="4180507"/>
            <a:ext cx="1228599" cy="445857"/>
            <a:chOff x="2509204" y="1876741"/>
            <a:chExt cx="1250939" cy="405064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xmlns="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xmlns="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xmlns="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xmlns="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xmlns="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xmlns="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xmlns="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xmlns="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xmlns="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9204" y="2275118"/>
              <a:ext cx="619890" cy="6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接點 62"/>
          <p:cNvCxnSpPr/>
          <p:nvPr/>
        </p:nvCxnSpPr>
        <p:spPr>
          <a:xfrm>
            <a:off x="3187103" y="4036724"/>
            <a:ext cx="0" cy="68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83020" y="4180507"/>
            <a:ext cx="329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412509" y="3997817"/>
            <a:ext cx="0" cy="21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5412509" y="4036724"/>
            <a:ext cx="535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1940026" y="5090162"/>
            <a:ext cx="5119" cy="7481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 flipV="1">
            <a:off x="2122909" y="5087481"/>
            <a:ext cx="4166" cy="7004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2297597" y="5111669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1975579" y="4677381"/>
            <a:ext cx="0" cy="3898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2457533" y="5099061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2600069" y="5119625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3176873" y="5123267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4171777" y="44105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4380369" y="43076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</a:t>
            </a:r>
            <a:endParaRPr lang="zh-TW" altLang="en-US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4573393" y="417589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2</a:t>
            </a:r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4728469" y="407064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5006115" y="398067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4</a:t>
            </a:r>
            <a:endParaRPr lang="zh-TW" altLang="en-US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5480179" y="384524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5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4878539" y="487134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23:59:59</a:t>
            </a:r>
            <a:endParaRPr lang="zh-TW" altLang="en-US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4878538" y="601412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23:59:59</a:t>
            </a:r>
            <a:endParaRPr lang="zh-TW" altLang="en-US" dirty="0"/>
          </a:p>
        </p:txBody>
      </p: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4609145" y="5093610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4484034" y="5085105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4769186" y="5080907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4934764" y="5107625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1797761" y="58461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</a:t>
            </a:r>
            <a:endParaRPr lang="zh-TW" altLang="en-US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1996607" y="58451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2</a:t>
            </a:r>
            <a:endParaRPr lang="zh-TW" altLang="en-US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2180196" y="585188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2328748" y="58451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4</a:t>
            </a:r>
            <a:endParaRPr lang="zh-TW" altLang="en-US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2484293" y="58408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5</a:t>
            </a:r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3075325" y="585188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6</a:t>
            </a:r>
            <a:endParaRPr lang="zh-TW" altLang="en-US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4327792" y="58435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7</a:t>
            </a:r>
            <a:endParaRPr lang="zh-TW" altLang="en-US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4499928" y="5836554"/>
            <a:ext cx="14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8</a:t>
            </a:r>
            <a:endParaRPr lang="zh-TW" altLang="en-US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4646117" y="5843587"/>
            <a:ext cx="176062" cy="23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9</a:t>
            </a:r>
            <a:endParaRPr lang="zh-TW" altLang="en-US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4777136" y="583468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10</a:t>
            </a:r>
            <a:endParaRPr lang="zh-TW" altLang="en-US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xmlns="" id="{74416E3E-E12E-4EDB-9483-D76BD21D0610}"/>
              </a:ext>
            </a:extLst>
          </p:cNvPr>
          <p:cNvSpPr txBox="1"/>
          <p:nvPr/>
        </p:nvSpPr>
        <p:spPr>
          <a:xfrm>
            <a:off x="6356874" y="5485872"/>
            <a:ext cx="17283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b="1" dirty="0" smtClean="0">
                <a:solidFill>
                  <a:srgbClr val="C00000"/>
                </a:solidFill>
              </a:rPr>
              <a:t>2/18</a:t>
            </a:r>
            <a:r>
              <a:rPr lang="zh-TW" altLang="en-US" b="1" dirty="0" smtClean="0">
                <a:solidFill>
                  <a:srgbClr val="C00000"/>
                </a:solidFill>
              </a:rPr>
              <a:t>累計片數</a:t>
            </a:r>
            <a:r>
              <a:rPr lang="en-US" altLang="zh-TW" b="1" dirty="0" smtClean="0">
                <a:solidFill>
                  <a:srgbClr val="C00000"/>
                </a:solidFill>
              </a:rPr>
              <a:t>10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   2/19</a:t>
            </a:r>
            <a:r>
              <a:rPr lang="zh-TW" altLang="en-US" b="1" dirty="0" smtClean="0">
                <a:solidFill>
                  <a:srgbClr val="C00000"/>
                </a:solidFill>
              </a:rPr>
              <a:t>累計片數為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5424110" y="5087481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5302076" y="581295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</a:t>
            </a:r>
            <a:endParaRPr lang="zh-TW" altLang="en-US" dirty="0"/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479060" y="471323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2/18</a:t>
            </a: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497531" y="568021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2/18</a:t>
            </a:r>
          </a:p>
        </p:txBody>
      </p:sp>
    </p:spTree>
    <p:extLst>
      <p:ext uri="{BB962C8B-B14F-4D97-AF65-F5344CB8AC3E}">
        <p14:creationId xmlns:p14="http://schemas.microsoft.com/office/powerpoint/2010/main" val="71331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22CB709-EBB2-4374-BBFF-7298E377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6933"/>
            <a:ext cx="8520600" cy="763500"/>
          </a:xfrm>
        </p:spPr>
        <p:txBody>
          <a:bodyPr/>
          <a:lstStyle/>
          <a:p>
            <a:r>
              <a:rPr lang="zh-TW" altLang="en-US" dirty="0"/>
              <a:t>今日片數計算說明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xmlns="" id="{21D1F9E2-C631-4EAA-92E2-8974B053B7FE}"/>
              </a:ext>
            </a:extLst>
          </p:cNvPr>
          <p:cNvCxnSpPr/>
          <p:nvPr/>
        </p:nvCxnSpPr>
        <p:spPr>
          <a:xfrm>
            <a:off x="1266698" y="2845239"/>
            <a:ext cx="68118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306932" y="2702626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xmlns="" id="{D0356277-AC24-4A16-AB42-1E1B5736B524}"/>
              </a:ext>
            </a:extLst>
          </p:cNvPr>
          <p:cNvCxnSpPr>
            <a:cxnSpLocks/>
          </p:cNvCxnSpPr>
          <p:nvPr/>
        </p:nvCxnSpPr>
        <p:spPr>
          <a:xfrm>
            <a:off x="6209212" y="2678767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1841900" y="303390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 00:00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33BB39C9-FA69-4196-BD93-9D0CF84389BB}"/>
              </a:ext>
            </a:extLst>
          </p:cNvPr>
          <p:cNvSpPr txBox="1"/>
          <p:nvPr/>
        </p:nvSpPr>
        <p:spPr>
          <a:xfrm>
            <a:off x="5942135" y="296955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 00:00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36B08F38-F9A1-497C-858D-15AD26A26A4B}"/>
              </a:ext>
            </a:extLst>
          </p:cNvPr>
          <p:cNvSpPr txBox="1"/>
          <p:nvPr/>
        </p:nvSpPr>
        <p:spPr>
          <a:xfrm>
            <a:off x="1360406" y="24950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生產片數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xmlns="" id="{A4161B14-99FD-439F-A857-780291442AE1}"/>
              </a:ext>
            </a:extLst>
          </p:cNvPr>
          <p:cNvCxnSpPr>
            <a:cxnSpLocks/>
          </p:cNvCxnSpPr>
          <p:nvPr/>
        </p:nvCxnSpPr>
        <p:spPr>
          <a:xfrm>
            <a:off x="2306932" y="2678767"/>
            <a:ext cx="855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9EDA01A5-99DD-4D36-9AF7-8E2182ECE659}"/>
              </a:ext>
            </a:extLst>
          </p:cNvPr>
          <p:cNvCxnSpPr>
            <a:cxnSpLocks/>
          </p:cNvCxnSpPr>
          <p:nvPr/>
        </p:nvCxnSpPr>
        <p:spPr>
          <a:xfrm>
            <a:off x="3958095" y="2070238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3958096" y="2074251"/>
            <a:ext cx="647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3F85C3BB-62E3-4599-B54F-1425A57C90E3}"/>
              </a:ext>
            </a:extLst>
          </p:cNvPr>
          <p:cNvCxnSpPr>
            <a:cxnSpLocks/>
          </p:cNvCxnSpPr>
          <p:nvPr/>
        </p:nvCxnSpPr>
        <p:spPr>
          <a:xfrm>
            <a:off x="4606913" y="1973066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xmlns="" id="{C59F980F-7968-4ED5-8B25-3885C2374C97}"/>
              </a:ext>
            </a:extLst>
          </p:cNvPr>
          <p:cNvCxnSpPr>
            <a:cxnSpLocks/>
          </p:cNvCxnSpPr>
          <p:nvPr/>
        </p:nvCxnSpPr>
        <p:spPr>
          <a:xfrm>
            <a:off x="4605516" y="1973066"/>
            <a:ext cx="468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3124168" y="23968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885B32A1-8ED2-4447-A9D6-2A320F03D9FC}"/>
              </a:ext>
            </a:extLst>
          </p:cNvPr>
          <p:cNvSpPr txBox="1"/>
          <p:nvPr/>
        </p:nvSpPr>
        <p:spPr>
          <a:xfrm>
            <a:off x="3283438" y="229400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C1915162-646E-4634-A1A9-F050488CB449}"/>
              </a:ext>
            </a:extLst>
          </p:cNvPr>
          <p:cNvSpPr txBox="1"/>
          <p:nvPr/>
        </p:nvSpPr>
        <p:spPr>
          <a:xfrm>
            <a:off x="3436887" y="21934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3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09BA412C-4EC5-4FC3-B264-351D78C14AF7}"/>
              </a:ext>
            </a:extLst>
          </p:cNvPr>
          <p:cNvSpPr txBox="1"/>
          <p:nvPr/>
        </p:nvSpPr>
        <p:spPr>
          <a:xfrm>
            <a:off x="3599580" y="20935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4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DBEF8550-2927-4628-9B26-2C874628D5F1}"/>
              </a:ext>
            </a:extLst>
          </p:cNvPr>
          <p:cNvSpPr txBox="1"/>
          <p:nvPr/>
        </p:nvSpPr>
        <p:spPr>
          <a:xfrm>
            <a:off x="3757529" y="199364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5</a:t>
            </a:r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xmlns="" id="{C3E9C14E-FE88-47AE-8389-BFD4232B3859}"/>
              </a:ext>
            </a:extLst>
          </p:cNvPr>
          <p:cNvGrpSpPr/>
          <p:nvPr/>
        </p:nvGrpSpPr>
        <p:grpSpPr>
          <a:xfrm>
            <a:off x="3162610" y="2175608"/>
            <a:ext cx="787097" cy="501851"/>
            <a:chOff x="3129094" y="1779954"/>
            <a:chExt cx="787097" cy="501851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xmlns="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xmlns="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xmlns="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84311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xmlns="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xmlns="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xmlns="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xmlns="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xmlns="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xmlns="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xmlns="" id="{F0BB2682-2F6A-4EFF-BB46-8335213762EB}"/>
              </a:ext>
            </a:extLst>
          </p:cNvPr>
          <p:cNvSpPr txBox="1"/>
          <p:nvPr/>
        </p:nvSpPr>
        <p:spPr>
          <a:xfrm>
            <a:off x="3915722" y="188522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6</a:t>
            </a:r>
            <a:endParaRPr lang="zh-TW" altLang="en-US" dirty="0"/>
          </a:p>
        </p:txBody>
      </p: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162610" y="3341678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xmlns="" id="{AE22F9E0-E8AE-4AF5-8FEC-46E3F16B0252}"/>
              </a:ext>
            </a:extLst>
          </p:cNvPr>
          <p:cNvCxnSpPr/>
          <p:nvPr/>
        </p:nvCxnSpPr>
        <p:spPr>
          <a:xfrm>
            <a:off x="1303049" y="3979151"/>
            <a:ext cx="68118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xmlns="" id="{A801C004-F856-4D0C-BF63-2EC5B9147C35}"/>
              </a:ext>
            </a:extLst>
          </p:cNvPr>
          <p:cNvCxnSpPr>
            <a:cxnSpLocks/>
          </p:cNvCxnSpPr>
          <p:nvPr/>
        </p:nvCxnSpPr>
        <p:spPr>
          <a:xfrm>
            <a:off x="3964571" y="1643210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xmlns="" id="{AE68EBAD-E7C9-42B7-8894-E7CF91D2A69F}"/>
              </a:ext>
            </a:extLst>
          </p:cNvPr>
          <p:cNvCxnSpPr>
            <a:cxnSpLocks/>
          </p:cNvCxnSpPr>
          <p:nvPr/>
        </p:nvCxnSpPr>
        <p:spPr>
          <a:xfrm>
            <a:off x="4217231" y="1643210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xmlns="" id="{FE707D0B-1675-48E7-BC6A-D7DF510C4F9E}"/>
              </a:ext>
            </a:extLst>
          </p:cNvPr>
          <p:cNvCxnSpPr>
            <a:cxnSpLocks/>
          </p:cNvCxnSpPr>
          <p:nvPr/>
        </p:nvCxnSpPr>
        <p:spPr>
          <a:xfrm>
            <a:off x="3964571" y="1674062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B8DEE542-D034-40C9-A822-1223E26E8EB5}"/>
              </a:ext>
            </a:extLst>
          </p:cNvPr>
          <p:cNvSpPr/>
          <p:nvPr/>
        </p:nvSpPr>
        <p:spPr>
          <a:xfrm>
            <a:off x="3978482" y="1454549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2DC71E70-2E2A-433D-A0C8-2D74C3401A61}"/>
              </a:ext>
            </a:extLst>
          </p:cNvPr>
          <p:cNvSpPr txBox="1"/>
          <p:nvPr/>
        </p:nvSpPr>
        <p:spPr>
          <a:xfrm>
            <a:off x="1359527" y="36707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今日生產片數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xmlns="" id="{E8FD06EA-0AD1-4F2E-88C9-6C75CBDB9A73}"/>
              </a:ext>
            </a:extLst>
          </p:cNvPr>
          <p:cNvSpPr txBox="1"/>
          <p:nvPr/>
        </p:nvSpPr>
        <p:spPr>
          <a:xfrm>
            <a:off x="4552792" y="178575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7</a:t>
            </a:r>
            <a:endParaRPr lang="zh-TW" altLang="en-US" dirty="0"/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xmlns="" id="{89AD94D5-0BE3-481C-B49C-45732B46FF05}"/>
              </a:ext>
            </a:extLst>
          </p:cNvPr>
          <p:cNvCxnSpPr>
            <a:cxnSpLocks/>
          </p:cNvCxnSpPr>
          <p:nvPr/>
        </p:nvCxnSpPr>
        <p:spPr>
          <a:xfrm>
            <a:off x="4603533" y="1527163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xmlns="" id="{E760B83F-E0A9-4C86-95C1-51724F78CB65}"/>
              </a:ext>
            </a:extLst>
          </p:cNvPr>
          <p:cNvCxnSpPr>
            <a:cxnSpLocks/>
          </p:cNvCxnSpPr>
          <p:nvPr/>
        </p:nvCxnSpPr>
        <p:spPr>
          <a:xfrm>
            <a:off x="4856193" y="1527163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xmlns="" id="{3DA6C04A-94D5-4EB8-A1CF-DFB11F7215BF}"/>
              </a:ext>
            </a:extLst>
          </p:cNvPr>
          <p:cNvCxnSpPr>
            <a:cxnSpLocks/>
          </p:cNvCxnSpPr>
          <p:nvPr/>
        </p:nvCxnSpPr>
        <p:spPr>
          <a:xfrm>
            <a:off x="4603533" y="1558015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C72EBE5B-2B24-4CE1-805C-A425C68B0CA5}"/>
              </a:ext>
            </a:extLst>
          </p:cNvPr>
          <p:cNvSpPr/>
          <p:nvPr/>
        </p:nvSpPr>
        <p:spPr>
          <a:xfrm>
            <a:off x="4611154" y="1363749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xmlns="" id="{B8D3DBD4-9D20-427C-A1D2-A8B989EDA3B5}"/>
              </a:ext>
            </a:extLst>
          </p:cNvPr>
          <p:cNvCxnSpPr>
            <a:cxnSpLocks/>
          </p:cNvCxnSpPr>
          <p:nvPr/>
        </p:nvCxnSpPr>
        <p:spPr>
          <a:xfrm>
            <a:off x="5327389" y="2576792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xmlns="" id="{513C6B5A-4AE2-4981-9FBE-68265661D310}"/>
              </a:ext>
            </a:extLst>
          </p:cNvPr>
          <p:cNvCxnSpPr>
            <a:cxnSpLocks/>
          </p:cNvCxnSpPr>
          <p:nvPr/>
        </p:nvCxnSpPr>
        <p:spPr>
          <a:xfrm>
            <a:off x="5325992" y="2576792"/>
            <a:ext cx="15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xmlns="" id="{0250F012-621E-4087-B57B-9D3FEA691EE0}"/>
              </a:ext>
            </a:extLst>
          </p:cNvPr>
          <p:cNvCxnSpPr>
            <a:cxnSpLocks/>
          </p:cNvCxnSpPr>
          <p:nvPr/>
        </p:nvCxnSpPr>
        <p:spPr>
          <a:xfrm>
            <a:off x="5482606" y="2472875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xmlns="" id="{24056FE8-6C77-43C7-88C8-EF72C33873D1}"/>
              </a:ext>
            </a:extLst>
          </p:cNvPr>
          <p:cNvCxnSpPr>
            <a:cxnSpLocks/>
          </p:cNvCxnSpPr>
          <p:nvPr/>
        </p:nvCxnSpPr>
        <p:spPr>
          <a:xfrm>
            <a:off x="5489598" y="2472875"/>
            <a:ext cx="15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xmlns="" id="{58BAF729-62D3-4E15-9648-1E2437EE7347}"/>
              </a:ext>
            </a:extLst>
          </p:cNvPr>
          <p:cNvCxnSpPr>
            <a:cxnSpLocks/>
          </p:cNvCxnSpPr>
          <p:nvPr/>
        </p:nvCxnSpPr>
        <p:spPr>
          <a:xfrm>
            <a:off x="5641888" y="2376312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xmlns="" id="{B5735DE9-C463-4C2A-8346-BC8BF0DEAE8A}"/>
              </a:ext>
            </a:extLst>
          </p:cNvPr>
          <p:cNvCxnSpPr>
            <a:cxnSpLocks/>
          </p:cNvCxnSpPr>
          <p:nvPr/>
        </p:nvCxnSpPr>
        <p:spPr>
          <a:xfrm>
            <a:off x="5648880" y="2376312"/>
            <a:ext cx="79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xmlns="" id="{57083C63-140A-42E8-995C-66C76D4C8908}"/>
              </a:ext>
            </a:extLst>
          </p:cNvPr>
          <p:cNvCxnSpPr>
            <a:cxnSpLocks/>
          </p:cNvCxnSpPr>
          <p:nvPr/>
        </p:nvCxnSpPr>
        <p:spPr>
          <a:xfrm>
            <a:off x="5184356" y="2677459"/>
            <a:ext cx="141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2211651" y="2498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xmlns="" id="{CF31D46B-BDE4-43BB-BAD6-D5F78C096947}"/>
              </a:ext>
            </a:extLst>
          </p:cNvPr>
          <p:cNvSpPr txBox="1"/>
          <p:nvPr/>
        </p:nvSpPr>
        <p:spPr>
          <a:xfrm>
            <a:off x="5288321" y="2396880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xmlns="" id="{39429563-A7A4-44CE-B839-BD0D4E2AACF6}"/>
              </a:ext>
            </a:extLst>
          </p:cNvPr>
          <p:cNvSpPr txBox="1"/>
          <p:nvPr/>
        </p:nvSpPr>
        <p:spPr>
          <a:xfrm>
            <a:off x="5447591" y="2294002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xmlns="" id="{93735A6C-E7E4-4C36-92B0-64FBC72A40CE}"/>
              </a:ext>
            </a:extLst>
          </p:cNvPr>
          <p:cNvSpPr txBox="1"/>
          <p:nvPr/>
        </p:nvSpPr>
        <p:spPr>
          <a:xfrm>
            <a:off x="5601040" y="2193400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3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xmlns="" id="{F9AEC8D8-0BAE-4EC6-86AD-78EA08EE6472}"/>
              </a:ext>
            </a:extLst>
          </p:cNvPr>
          <p:cNvSpPr txBox="1"/>
          <p:nvPr/>
        </p:nvSpPr>
        <p:spPr>
          <a:xfrm>
            <a:off x="5130034" y="2517016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xmlns="" id="{BF0BF140-FD22-466C-8D3B-87DFAB272C54}"/>
              </a:ext>
            </a:extLst>
          </p:cNvPr>
          <p:cNvCxnSpPr>
            <a:cxnSpLocks/>
          </p:cNvCxnSpPr>
          <p:nvPr/>
        </p:nvCxnSpPr>
        <p:spPr>
          <a:xfrm>
            <a:off x="5639684" y="1931215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xmlns="" id="{9A60BB20-5144-43B2-BA96-15ABAC8449C2}"/>
              </a:ext>
            </a:extLst>
          </p:cNvPr>
          <p:cNvCxnSpPr>
            <a:cxnSpLocks/>
          </p:cNvCxnSpPr>
          <p:nvPr/>
        </p:nvCxnSpPr>
        <p:spPr>
          <a:xfrm>
            <a:off x="5892344" y="1931215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xmlns="" id="{829E61C6-1B81-40CA-843D-DAA6B8F0CD9D}"/>
              </a:ext>
            </a:extLst>
          </p:cNvPr>
          <p:cNvCxnSpPr>
            <a:cxnSpLocks/>
          </p:cNvCxnSpPr>
          <p:nvPr/>
        </p:nvCxnSpPr>
        <p:spPr>
          <a:xfrm>
            <a:off x="5639684" y="1962067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248ECB24-FF52-4D9F-A733-DE1C4DE5C366}"/>
              </a:ext>
            </a:extLst>
          </p:cNvPr>
          <p:cNvSpPr/>
          <p:nvPr/>
        </p:nvSpPr>
        <p:spPr>
          <a:xfrm>
            <a:off x="5647305" y="1767801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xmlns="" id="{74416E3E-E12E-4EDB-9483-D76BD21D0610}"/>
              </a:ext>
            </a:extLst>
          </p:cNvPr>
          <p:cNvSpPr txBox="1"/>
          <p:nvPr/>
        </p:nvSpPr>
        <p:spPr>
          <a:xfrm>
            <a:off x="6402866" y="4044832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solidFill>
                  <a:srgbClr val="C00000"/>
                </a:solidFill>
              </a:rPr>
              <a:t>1/1</a:t>
            </a:r>
            <a:r>
              <a:rPr lang="zh-TW" altLang="en-US" b="1" dirty="0" smtClean="0">
                <a:solidFill>
                  <a:srgbClr val="C00000"/>
                </a:solidFill>
              </a:rPr>
              <a:t>累計片數</a:t>
            </a:r>
            <a:r>
              <a:rPr lang="en-US" altLang="zh-TW" b="1" dirty="0" smtClean="0">
                <a:solidFill>
                  <a:srgbClr val="C00000"/>
                </a:solidFill>
              </a:rPr>
              <a:t>10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xmlns="" id="{01A8625F-583E-41D2-A14F-FF1462FBA8AA}"/>
              </a:ext>
            </a:extLst>
          </p:cNvPr>
          <p:cNvSpPr txBox="1"/>
          <p:nvPr/>
        </p:nvSpPr>
        <p:spPr>
          <a:xfrm>
            <a:off x="1233182" y="4504888"/>
            <a:ext cx="6696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”</a:t>
            </a:r>
            <a:r>
              <a:rPr lang="zh-TW" altLang="en-US" dirty="0" smtClean="0"/>
              <a:t>今日片</a:t>
            </a:r>
            <a:r>
              <a:rPr lang="zh-TW" altLang="en-US" dirty="0"/>
              <a:t>數</a:t>
            </a:r>
            <a:r>
              <a:rPr lang="en-US" altLang="zh-TW" dirty="0"/>
              <a:t>”</a:t>
            </a:r>
            <a:r>
              <a:rPr lang="zh-TW" altLang="en-US" dirty="0" smtClean="0"/>
              <a:t>為單日設備</a:t>
            </a:r>
            <a:r>
              <a:rPr lang="zh-TW" altLang="en-US" dirty="0"/>
              <a:t>完成動作後累計的加工次數，代表設備有作動才會</a:t>
            </a:r>
            <a:r>
              <a:rPr lang="zh-TW" altLang="en-US" dirty="0" smtClean="0"/>
              <a:t>有變化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設備關機後開機，生產片數可能歸零，不影響程式</a:t>
            </a:r>
            <a:r>
              <a:rPr lang="zh-TW" altLang="en-US" dirty="0" smtClean="0"/>
              <a:t>演算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跨日後重新計算</a:t>
            </a:r>
            <a:endParaRPr lang="zh-TW" altLang="en-US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162610" y="2692379"/>
            <a:ext cx="0" cy="12861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315554" y="3326758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490856" y="3327024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643800" y="3320896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804727" y="3327024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957671" y="3320896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4616871" y="3352028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5325992" y="3320896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5482494" y="3327024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5635438" y="3320896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3017815" y="4007978"/>
            <a:ext cx="2845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1    2   3   4   5   6                  7                    8    9   10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6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生產片數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0" y="963748"/>
            <a:ext cx="8557465" cy="2583121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0072" y="3658525"/>
            <a:ext cx="8903855" cy="1843896"/>
          </a:xfr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114300" lvl="0" indent="0">
              <a:buNone/>
            </a:pPr>
            <a:r>
              <a:rPr lang="zh-TW" altLang="en-US" sz="1400" dirty="0">
                <a:solidFill>
                  <a:srgbClr val="0000FF"/>
                </a:solidFill>
              </a:rPr>
              <a:t>每</a:t>
            </a:r>
            <a:r>
              <a:rPr lang="zh-TW" altLang="en-US" sz="1400" dirty="0" smtClean="0">
                <a:solidFill>
                  <a:srgbClr val="0000FF"/>
                </a:solidFill>
              </a:rPr>
              <a:t>小</a:t>
            </a:r>
            <a:r>
              <a:rPr lang="zh-TW" altLang="en-US" sz="1400" dirty="0">
                <a:solidFill>
                  <a:srgbClr val="0000FF"/>
                </a:solidFill>
              </a:rPr>
              <a:t>時</a:t>
            </a:r>
            <a:r>
              <a:rPr lang="zh-TW" altLang="en-US" sz="1400" dirty="0" smtClean="0">
                <a:solidFill>
                  <a:srgbClr val="0000FF"/>
                </a:solidFill>
              </a:rPr>
              <a:t>生產片數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prstClr val="black"/>
                </a:solidFill>
              </a:rPr>
              <a:t>紀錄當日</a:t>
            </a:r>
            <a:r>
              <a:rPr lang="en-US" altLang="zh-TW" sz="1400" dirty="0" smtClean="0">
                <a:solidFill>
                  <a:prstClr val="black"/>
                </a:solidFill>
              </a:rPr>
              <a:t>(00:00~23:59:59)</a:t>
            </a:r>
            <a:r>
              <a:rPr lang="zh-TW" altLang="en-US" sz="1400" dirty="0" smtClean="0">
                <a:solidFill>
                  <a:prstClr val="black"/>
                </a:solidFill>
              </a:rPr>
              <a:t>的生產資料，再以每</a:t>
            </a:r>
            <a:r>
              <a:rPr lang="zh-TW" altLang="en-US" sz="1400" dirty="0">
                <a:solidFill>
                  <a:prstClr val="black"/>
                </a:solidFill>
              </a:rPr>
              <a:t>個小時做</a:t>
            </a:r>
            <a:r>
              <a:rPr lang="zh-TW" altLang="en-US" sz="1400" dirty="0" smtClean="0">
                <a:solidFill>
                  <a:prstClr val="black"/>
                </a:solidFill>
              </a:rPr>
              <a:t>區分</a:t>
            </a:r>
            <a:endParaRPr lang="en-US" altLang="zh-TW" sz="1400" dirty="0" smtClean="0">
              <a:solidFill>
                <a:prstClr val="black"/>
              </a:solidFill>
            </a:endParaRPr>
          </a:p>
          <a:p>
            <a:pPr marL="114300" lvl="0" indent="0">
              <a:buNone/>
            </a:pPr>
            <a:endParaRPr lang="en-US" altLang="zh-TW" sz="1400" dirty="0">
              <a:solidFill>
                <a:prstClr val="black"/>
              </a:solidFill>
            </a:endParaRPr>
          </a:p>
          <a:p>
            <a:pPr marL="114300" lvl="0" indent="0">
              <a:buNone/>
            </a:pPr>
            <a:endParaRPr lang="en-US" altLang="zh-TW" sz="1400" dirty="0" smtClean="0">
              <a:solidFill>
                <a:prstClr val="black"/>
              </a:solidFill>
            </a:endParaRPr>
          </a:p>
          <a:p>
            <a:pPr marL="114300" lvl="0" indent="0">
              <a:buNone/>
            </a:pPr>
            <a:endParaRPr lang="en-US" altLang="zh-TW" sz="1400" dirty="0">
              <a:solidFill>
                <a:prstClr val="black"/>
              </a:solidFill>
            </a:endParaRPr>
          </a:p>
          <a:p>
            <a:pPr marL="114300" lvl="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一週生產片數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>
                <a:solidFill>
                  <a:schemeClr val="tx1"/>
                </a:solidFill>
              </a:rPr>
              <a:t>紀錄每天的機台作動的時間，以</a:t>
            </a:r>
            <a:r>
              <a:rPr lang="en-US" altLang="zh-TW" sz="1400" dirty="0">
                <a:solidFill>
                  <a:schemeClr val="tx1"/>
                </a:solidFill>
              </a:rPr>
              <a:t>7 </a:t>
            </a:r>
            <a:r>
              <a:rPr lang="zh-TW" altLang="en-US" sz="1400" dirty="0">
                <a:solidFill>
                  <a:schemeClr val="tx1"/>
                </a:solidFill>
              </a:rPr>
              <a:t>天為基準。</a:t>
            </a:r>
            <a:r>
              <a:rPr lang="en-US" altLang="zh-TW" sz="1400" dirty="0">
                <a:solidFill>
                  <a:schemeClr val="tx1"/>
                </a:solidFill>
              </a:rPr>
              <a:t>Ex:</a:t>
            </a:r>
            <a:r>
              <a:rPr lang="zh-TW" altLang="en-US" sz="1400" dirty="0">
                <a:solidFill>
                  <a:schemeClr val="tx1"/>
                </a:solidFill>
              </a:rPr>
              <a:t>如果以</a:t>
            </a:r>
            <a:r>
              <a:rPr lang="en-US" altLang="zh-TW" sz="1400" dirty="0">
                <a:solidFill>
                  <a:schemeClr val="tx1"/>
                </a:solidFill>
              </a:rPr>
              <a:t>2/18</a:t>
            </a:r>
            <a:r>
              <a:rPr lang="zh-TW" altLang="en-US" sz="1400" dirty="0">
                <a:solidFill>
                  <a:schemeClr val="tx1"/>
                </a:solidFill>
              </a:rPr>
              <a:t>當日來記錄，頁面上會看到前</a:t>
            </a:r>
            <a:r>
              <a:rPr lang="en-US" altLang="zh-TW" sz="1400" dirty="0">
                <a:solidFill>
                  <a:schemeClr val="tx1"/>
                </a:solidFill>
              </a:rPr>
              <a:t>6</a:t>
            </a:r>
            <a:r>
              <a:rPr lang="zh-TW" altLang="en-US" sz="1400" dirty="0">
                <a:solidFill>
                  <a:schemeClr val="tx1"/>
                </a:solidFill>
              </a:rPr>
              <a:t>天</a:t>
            </a:r>
            <a:r>
              <a:rPr lang="en-US" altLang="zh-TW" sz="1400" dirty="0">
                <a:solidFill>
                  <a:schemeClr val="tx1"/>
                </a:solidFill>
              </a:rPr>
              <a:t>(</a:t>
            </a:r>
            <a:r>
              <a:rPr lang="zh-TW" altLang="en-US" sz="1400" dirty="0">
                <a:solidFill>
                  <a:schemeClr val="tx1"/>
                </a:solidFill>
              </a:rPr>
              <a:t>每天</a:t>
            </a:r>
            <a:r>
              <a:rPr lang="en-US" altLang="zh-TW" sz="1400" dirty="0">
                <a:solidFill>
                  <a:schemeClr val="tx1"/>
                </a:solidFill>
              </a:rPr>
              <a:t>) </a:t>
            </a:r>
            <a:r>
              <a:rPr lang="zh-TW" altLang="en-US" sz="1400" dirty="0">
                <a:solidFill>
                  <a:schemeClr val="tx1"/>
                </a:solidFill>
              </a:rPr>
              <a:t>的資料</a:t>
            </a:r>
          </a:p>
          <a:p>
            <a:pPr marL="114300" lvl="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異常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10553"/>
            <a:ext cx="8248073" cy="2652915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0072" y="3873588"/>
            <a:ext cx="8903855" cy="1843896"/>
          </a:xfr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114300" lvl="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異常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分成</a:t>
            </a:r>
            <a:r>
              <a:rPr lang="en-US" altLang="zh-TW" sz="1400" dirty="0" smtClean="0">
                <a:solidFill>
                  <a:schemeClr val="tx1"/>
                </a:solidFill>
              </a:rPr>
              <a:t>A(</a:t>
            </a:r>
            <a:r>
              <a:rPr lang="zh-TW" altLang="en-US" sz="1400" dirty="0" smtClean="0">
                <a:solidFill>
                  <a:schemeClr val="tx1"/>
                </a:solidFill>
              </a:rPr>
              <a:t>狀況發生，但不用查看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  <a:r>
              <a:rPr lang="zh-TW" altLang="en-US" sz="1400" dirty="0" smtClean="0">
                <a:solidFill>
                  <a:schemeClr val="tx1"/>
                </a:solidFill>
              </a:rPr>
              <a:t>  </a:t>
            </a:r>
            <a:r>
              <a:rPr lang="en-US" altLang="zh-TW" sz="1400" dirty="0" smtClean="0">
                <a:solidFill>
                  <a:schemeClr val="tx1"/>
                </a:solidFill>
              </a:rPr>
              <a:t>B (</a:t>
            </a:r>
            <a:r>
              <a:rPr lang="zh-TW" altLang="en-US" sz="1400" dirty="0" smtClean="0">
                <a:solidFill>
                  <a:schemeClr val="tx1"/>
                </a:solidFill>
              </a:rPr>
              <a:t>狀況發生，但不用停機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  <a:r>
              <a:rPr lang="zh-TW" altLang="en-US" sz="1400" dirty="0" smtClean="0">
                <a:solidFill>
                  <a:schemeClr val="tx1"/>
                </a:solidFill>
              </a:rPr>
              <a:t>  </a:t>
            </a:r>
            <a:r>
              <a:rPr lang="en-US" altLang="zh-TW" sz="1400" dirty="0" smtClean="0">
                <a:solidFill>
                  <a:schemeClr val="tx1"/>
                </a:solidFill>
              </a:rPr>
              <a:t>C (</a:t>
            </a:r>
            <a:r>
              <a:rPr lang="zh-TW" altLang="en-US" sz="1400" dirty="0" smtClean="0">
                <a:solidFill>
                  <a:schemeClr val="tx1"/>
                </a:solidFill>
              </a:rPr>
              <a:t>狀況發生，一定要停機立刻查看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  <a:r>
              <a:rPr lang="zh-TW" altLang="en-US" sz="1400" dirty="0" smtClean="0">
                <a:solidFill>
                  <a:schemeClr val="tx1"/>
                </a:solidFill>
              </a:rPr>
              <a:t> 三種警戒通知，</a:t>
            </a:r>
            <a:r>
              <a:rPr lang="zh-TW" altLang="en-US" sz="1400" dirty="0">
                <a:solidFill>
                  <a:schemeClr val="tx1"/>
                </a:solidFill>
              </a:rPr>
              <a:t>使用者可以</a:t>
            </a:r>
            <a:r>
              <a:rPr lang="zh-TW" altLang="en-US" sz="1400" dirty="0" smtClean="0">
                <a:solidFill>
                  <a:schemeClr val="tx1"/>
                </a:solidFill>
              </a:rPr>
              <a:t>依照產線的點位做設定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lvl="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lvl="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異常統計表</a:t>
            </a:r>
            <a:r>
              <a:rPr lang="en-US" altLang="zh-TW" sz="1400" dirty="0" smtClean="0">
                <a:solidFill>
                  <a:srgbClr val="0000FF"/>
                </a:solidFill>
              </a:rPr>
              <a:t>(1 hour):</a:t>
            </a:r>
            <a:r>
              <a:rPr lang="zh-TW" altLang="en-US" sz="1400" dirty="0" smtClean="0">
                <a:solidFill>
                  <a:srgbClr val="0000FF"/>
                </a:solidFill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</a:rPr>
              <a:t>紀錄當日</a:t>
            </a:r>
            <a:r>
              <a:rPr lang="en-US" altLang="zh-TW" sz="1400" dirty="0">
                <a:solidFill>
                  <a:schemeClr val="tx1"/>
                </a:solidFill>
              </a:rPr>
              <a:t>(00:00~23:59:59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  <a:r>
              <a:rPr lang="zh-TW" altLang="en-US" sz="1400" dirty="0" smtClean="0">
                <a:solidFill>
                  <a:schemeClr val="tx1"/>
                </a:solidFill>
              </a:rPr>
              <a:t>每小時設備發生的次數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3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電鍍線點位資料討論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0" y="4085714"/>
            <a:ext cx="3223847" cy="241788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59952"/>
              </p:ext>
            </p:extLst>
          </p:nvPr>
        </p:nvGraphicFramePr>
        <p:xfrm>
          <a:off x="288324" y="1303036"/>
          <a:ext cx="38657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33">
                  <a:extLst>
                    <a:ext uri="{9D8B030D-6E8A-4147-A177-3AD203B41FA5}">
                      <a16:colId xmlns:a16="http://schemas.microsoft.com/office/drawing/2014/main" xmlns="" val="2539901322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xmlns="" val="1230668941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xmlns="" val="474110863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xmlns="" val="60624900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xmlns="" val="2215598765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xmlns="" val="2294386054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xmlns="" val="3828093243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xmlns="" val="2729688723"/>
                    </a:ext>
                  </a:extLst>
                </a:gridCol>
                <a:gridCol w="328673">
                  <a:extLst>
                    <a:ext uri="{9D8B030D-6E8A-4147-A177-3AD203B41FA5}">
                      <a16:colId xmlns:a16="http://schemas.microsoft.com/office/drawing/2014/main" xmlns="" val="43243394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xmlns="" val="48073807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xmlns="" val="2368834696"/>
                    </a:ext>
                  </a:extLst>
                </a:gridCol>
                <a:gridCol w="328673">
                  <a:extLst>
                    <a:ext uri="{9D8B030D-6E8A-4147-A177-3AD203B41FA5}">
                      <a16:colId xmlns:a16="http://schemas.microsoft.com/office/drawing/2014/main" xmlns="" val="4059944739"/>
                    </a:ext>
                  </a:extLst>
                </a:gridCol>
              </a:tblGrid>
              <a:tr h="2660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087651"/>
                  </a:ext>
                </a:extLst>
              </a:tr>
              <a:tr h="14712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工單號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操作人員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壓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即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流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即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溫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度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即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PH</a:t>
                      </a: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即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程式組別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出料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電解上升時間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出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料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解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保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持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流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出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料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槽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設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定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間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出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料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序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號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098783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27025"/>
              </p:ext>
            </p:extLst>
          </p:nvPr>
        </p:nvGraphicFramePr>
        <p:xfrm>
          <a:off x="4928215" y="1813108"/>
          <a:ext cx="35503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539901322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xmlns="" val="1230668941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xmlns="" val="860265455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xmlns="" val="627930433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xmlns="" val="474110863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xmlns="" val="60624900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xmlns="" val="3951894297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xmlns="" val="2215598765"/>
                    </a:ext>
                  </a:extLst>
                </a:gridCol>
                <a:gridCol w="246560">
                  <a:extLst>
                    <a:ext uri="{9D8B030D-6E8A-4147-A177-3AD203B41FA5}">
                      <a16:colId xmlns:a16="http://schemas.microsoft.com/office/drawing/2014/main" xmlns="" val="2294386054"/>
                    </a:ext>
                  </a:extLst>
                </a:gridCol>
                <a:gridCol w="246560">
                  <a:extLst>
                    <a:ext uri="{9D8B030D-6E8A-4147-A177-3AD203B41FA5}">
                      <a16:colId xmlns:a16="http://schemas.microsoft.com/office/drawing/2014/main" xmlns="" val="286619088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xmlns="" val="3828093243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xmlns="" val="2729688723"/>
                    </a:ext>
                  </a:extLst>
                </a:gridCol>
                <a:gridCol w="231531">
                  <a:extLst>
                    <a:ext uri="{9D8B030D-6E8A-4147-A177-3AD203B41FA5}">
                      <a16:colId xmlns:a16="http://schemas.microsoft.com/office/drawing/2014/main" xmlns="" val="432433940"/>
                    </a:ext>
                  </a:extLst>
                </a:gridCol>
                <a:gridCol w="231531">
                  <a:extLst>
                    <a:ext uri="{9D8B030D-6E8A-4147-A177-3AD203B41FA5}">
                      <a16:colId xmlns:a16="http://schemas.microsoft.com/office/drawing/2014/main" xmlns="" val="480738070"/>
                    </a:ext>
                  </a:extLst>
                </a:gridCol>
                <a:gridCol w="231531">
                  <a:extLst>
                    <a:ext uri="{9D8B030D-6E8A-4147-A177-3AD203B41FA5}">
                      <a16:colId xmlns:a16="http://schemas.microsoft.com/office/drawing/2014/main" xmlns="" val="2368834696"/>
                    </a:ext>
                  </a:extLst>
                </a:gridCol>
                <a:gridCol w="231531">
                  <a:extLst>
                    <a:ext uri="{9D8B030D-6E8A-4147-A177-3AD203B41FA5}">
                      <a16:colId xmlns:a16="http://schemas.microsoft.com/office/drawing/2014/main" xmlns="" val="4059944739"/>
                    </a:ext>
                  </a:extLst>
                </a:gridCol>
              </a:tblGrid>
              <a:tr h="2344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51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工單資訊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工單號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工單開始時間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工單結束時間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當批生產時間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當批產能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當批異常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累計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績效資訊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當日產能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每小時產能</a:t>
                      </a:r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PPH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當日開機時間累計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當日生產時間累計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當日待機 時間累計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當日保養時間累計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當日異常統計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0987834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53493" y="982260"/>
            <a:ext cx="3344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表一 設備資料點位</a:t>
            </a:r>
            <a:r>
              <a:rPr lang="en-US" altLang="zh-TW" dirty="0"/>
              <a:t>(</a:t>
            </a:r>
            <a:r>
              <a:rPr lang="zh-TW" altLang="en-US" dirty="0"/>
              <a:t>來自</a:t>
            </a:r>
            <a:r>
              <a:rPr lang="en-US" altLang="zh-TW" dirty="0"/>
              <a:t>PLC</a:t>
            </a:r>
            <a:r>
              <a:rPr lang="zh-TW" altLang="en-US" dirty="0"/>
              <a:t>及</a:t>
            </a:r>
            <a:r>
              <a:rPr lang="en-US" altLang="zh-TW" dirty="0"/>
              <a:t>Barcode)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20154" y="1505331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表二 對應</a:t>
            </a:r>
            <a:r>
              <a:rPr lang="en-US" altLang="zh-TW" dirty="0"/>
              <a:t>MES/ERP</a:t>
            </a:r>
            <a:r>
              <a:rPr lang="zh-TW" altLang="en-US" dirty="0"/>
              <a:t>點位</a:t>
            </a:r>
          </a:p>
        </p:txBody>
      </p:sp>
      <p:pic>
        <p:nvPicPr>
          <p:cNvPr id="24" name="Picture 4" descr="「mitsubishi Q03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89" y="3424446"/>
            <a:ext cx="886054" cy="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「barcode reader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49" y="3116625"/>
            <a:ext cx="892860" cy="8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向右箭號 19"/>
          <p:cNvSpPr/>
          <p:nvPr/>
        </p:nvSpPr>
        <p:spPr>
          <a:xfrm>
            <a:off x="4244423" y="2560967"/>
            <a:ext cx="655153" cy="59787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883539" y="4085714"/>
            <a:ext cx="49487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變色龍與設備</a:t>
            </a:r>
            <a:r>
              <a:rPr lang="en-US" altLang="zh-TW" dirty="0"/>
              <a:t>PLC</a:t>
            </a:r>
            <a:r>
              <a:rPr lang="zh-TW" altLang="en-US" dirty="0"/>
              <a:t>、</a:t>
            </a:r>
            <a:r>
              <a:rPr lang="en-US" altLang="zh-TW" dirty="0"/>
              <a:t>Barcode Reader</a:t>
            </a:r>
            <a:r>
              <a:rPr lang="zh-TW" altLang="en-US" dirty="0"/>
              <a:t>聯網後即可取得相關生產資訊，如表一</a:t>
            </a:r>
            <a:r>
              <a:rPr lang="en-US" altLang="zh-TW" dirty="0"/>
              <a:t>(</a:t>
            </a:r>
            <a:r>
              <a:rPr lang="zh-TW" altLang="en-US" dirty="0"/>
              <a:t>示意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透過</a:t>
            </a:r>
            <a:r>
              <a:rPr lang="en-US" altLang="zh-TW" dirty="0"/>
              <a:t>Node-red</a:t>
            </a:r>
            <a:r>
              <a:rPr lang="zh-TW" altLang="en-US" dirty="0"/>
              <a:t>進行二次演算軟體開發，可即時產生具管理義意的資訊，如表二</a:t>
            </a:r>
            <a:r>
              <a:rPr lang="en-US" altLang="zh-TW" dirty="0"/>
              <a:t>(</a:t>
            </a:r>
            <a:r>
              <a:rPr lang="zh-TW" altLang="en-US" dirty="0"/>
              <a:t>示意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表一及表二的資訊在變色龍內都可已透過</a:t>
            </a:r>
            <a:r>
              <a:rPr lang="en-US" altLang="zh-TW" dirty="0"/>
              <a:t>MQTT</a:t>
            </a:r>
            <a:r>
              <a:rPr lang="zh-TW" altLang="en-US" dirty="0"/>
              <a:t>、</a:t>
            </a:r>
            <a:r>
              <a:rPr lang="en-US" altLang="zh-TW" dirty="0"/>
              <a:t>RESTful API</a:t>
            </a:r>
            <a:r>
              <a:rPr lang="zh-TW" altLang="en-US" dirty="0"/>
              <a:t>等方式開放，客戶端可進行即時資訊整合，包含</a:t>
            </a:r>
            <a:r>
              <a:rPr lang="zh-TW" altLang="en-US" dirty="0">
                <a:solidFill>
                  <a:srgbClr val="FF0000"/>
                </a:solidFill>
              </a:rPr>
              <a:t>工</a:t>
            </a:r>
            <a:r>
              <a:rPr lang="zh-TW" altLang="en-US">
                <a:solidFill>
                  <a:srgbClr val="FF0000"/>
                </a:solidFill>
              </a:rPr>
              <a:t>單沖銷、</a:t>
            </a:r>
            <a:r>
              <a:rPr lang="zh-TW" altLang="en-US" dirty="0">
                <a:solidFill>
                  <a:srgbClr val="FF0000"/>
                </a:solidFill>
              </a:rPr>
              <a:t>產能管理、績效管理</a:t>
            </a:r>
            <a:r>
              <a:rPr lang="zh-TW" altLang="en-US" dirty="0"/>
              <a:t>等等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需再確定表二</a:t>
            </a:r>
            <a:r>
              <a:rPr lang="zh-TW" altLang="en-US" dirty="0">
                <a:solidFill>
                  <a:srgbClr val="FF0000"/>
                </a:solidFill>
              </a:rPr>
              <a:t>是否有更多內容是客戶希望得到的</a:t>
            </a:r>
          </a:p>
        </p:txBody>
      </p:sp>
    </p:spTree>
    <p:extLst>
      <p:ext uri="{BB962C8B-B14F-4D97-AF65-F5344CB8AC3E}">
        <p14:creationId xmlns:p14="http://schemas.microsoft.com/office/powerpoint/2010/main" val="2805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6170480-78C8-4E5E-9B59-0E8F0FB2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Picture 6" descr="ãpcb é»å½±ãçåçæå°çµæ">
            <a:extLst>
              <a:ext uri="{FF2B5EF4-FFF2-40B4-BE49-F238E27FC236}">
                <a16:creationId xmlns:a16="http://schemas.microsoft.com/office/drawing/2014/main" xmlns="" id="{E556D0FB-3B38-41F4-A35A-15BB8999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41" b="93220" l="0" r="94474">
                        <a14:foregroundMark x1="9447" y1="11864" x2="0" y2="8475"/>
                        <a14:foregroundMark x1="0" y1="8475" x2="58289" y2="63051"/>
                        <a14:foregroundMark x1="4100" y1="13898" x2="19608" y2="31525"/>
                        <a14:foregroundMark x1="33690" y1="50169" x2="42068" y2="57288"/>
                        <a14:foregroundMark x1="42068" y1="57288" x2="58111" y2="77966"/>
                        <a14:foregroundMark x1="58111" y1="77966" x2="67558" y2="85085"/>
                        <a14:foregroundMark x1="67558" y1="85085" x2="67558" y2="67458"/>
                        <a14:foregroundMark x1="67558" y1="67458" x2="59358" y2="60000"/>
                        <a14:foregroundMark x1="59358" y1="60000" x2="60963" y2="68814"/>
                        <a14:foregroundMark x1="67201" y1="87458" x2="67380" y2="88814"/>
                        <a14:foregroundMark x1="70766" y1="93220" x2="70766" y2="93220"/>
                        <a14:foregroundMark x1="92513" y1="68475" x2="91087" y2="49831"/>
                        <a14:foregroundMark x1="91087" y1="49831" x2="90909" y2="61017"/>
                        <a14:foregroundMark x1="88948" y1="30847" x2="91087" y2="44068"/>
                        <a14:foregroundMark x1="77718" y1="40678" x2="74866" y2="41017"/>
                        <a14:foregroundMark x1="67736" y1="42373" x2="63993" y2="23729"/>
                        <a14:foregroundMark x1="63993" y1="23729" x2="52228" y2="25085"/>
                        <a14:foregroundMark x1="52228" y1="25085" x2="43137" y2="16949"/>
                        <a14:foregroundMark x1="43137" y1="16949" x2="34046" y2="16271"/>
                        <a14:foregroundMark x1="34046" y1="16271" x2="25134" y2="20000"/>
                        <a14:foregroundMark x1="25134" y1="20000" x2="26560" y2="22373"/>
                        <a14:foregroundMark x1="4635" y1="6441" x2="14082" y2="12203"/>
                        <a14:foregroundMark x1="14082" y1="12203" x2="23529" y2="12542"/>
                        <a14:foregroundMark x1="23529" y1="12542" x2="27629" y2="15593"/>
                        <a14:foregroundMark x1="27094" y1="9492" x2="27094" y2="9492"/>
                        <a14:foregroundMark x1="24777" y1="6780" x2="24777" y2="6780"/>
                        <a14:foregroundMark x1="72906" y1="26780" x2="72906" y2="26780"/>
                        <a14:foregroundMark x1="94652" y1="76610" x2="94652" y2="76610"/>
                        <a14:foregroundMark x1="85918" y1="93220" x2="85918" y2="93220"/>
                        <a14:backgroundMark x1="16934" y1="3390" x2="16934" y2="3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98303" y="1244450"/>
            <a:ext cx="2465770" cy="129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xmlns="" id="{14329FE0-F1EC-407F-B07E-874AD1E32283}"/>
              </a:ext>
            </a:extLst>
          </p:cNvPr>
          <p:cNvSpPr/>
          <p:nvPr/>
        </p:nvSpPr>
        <p:spPr>
          <a:xfrm>
            <a:off x="2522746" y="2118306"/>
            <a:ext cx="302004" cy="302004"/>
          </a:xfrm>
          <a:prstGeom prst="plus">
            <a:avLst>
              <a:gd name="adj" fmla="val 3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Google Shape;346;p17">
            <a:extLst>
              <a:ext uri="{FF2B5EF4-FFF2-40B4-BE49-F238E27FC236}">
                <a16:creationId xmlns:a16="http://schemas.microsoft.com/office/drawing/2014/main" xmlns="" id="{57079583-AFE3-4A04-9796-3BDC4FD3B7A8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5701" y="2445341"/>
            <a:ext cx="1096744" cy="44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0F1CC1CC-F407-4D3C-8CAE-700D6B1BE12E}"/>
              </a:ext>
            </a:extLst>
          </p:cNvPr>
          <p:cNvSpPr txBox="1"/>
          <p:nvPr/>
        </p:nvSpPr>
        <p:spPr>
          <a:xfrm>
            <a:off x="2522746" y="2889074"/>
            <a:ext cx="1521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u="sng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Chameleon Gateway</a:t>
            </a:r>
            <a:endParaRPr lang="zh-TW" altLang="en-US" sz="1050" b="1" u="sng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8" descr="ãServerãçåçæå°çµæ">
            <a:extLst>
              <a:ext uri="{FF2B5EF4-FFF2-40B4-BE49-F238E27FC236}">
                <a16:creationId xmlns:a16="http://schemas.microsoft.com/office/drawing/2014/main" xmlns="" id="{FCDB1AE9-D880-42CC-A0BE-BC47DD4EE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99348" y="1244450"/>
            <a:ext cx="1280681" cy="36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ç¸éåç">
            <a:extLst>
              <a:ext uri="{FF2B5EF4-FFF2-40B4-BE49-F238E27FC236}">
                <a16:creationId xmlns:a16="http://schemas.microsoft.com/office/drawing/2014/main" xmlns="" id="{744337CA-1C90-44B1-A352-8A80FD413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82" b="89834" l="7815" r="95894">
                        <a14:foregroundMark x1="7947" y1="58780" x2="7947" y2="58780"/>
                        <a14:foregroundMark x1="91523" y1="54159" x2="91523" y2="54159"/>
                        <a14:foregroundMark x1="95894" y1="55083" x2="95894" y2="55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7562" y="2044718"/>
            <a:ext cx="1184252" cy="8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群組 36">
            <a:extLst>
              <a:ext uri="{FF2B5EF4-FFF2-40B4-BE49-F238E27FC236}">
                <a16:creationId xmlns:a16="http://schemas.microsoft.com/office/drawing/2014/main" xmlns="" id="{FBF666A7-737C-406F-B7A0-B8B1F21EBFE3}"/>
              </a:ext>
            </a:extLst>
          </p:cNvPr>
          <p:cNvGrpSpPr/>
          <p:nvPr/>
        </p:nvGrpSpPr>
        <p:grpSpPr>
          <a:xfrm>
            <a:off x="3812445" y="1426103"/>
            <a:ext cx="1135117" cy="1243218"/>
            <a:chOff x="3812445" y="1426103"/>
            <a:chExt cx="1135117" cy="1243218"/>
          </a:xfrm>
        </p:grpSpPr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xmlns="" id="{A9EF4323-0E5D-42D8-BB02-BE5F07078918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 flipV="1">
              <a:off x="3812445" y="1426103"/>
              <a:ext cx="1086903" cy="1243218"/>
            </a:xfrm>
            <a:prstGeom prst="bentConnector3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接點: 肘形 16">
              <a:extLst>
                <a:ext uri="{FF2B5EF4-FFF2-40B4-BE49-F238E27FC236}">
                  <a16:creationId xmlns:a16="http://schemas.microsoft.com/office/drawing/2014/main" xmlns="" id="{73F3D95C-B0F2-4129-857B-E7789B36B768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 flipV="1">
              <a:off x="3812445" y="2469010"/>
              <a:ext cx="1135117" cy="200311"/>
            </a:xfrm>
            <a:prstGeom prst="bentConnector3">
              <a:avLst>
                <a:gd name="adj1" fmla="val 48522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D8F9E13D-62D0-4C73-A2B1-1C72B989CA9C}"/>
              </a:ext>
            </a:extLst>
          </p:cNvPr>
          <p:cNvSpPr txBox="1"/>
          <p:nvPr/>
        </p:nvSpPr>
        <p:spPr>
          <a:xfrm>
            <a:off x="4832401" y="1566683"/>
            <a:ext cx="1369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u="sng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Chameleon Server</a:t>
            </a:r>
            <a:endParaRPr lang="zh-TW" altLang="en-US" sz="1050" b="1" u="sng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5D2C8BC-3388-46A5-BEBD-BA03EA850269}"/>
              </a:ext>
            </a:extLst>
          </p:cNvPr>
          <p:cNvSpPr txBox="1"/>
          <p:nvPr/>
        </p:nvSpPr>
        <p:spPr>
          <a:xfrm>
            <a:off x="5160026" y="2596924"/>
            <a:ext cx="7809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u="sng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MES/ERP</a:t>
            </a:r>
            <a:endParaRPr lang="zh-TW" altLang="en-US" sz="1050" b="1" u="sng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4EDD0E86-A6A9-4D54-83BA-631563715182}"/>
              </a:ext>
            </a:extLst>
          </p:cNvPr>
          <p:cNvSpPr txBox="1"/>
          <p:nvPr/>
        </p:nvSpPr>
        <p:spPr>
          <a:xfrm>
            <a:off x="4355896" y="124445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i="1" dirty="0"/>
              <a:t>MQTT</a:t>
            </a:r>
            <a:endParaRPr lang="zh-TW" altLang="en-US" sz="900" i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E3AC0FC7-A7D2-4511-82EB-11212B47ED13}"/>
              </a:ext>
            </a:extLst>
          </p:cNvPr>
          <p:cNvSpPr txBox="1"/>
          <p:nvPr/>
        </p:nvSpPr>
        <p:spPr>
          <a:xfrm>
            <a:off x="4291269" y="2269308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i="1" dirty="0"/>
              <a:t>RESTful API</a:t>
            </a:r>
            <a:endParaRPr lang="zh-TW" altLang="en-US" sz="900" i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5CFB53C9-3D63-40AB-A681-4952B38B636A}"/>
              </a:ext>
            </a:extLst>
          </p:cNvPr>
          <p:cNvSpPr txBox="1"/>
          <p:nvPr/>
        </p:nvSpPr>
        <p:spPr>
          <a:xfrm>
            <a:off x="6196642" y="1150424"/>
            <a:ext cx="26356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長時間生產資訊</a:t>
            </a:r>
            <a:r>
              <a:rPr lang="en-US" altLang="zh-TW" dirty="0"/>
              <a:t>(Raw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依工單查詢製程資訊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E5FC8CF6-CA1C-4040-8CD6-F3DE68986D76}"/>
              </a:ext>
            </a:extLst>
          </p:cNvPr>
          <p:cNvSpPr txBox="1"/>
          <p:nvPr/>
        </p:nvSpPr>
        <p:spPr>
          <a:xfrm>
            <a:off x="6196642" y="2236858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工單沖銷資訊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設備績效資訊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xmlns="" id="{DA216B19-FDF8-49B5-AEC9-10DAB538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20857"/>
              </p:ext>
            </p:extLst>
          </p:nvPr>
        </p:nvGraphicFramePr>
        <p:xfrm>
          <a:off x="798303" y="3322278"/>
          <a:ext cx="87376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539901322"/>
                    </a:ext>
                  </a:extLst>
                </a:gridCol>
                <a:gridCol w="221829">
                  <a:extLst>
                    <a:ext uri="{9D8B030D-6E8A-4147-A177-3AD203B41FA5}">
                      <a16:colId xmlns:a16="http://schemas.microsoft.com/office/drawing/2014/main" xmlns="" val="1230668941"/>
                    </a:ext>
                  </a:extLst>
                </a:gridCol>
                <a:gridCol w="221829">
                  <a:extLst>
                    <a:ext uri="{9D8B030D-6E8A-4147-A177-3AD203B41FA5}">
                      <a16:colId xmlns:a16="http://schemas.microsoft.com/office/drawing/2014/main" xmlns="" val="474110863"/>
                    </a:ext>
                  </a:extLst>
                </a:gridCol>
                <a:gridCol w="221829">
                  <a:extLst>
                    <a:ext uri="{9D8B030D-6E8A-4147-A177-3AD203B41FA5}">
                      <a16:colId xmlns:a16="http://schemas.microsoft.com/office/drawing/2014/main" xmlns="" val="3219459185"/>
                    </a:ext>
                  </a:extLst>
                </a:gridCol>
              </a:tblGrid>
              <a:tr h="2660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87651"/>
                  </a:ext>
                </a:extLst>
              </a:tr>
              <a:tr h="14712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設備點位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稼動統計資訊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產能統計資訊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異常統計資訊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0987834"/>
                  </a:ext>
                </a:extLst>
              </a:tr>
            </a:tbl>
          </a:graphicData>
        </a:graphic>
      </p:graphicFrame>
      <p:pic>
        <p:nvPicPr>
          <p:cNvPr id="33" name="圖片 32">
            <a:extLst>
              <a:ext uri="{FF2B5EF4-FFF2-40B4-BE49-F238E27FC236}">
                <a16:creationId xmlns:a16="http://schemas.microsoft.com/office/drawing/2014/main" xmlns="" id="{7F12D351-BCD1-4702-B976-2C9E83278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3611" y="3362743"/>
            <a:ext cx="5545743" cy="2763869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97C4CDE9-455C-4C79-964C-78A603247703}"/>
              </a:ext>
            </a:extLst>
          </p:cNvPr>
          <p:cNvSpPr txBox="1"/>
          <p:nvPr/>
        </p:nvSpPr>
        <p:spPr>
          <a:xfrm>
            <a:off x="209717" y="5276675"/>
            <a:ext cx="23130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變色龍</a:t>
            </a:r>
            <a:r>
              <a:rPr lang="en-US" altLang="zh-TW" dirty="0"/>
              <a:t>Gateway</a:t>
            </a:r>
            <a:r>
              <a:rPr lang="zh-TW" altLang="en-US" dirty="0"/>
              <a:t>具備基本運算套板，可快速建立稼動、產能及異常看板，聯網後可立即取得成效。</a:t>
            </a:r>
          </a:p>
        </p:txBody>
      </p:sp>
    </p:spTree>
    <p:extLst>
      <p:ext uri="{BB962C8B-B14F-4D97-AF65-F5344CB8AC3E}">
        <p14:creationId xmlns:p14="http://schemas.microsoft.com/office/powerpoint/2010/main" val="12056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336" y="107624"/>
            <a:ext cx="8520600" cy="763500"/>
          </a:xfrm>
        </p:spPr>
        <p:txBody>
          <a:bodyPr/>
          <a:lstStyle/>
          <a:p>
            <a:r>
              <a:rPr lang="zh-TW" altLang="en-US" dirty="0" smtClean="0"/>
              <a:t>稼動套版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9" y="1108917"/>
            <a:ext cx="8883843" cy="49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00" y="136672"/>
            <a:ext cx="8520600" cy="763500"/>
          </a:xfrm>
        </p:spPr>
        <p:txBody>
          <a:bodyPr/>
          <a:lstStyle/>
          <a:p>
            <a:r>
              <a:rPr lang="zh-TW" altLang="en-US" dirty="0" smtClean="0"/>
              <a:t>上次開關機</a:t>
            </a:r>
            <a:r>
              <a:rPr lang="zh-TW" altLang="en-US" dirty="0"/>
              <a:t>時間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9" y="1052065"/>
            <a:ext cx="8618440" cy="1261464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-83127" y="2467712"/>
            <a:ext cx="9227127" cy="4354499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上次開機時間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上電</a:t>
            </a:r>
            <a:r>
              <a:rPr lang="zh-TW" altLang="en-US" sz="1400" dirty="0"/>
              <a:t>後， </a:t>
            </a:r>
            <a:r>
              <a:rPr lang="zh-TW" altLang="en-US" sz="1400" dirty="0" smtClean="0">
                <a:solidFill>
                  <a:srgbClr val="FF0000"/>
                </a:solidFill>
              </a:rPr>
              <a:t>收到 </a:t>
            </a:r>
            <a:r>
              <a:rPr lang="en-US" altLang="zh-TW" sz="1400" dirty="0" smtClean="0">
                <a:solidFill>
                  <a:srgbClr val="FF0000"/>
                </a:solidFill>
              </a:rPr>
              <a:t>PLC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zh-TW" altLang="en-US" sz="1400" dirty="0" smtClean="0">
                <a:solidFill>
                  <a:srgbClr val="FF0000"/>
                </a:solidFill>
              </a:rPr>
              <a:t>第一</a:t>
            </a:r>
            <a:r>
              <a:rPr lang="zh-TW" altLang="en-US" sz="1400" dirty="0" smtClean="0">
                <a:solidFill>
                  <a:srgbClr val="FF0000"/>
                </a:solidFill>
              </a:rPr>
              <a:t>筆資料 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上次關機時間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zh-TW" altLang="en-US" sz="1400" dirty="0" smtClean="0"/>
              <a:t>斷電 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 斷</a:t>
            </a:r>
            <a:r>
              <a:rPr lang="zh-TW" altLang="en-US" sz="1400" dirty="0" smtClean="0"/>
              <a:t>網</a:t>
            </a:r>
            <a:r>
              <a:rPr lang="zh-TW" altLang="en-US" sz="1400" dirty="0"/>
              <a:t>後</a:t>
            </a:r>
            <a:r>
              <a:rPr lang="zh-TW" altLang="en-US" sz="1400" dirty="0" smtClean="0"/>
              <a:t>，</a:t>
            </a:r>
            <a:r>
              <a:rPr lang="zh-TW" altLang="en-US" sz="1400" dirty="0" smtClean="0">
                <a:solidFill>
                  <a:srgbClr val="FF0000"/>
                </a:solidFill>
              </a:rPr>
              <a:t>收到 </a:t>
            </a:r>
            <a:r>
              <a:rPr lang="en-US" altLang="zh-TW" sz="1400" dirty="0" smtClean="0">
                <a:solidFill>
                  <a:srgbClr val="FF0000"/>
                </a:solidFill>
              </a:rPr>
              <a:t>PLC</a:t>
            </a:r>
            <a:r>
              <a:rPr lang="zh-TW" altLang="en-US" sz="1400" dirty="0" smtClean="0">
                <a:solidFill>
                  <a:srgbClr val="FF0000"/>
                </a:solidFill>
              </a:rPr>
              <a:t> 資料， 如等待 </a:t>
            </a:r>
            <a:r>
              <a:rPr lang="en-US" altLang="zh-TW" sz="1400" dirty="0" smtClean="0">
                <a:solidFill>
                  <a:srgbClr val="FF0000"/>
                </a:solidFill>
              </a:rPr>
              <a:t>20s </a:t>
            </a:r>
            <a:r>
              <a:rPr lang="zh-TW" altLang="en-US" sz="1400" dirty="0" smtClean="0">
                <a:solidFill>
                  <a:srgbClr val="FF0000"/>
                </a:solidFill>
              </a:rPr>
              <a:t>無新的一</a:t>
            </a:r>
            <a:r>
              <a:rPr lang="zh-TW" altLang="en-US" sz="1400" dirty="0">
                <a:solidFill>
                  <a:srgbClr val="FF0000"/>
                </a:solidFill>
              </a:rPr>
              <a:t>筆資料</a:t>
            </a:r>
            <a:r>
              <a:rPr lang="zh-TW" altLang="en-US" sz="1400" dirty="0" smtClean="0">
                <a:solidFill>
                  <a:srgbClr val="FF0000"/>
                </a:solidFill>
              </a:rPr>
              <a:t>，會依據最後一筆時間當作關機時間</a:t>
            </a:r>
            <a:r>
              <a:rPr lang="en-US" altLang="zh-TW" sz="1400" dirty="0" smtClean="0"/>
              <a:t>.</a:t>
            </a:r>
          </a:p>
          <a:p>
            <a:pPr marL="114300" indent="0">
              <a:buNone/>
            </a:pPr>
            <a:endParaRPr lang="en-US" altLang="zh-TW" sz="1400" dirty="0" smtClean="0"/>
          </a:p>
          <a:p>
            <a:pPr marL="114300" indent="0">
              <a:buNone/>
            </a:pPr>
            <a:endParaRPr lang="en-US" altLang="zh-TW" sz="1400" dirty="0"/>
          </a:p>
          <a:p>
            <a:pPr marL="114300" indent="0">
              <a:buNone/>
            </a:pPr>
            <a:endParaRPr lang="en-US" altLang="zh-TW" sz="1400" dirty="0" smtClean="0"/>
          </a:p>
          <a:p>
            <a:pPr marL="114300" indent="0">
              <a:buNone/>
            </a:pPr>
            <a:endParaRPr lang="en-US" altLang="zh-TW" sz="1400" dirty="0"/>
          </a:p>
          <a:p>
            <a:pPr marL="114300" indent="0">
              <a:buNone/>
            </a:pPr>
            <a:endParaRPr lang="en-US" altLang="zh-TW" sz="1400" dirty="0" smtClean="0"/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機</a:t>
            </a:r>
            <a:r>
              <a:rPr lang="zh-TW" altLang="en-US" sz="1400" dirty="0">
                <a:solidFill>
                  <a:srgbClr val="0000FF"/>
                </a:solidFill>
              </a:rPr>
              <a:t>台啟動</a:t>
            </a:r>
            <a:r>
              <a:rPr lang="zh-TW" altLang="en-US" sz="1400" dirty="0" smtClean="0">
                <a:solidFill>
                  <a:srgbClr val="0000FF"/>
                </a:solidFill>
              </a:rPr>
              <a:t>紀錄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srgbClr val="0000FF"/>
                </a:solidFill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</a:rPr>
              <a:t>此</a:t>
            </a:r>
            <a:r>
              <a:rPr lang="zh-TW" altLang="en-US" sz="1400" dirty="0">
                <a:solidFill>
                  <a:schemeClr val="tx1"/>
                </a:solidFill>
              </a:rPr>
              <a:t>紀錄</a:t>
            </a:r>
            <a:r>
              <a:rPr lang="zh-TW" altLang="en-US" sz="1400" dirty="0" smtClean="0">
                <a:solidFill>
                  <a:schemeClr val="tx1"/>
                </a:solidFill>
              </a:rPr>
              <a:t>是</a:t>
            </a:r>
            <a:r>
              <a:rPr lang="zh-TW" altLang="en-US" sz="1400" dirty="0" smtClean="0">
                <a:solidFill>
                  <a:schemeClr val="tx1"/>
                </a:solidFill>
              </a:rPr>
              <a:t>以</a:t>
            </a:r>
            <a:r>
              <a:rPr lang="zh-TW" altLang="en-US" sz="1400" dirty="0" smtClean="0">
                <a:solidFill>
                  <a:schemeClr val="tx1"/>
                </a:solidFill>
              </a:rPr>
              <a:t>當日開機時間點以及關機時間點</a:t>
            </a:r>
            <a:r>
              <a:rPr lang="zh-TW" altLang="en-US" sz="1400" dirty="0" smtClean="0"/>
              <a:t>的標</a:t>
            </a:r>
            <a:r>
              <a:rPr lang="zh-TW" altLang="en-US" sz="1400" dirty="0"/>
              <a:t>記</a:t>
            </a:r>
            <a:r>
              <a:rPr lang="zh-TW" altLang="en-US" sz="1400" dirty="0" smtClean="0">
                <a:solidFill>
                  <a:schemeClr val="tx1"/>
                </a:solidFill>
              </a:rPr>
              <a:t>。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0BEF52FD-605E-456C-84C5-413065657723}"/>
              </a:ext>
            </a:extLst>
          </p:cNvPr>
          <p:cNvCxnSpPr/>
          <p:nvPr/>
        </p:nvCxnSpPr>
        <p:spPr>
          <a:xfrm>
            <a:off x="576847" y="3524563"/>
            <a:ext cx="6206008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290194" y="2063692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323669" y="361886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14:45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1060486" y="361610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14:46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1729947" y="362387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14:47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611102" y="3205781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2356687" y="363885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14:48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3074590" y="3205781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2904914" y="363153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14:49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07FA2E05-AEC0-4F6C-8C9D-6D2C4AAEC79B}"/>
              </a:ext>
            </a:extLst>
          </p:cNvPr>
          <p:cNvCxnSpPr>
            <a:cxnSpLocks/>
          </p:cNvCxnSpPr>
          <p:nvPr/>
        </p:nvCxnSpPr>
        <p:spPr>
          <a:xfrm flipV="1">
            <a:off x="660886" y="4698216"/>
            <a:ext cx="1918058" cy="17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109CA68E-02E6-452D-BD77-E5E94218E993}"/>
              </a:ext>
            </a:extLst>
          </p:cNvPr>
          <p:cNvSpPr txBox="1"/>
          <p:nvPr/>
        </p:nvSpPr>
        <p:spPr>
          <a:xfrm>
            <a:off x="4170391" y="3174166"/>
            <a:ext cx="251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C00000"/>
                </a:solidFill>
              </a:rPr>
              <a:t>從</a:t>
            </a:r>
            <a:r>
              <a:rPr lang="en-US" altLang="zh-TW" b="1" dirty="0" smtClean="0">
                <a:solidFill>
                  <a:srgbClr val="C00000"/>
                </a:solidFill>
              </a:rPr>
              <a:t>14:48:43</a:t>
            </a:r>
            <a:r>
              <a:rPr lang="zh-TW" altLang="en-US" b="1" dirty="0" smtClean="0">
                <a:solidFill>
                  <a:srgbClr val="C00000"/>
                </a:solidFill>
              </a:rPr>
              <a:t>後持續收到資</a:t>
            </a:r>
            <a:r>
              <a:rPr lang="zh-TW" altLang="en-US" b="1" dirty="0">
                <a:solidFill>
                  <a:srgbClr val="C00000"/>
                </a:solidFill>
              </a:rPr>
              <a:t>料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xmlns="" id="{0BEF52FD-605E-456C-84C5-413065657723}"/>
              </a:ext>
            </a:extLst>
          </p:cNvPr>
          <p:cNvCxnSpPr/>
          <p:nvPr/>
        </p:nvCxnSpPr>
        <p:spPr>
          <a:xfrm>
            <a:off x="545603" y="5156402"/>
            <a:ext cx="6206008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684853" y="4842437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283179" y="4830524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870778" y="4830524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523601" y="4830524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320088" y="517450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14:27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846419" y="518538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14:28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2130882" y="515640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14:30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1488651" y="515640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14:29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xmlns="" id="{07FA2E05-AEC0-4F6C-8C9D-6D2C4AAEC79B}"/>
              </a:ext>
            </a:extLst>
          </p:cNvPr>
          <p:cNvCxnSpPr>
            <a:cxnSpLocks/>
          </p:cNvCxnSpPr>
          <p:nvPr/>
        </p:nvCxnSpPr>
        <p:spPr>
          <a:xfrm>
            <a:off x="2578944" y="3051596"/>
            <a:ext cx="21393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109CA68E-02E6-452D-BD77-E5E94218E993}"/>
              </a:ext>
            </a:extLst>
          </p:cNvPr>
          <p:cNvSpPr txBox="1"/>
          <p:nvPr/>
        </p:nvSpPr>
        <p:spPr>
          <a:xfrm>
            <a:off x="2672639" y="4676636"/>
            <a:ext cx="251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C00000"/>
                </a:solidFill>
              </a:rPr>
              <a:t>從</a:t>
            </a:r>
            <a:r>
              <a:rPr lang="en-US" altLang="zh-TW" b="1" dirty="0" smtClean="0">
                <a:solidFill>
                  <a:srgbClr val="C00000"/>
                </a:solidFill>
              </a:rPr>
              <a:t>14:30:20</a:t>
            </a:r>
            <a:r>
              <a:rPr lang="zh-TW" altLang="en-US" b="1" dirty="0" smtClean="0">
                <a:solidFill>
                  <a:srgbClr val="C00000"/>
                </a:solidFill>
              </a:rPr>
              <a:t>後無更新的資</a:t>
            </a:r>
            <a:r>
              <a:rPr lang="zh-TW" altLang="en-US" b="1" dirty="0">
                <a:solidFill>
                  <a:srgbClr val="C00000"/>
                </a:solidFill>
              </a:rPr>
              <a:t>料</a:t>
            </a:r>
          </a:p>
        </p:txBody>
      </p:sp>
    </p:spTree>
    <p:extLst>
      <p:ext uri="{BB962C8B-B14F-4D97-AF65-F5344CB8AC3E}">
        <p14:creationId xmlns:p14="http://schemas.microsoft.com/office/powerpoint/2010/main" val="19862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昨日</a:t>
            </a:r>
            <a:r>
              <a:rPr lang="en-US" altLang="zh-TW" dirty="0" smtClean="0"/>
              <a:t>/</a:t>
            </a:r>
            <a:r>
              <a:rPr lang="zh-TW" altLang="en-US" dirty="0" smtClean="0"/>
              <a:t>今日稼動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9" y="1355258"/>
            <a:ext cx="8510775" cy="1046196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383885" y="2599244"/>
            <a:ext cx="8538442" cy="3591244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昨日稼動率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計算昨日機台生產時的稼動 </a:t>
            </a:r>
            <a:r>
              <a:rPr lang="en-US" altLang="zh-TW" sz="1400" dirty="0" smtClean="0">
                <a:solidFill>
                  <a:schemeClr val="tx1"/>
                </a:solidFill>
              </a:rPr>
              <a:t>(</a:t>
            </a:r>
            <a:r>
              <a:rPr lang="en-US" altLang="zh-TW" sz="1400" dirty="0" smtClean="0">
                <a:solidFill>
                  <a:schemeClr val="tx1"/>
                </a:solidFill>
              </a:rPr>
              <a:t>00:00:00~23:59:59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chemeClr val="tx1"/>
                </a:solidFill>
              </a:rPr>
              <a:t>機台稼動率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rgbClr val="0000FF"/>
                </a:solidFill>
              </a:rPr>
              <a:t>   </a:t>
            </a: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今日</a:t>
            </a:r>
            <a:r>
              <a:rPr lang="zh-TW" altLang="en-US" sz="1400" dirty="0">
                <a:solidFill>
                  <a:srgbClr val="0000FF"/>
                </a:solidFill>
              </a:rPr>
              <a:t>稼</a:t>
            </a:r>
            <a:r>
              <a:rPr lang="zh-TW" altLang="en-US" sz="1400" dirty="0" smtClean="0">
                <a:solidFill>
                  <a:srgbClr val="0000FF"/>
                </a:solidFill>
              </a:rPr>
              <a:t>動率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計算今日</a:t>
            </a:r>
            <a:r>
              <a:rPr lang="zh-TW" altLang="en-US" sz="1400" dirty="0">
                <a:solidFill>
                  <a:schemeClr val="tx1"/>
                </a:solidFill>
              </a:rPr>
              <a:t>機台生產時的稼</a:t>
            </a:r>
            <a:r>
              <a:rPr lang="zh-TW" altLang="en-US" sz="1400" dirty="0" smtClean="0">
                <a:solidFill>
                  <a:schemeClr val="tx1"/>
                </a:solidFill>
              </a:rPr>
              <a:t>動 </a:t>
            </a:r>
            <a:r>
              <a:rPr lang="en-US" altLang="zh-TW" sz="1400" dirty="0" smtClean="0">
                <a:solidFill>
                  <a:schemeClr val="tx1"/>
                </a:solidFill>
              </a:rPr>
              <a:t>(</a:t>
            </a:r>
            <a:r>
              <a:rPr lang="en-US" altLang="zh-TW" sz="1400" dirty="0" smtClean="0">
                <a:solidFill>
                  <a:schemeClr val="tx1"/>
                </a:solidFill>
              </a:rPr>
              <a:t>00:00:00~23:59:59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機台稼動</a:t>
            </a:r>
            <a:r>
              <a:rPr lang="zh-TW" altLang="en-US" sz="1400" dirty="0" smtClean="0">
                <a:solidFill>
                  <a:schemeClr val="tx1"/>
                </a:solidFill>
              </a:rPr>
              <a:t>率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endParaRPr lang="zh-TW" alt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一周稼動率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srgbClr val="0000FF"/>
                </a:solidFill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</a:rPr>
              <a:t>紀錄</a:t>
            </a:r>
            <a:r>
              <a:rPr lang="zh-TW" altLang="en-US" sz="1400" dirty="0" smtClean="0">
                <a:solidFill>
                  <a:schemeClr val="tx1"/>
                </a:solidFill>
              </a:rPr>
              <a:t>一</a:t>
            </a:r>
            <a:r>
              <a:rPr lang="zh-TW" altLang="en-US" sz="1400" dirty="0">
                <a:solidFill>
                  <a:schemeClr val="tx1"/>
                </a:solidFill>
              </a:rPr>
              <a:t>週</a:t>
            </a:r>
            <a:r>
              <a:rPr lang="zh-TW" altLang="en-US" sz="1400" dirty="0" smtClean="0">
                <a:solidFill>
                  <a:schemeClr val="tx1"/>
                </a:solidFill>
              </a:rPr>
              <a:t>稼動。</a:t>
            </a:r>
            <a:r>
              <a:rPr lang="en-US" altLang="zh-TW" sz="1400" dirty="0" smtClean="0">
                <a:solidFill>
                  <a:schemeClr val="tx1"/>
                </a:solidFill>
              </a:rPr>
              <a:t>Ex:</a:t>
            </a:r>
            <a:r>
              <a:rPr lang="zh-TW" altLang="en-US" sz="1400" dirty="0" smtClean="0">
                <a:solidFill>
                  <a:schemeClr val="tx1"/>
                </a:solidFill>
              </a:rPr>
              <a:t>如果當日日期為 </a:t>
            </a:r>
            <a:r>
              <a:rPr lang="en-US" altLang="zh-TW" sz="1400" dirty="0" smtClean="0">
                <a:solidFill>
                  <a:schemeClr val="tx1"/>
                </a:solidFill>
              </a:rPr>
              <a:t>2/18</a:t>
            </a:r>
            <a:r>
              <a:rPr lang="zh-TW" altLang="en-US" sz="1400" dirty="0" smtClean="0">
                <a:solidFill>
                  <a:schemeClr val="tx1"/>
                </a:solidFill>
              </a:rPr>
              <a:t> ，</a:t>
            </a:r>
            <a:r>
              <a:rPr lang="zh-TW" altLang="en-US" sz="1400" dirty="0" smtClean="0">
                <a:solidFill>
                  <a:schemeClr val="tx1"/>
                </a:solidFill>
              </a:rPr>
              <a:t>頁面上會看到</a:t>
            </a:r>
            <a:r>
              <a:rPr lang="zh-TW" altLang="en-US" sz="1400" dirty="0" smtClean="0">
                <a:solidFill>
                  <a:schemeClr val="tx1"/>
                </a:solidFill>
              </a:rPr>
              <a:t>前 </a:t>
            </a:r>
            <a:r>
              <a:rPr lang="en-US" altLang="zh-TW" sz="1400" dirty="0" smtClean="0">
                <a:solidFill>
                  <a:schemeClr val="tx1"/>
                </a:solidFill>
              </a:rPr>
              <a:t>6</a:t>
            </a:r>
            <a:r>
              <a:rPr lang="zh-TW" altLang="en-US" sz="1400" dirty="0" smtClean="0">
                <a:solidFill>
                  <a:schemeClr val="tx1"/>
                </a:solidFill>
              </a:rPr>
              <a:t> 天</a:t>
            </a:r>
            <a:r>
              <a:rPr lang="zh-TW" altLang="en-US" sz="1400" dirty="0" smtClean="0">
                <a:solidFill>
                  <a:schemeClr val="tx1"/>
                </a:solidFill>
              </a:rPr>
              <a:t>的</a:t>
            </a:r>
            <a:r>
              <a:rPr lang="zh-TW" altLang="en-US" sz="1400" dirty="0" smtClean="0">
                <a:solidFill>
                  <a:schemeClr val="tx1"/>
                </a:solidFill>
              </a:rPr>
              <a:t>資料呈現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690253" y="3303378"/>
            <a:ext cx="1542474" cy="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90252" y="2967578"/>
            <a:ext cx="1994780" cy="283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昨</a:t>
            </a:r>
            <a:r>
              <a:rPr lang="zh-TW" altLang="en-US" dirty="0"/>
              <a:t>日</a:t>
            </a:r>
            <a:r>
              <a:rPr lang="zh-TW" altLang="en-US" dirty="0" smtClean="0"/>
              <a:t>生產累計時間</a:t>
            </a:r>
            <a:r>
              <a:rPr lang="en-US" altLang="zh-TW" dirty="0"/>
              <a:t>(</a:t>
            </a:r>
            <a:r>
              <a:rPr lang="zh-TW" altLang="en-US" dirty="0"/>
              <a:t>𝒉</a:t>
            </a:r>
            <a:r>
              <a:rPr lang="zh-TW" altLang="en-US" dirty="0" smtClean="0"/>
              <a:t>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43363" y="3370033"/>
            <a:ext cx="2323964" cy="283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昨日機台上電累計時間</a:t>
            </a:r>
            <a:r>
              <a:rPr lang="en-US" altLang="zh-TW" dirty="0"/>
              <a:t>(</a:t>
            </a:r>
            <a:r>
              <a:rPr lang="zh-TW" altLang="en-US" dirty="0"/>
              <a:t>𝒉</a:t>
            </a:r>
            <a:r>
              <a:rPr lang="zh-TW" altLang="en-US" dirty="0" smtClean="0"/>
              <a:t>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690253" y="4783541"/>
            <a:ext cx="1311563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574797" y="4424444"/>
            <a:ext cx="1542474" cy="283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累計生產時間</a:t>
            </a:r>
            <a:r>
              <a:rPr lang="en-US" altLang="zh-TW" dirty="0"/>
              <a:t>(</a:t>
            </a:r>
            <a:r>
              <a:rPr lang="zh-TW" altLang="en-US" dirty="0"/>
              <a:t>𝒉</a:t>
            </a:r>
            <a:r>
              <a:rPr lang="zh-TW" altLang="en-US" dirty="0" smtClean="0"/>
              <a:t>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39451" y="4868253"/>
            <a:ext cx="1542474" cy="283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上電時間</a:t>
            </a:r>
            <a:r>
              <a:rPr lang="en-US" altLang="zh-TW" dirty="0"/>
              <a:t>(</a:t>
            </a:r>
            <a:r>
              <a:rPr lang="zh-TW" altLang="en-US" dirty="0"/>
              <a:t>𝒉</a:t>
            </a:r>
            <a:r>
              <a:rPr lang="zh-TW" altLang="en-US" dirty="0" smtClean="0"/>
              <a:t>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22CB709-EBB2-4374-BBFF-7298E377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6933"/>
            <a:ext cx="8520600" cy="763500"/>
          </a:xfrm>
        </p:spPr>
        <p:txBody>
          <a:bodyPr/>
          <a:lstStyle/>
          <a:p>
            <a:r>
              <a:rPr lang="zh-TW" altLang="en-US" dirty="0"/>
              <a:t>稼動</a:t>
            </a:r>
            <a:r>
              <a:rPr lang="zh-TW" altLang="en-US" dirty="0" smtClean="0"/>
              <a:t>計算說明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xmlns="" id="{21D1F9E2-C631-4EAA-92E2-8974B053B7FE}"/>
              </a:ext>
            </a:extLst>
          </p:cNvPr>
          <p:cNvCxnSpPr/>
          <p:nvPr/>
        </p:nvCxnSpPr>
        <p:spPr>
          <a:xfrm>
            <a:off x="1249960" y="2206305"/>
            <a:ext cx="681186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290194" y="2063692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xmlns="" id="{D0356277-AC24-4A16-AB42-1E1B5736B524}"/>
              </a:ext>
            </a:extLst>
          </p:cNvPr>
          <p:cNvCxnSpPr>
            <a:cxnSpLocks/>
          </p:cNvCxnSpPr>
          <p:nvPr/>
        </p:nvCxnSpPr>
        <p:spPr>
          <a:xfrm>
            <a:off x="6192474" y="2039833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1825162" y="239496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 00:00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33BB39C9-FA69-4196-BD93-9D0CF84389BB}"/>
              </a:ext>
            </a:extLst>
          </p:cNvPr>
          <p:cNvSpPr txBox="1"/>
          <p:nvPr/>
        </p:nvSpPr>
        <p:spPr>
          <a:xfrm>
            <a:off x="5833088" y="228946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 00:00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36B08F38-F9A1-497C-858D-15AD26A26A4B}"/>
              </a:ext>
            </a:extLst>
          </p:cNvPr>
          <p:cNvSpPr txBox="1"/>
          <p:nvPr/>
        </p:nvSpPr>
        <p:spPr>
          <a:xfrm>
            <a:off x="1177484" y="19459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生產片數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xmlns="" id="{A4161B14-99FD-439F-A857-780291442AE1}"/>
              </a:ext>
            </a:extLst>
          </p:cNvPr>
          <p:cNvCxnSpPr>
            <a:cxnSpLocks/>
          </p:cNvCxnSpPr>
          <p:nvPr/>
        </p:nvCxnSpPr>
        <p:spPr>
          <a:xfrm>
            <a:off x="2894202" y="2039833"/>
            <a:ext cx="251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9EDA01A5-99DD-4D36-9AF7-8E2182ECE659}"/>
              </a:ext>
            </a:extLst>
          </p:cNvPr>
          <p:cNvCxnSpPr>
            <a:cxnSpLocks/>
          </p:cNvCxnSpPr>
          <p:nvPr/>
        </p:nvCxnSpPr>
        <p:spPr>
          <a:xfrm>
            <a:off x="3941357" y="1431304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3941358" y="1435317"/>
            <a:ext cx="647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3F85C3BB-62E3-4599-B54F-1425A57C90E3}"/>
              </a:ext>
            </a:extLst>
          </p:cNvPr>
          <p:cNvCxnSpPr>
            <a:cxnSpLocks/>
          </p:cNvCxnSpPr>
          <p:nvPr/>
        </p:nvCxnSpPr>
        <p:spPr>
          <a:xfrm>
            <a:off x="4590175" y="1334132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xmlns="" id="{C59F980F-7968-4ED5-8B25-3885C2374C97}"/>
              </a:ext>
            </a:extLst>
          </p:cNvPr>
          <p:cNvCxnSpPr>
            <a:cxnSpLocks/>
          </p:cNvCxnSpPr>
          <p:nvPr/>
        </p:nvCxnSpPr>
        <p:spPr>
          <a:xfrm>
            <a:off x="4588778" y="1334132"/>
            <a:ext cx="468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3107430" y="175794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885B32A1-8ED2-4447-A9D6-2A320F03D9FC}"/>
              </a:ext>
            </a:extLst>
          </p:cNvPr>
          <p:cNvSpPr txBox="1"/>
          <p:nvPr/>
        </p:nvSpPr>
        <p:spPr>
          <a:xfrm>
            <a:off x="3266700" y="165506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C1915162-646E-4634-A1A9-F050488CB449}"/>
              </a:ext>
            </a:extLst>
          </p:cNvPr>
          <p:cNvSpPr txBox="1"/>
          <p:nvPr/>
        </p:nvSpPr>
        <p:spPr>
          <a:xfrm>
            <a:off x="3420149" y="155446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3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09BA412C-4EC5-4FC3-B264-351D78C14AF7}"/>
              </a:ext>
            </a:extLst>
          </p:cNvPr>
          <p:cNvSpPr txBox="1"/>
          <p:nvPr/>
        </p:nvSpPr>
        <p:spPr>
          <a:xfrm>
            <a:off x="3582842" y="145458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4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DBEF8550-2927-4628-9B26-2C874628D5F1}"/>
              </a:ext>
            </a:extLst>
          </p:cNvPr>
          <p:cNvSpPr txBox="1"/>
          <p:nvPr/>
        </p:nvSpPr>
        <p:spPr>
          <a:xfrm>
            <a:off x="3740791" y="135471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5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xmlns="" id="{CA1FFA36-A68E-4D3D-9B90-DABDE8EA7AE5}"/>
              </a:ext>
            </a:extLst>
          </p:cNvPr>
          <p:cNvSpPr txBox="1"/>
          <p:nvPr/>
        </p:nvSpPr>
        <p:spPr>
          <a:xfrm>
            <a:off x="210717" y="758591"/>
            <a:ext cx="21948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操作步驟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設定點位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設定標準生產時間</a:t>
            </a:r>
            <a:r>
              <a:rPr lang="en-US" altLang="zh-TW" dirty="0"/>
              <a:t>(T)</a:t>
            </a:r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xmlns="" id="{C3E9C14E-FE88-47AE-8389-BFD4232B3859}"/>
              </a:ext>
            </a:extLst>
          </p:cNvPr>
          <p:cNvGrpSpPr/>
          <p:nvPr/>
        </p:nvGrpSpPr>
        <p:grpSpPr>
          <a:xfrm>
            <a:off x="3145872" y="1536674"/>
            <a:ext cx="787097" cy="501851"/>
            <a:chOff x="3129094" y="1779954"/>
            <a:chExt cx="787097" cy="501851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xmlns="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xmlns="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xmlns="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xmlns="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xmlns="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xmlns="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xmlns="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xmlns="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xmlns="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xmlns="" id="{F0BB2682-2F6A-4EFF-BB46-8335213762EB}"/>
              </a:ext>
            </a:extLst>
          </p:cNvPr>
          <p:cNvSpPr txBox="1"/>
          <p:nvPr/>
        </p:nvSpPr>
        <p:spPr>
          <a:xfrm>
            <a:off x="3898984" y="12462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6</a:t>
            </a:r>
            <a:endParaRPr lang="zh-TW" altLang="en-US" dirty="0"/>
          </a:p>
        </p:txBody>
      </p: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145872" y="2067524"/>
            <a:ext cx="0" cy="29286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xmlns="" id="{AE22F9E0-E8AE-4AF5-8FEC-46E3F16B0252}"/>
              </a:ext>
            </a:extLst>
          </p:cNvPr>
          <p:cNvCxnSpPr/>
          <p:nvPr/>
        </p:nvCxnSpPr>
        <p:spPr>
          <a:xfrm>
            <a:off x="1249960" y="4996797"/>
            <a:ext cx="681186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xmlns="" id="{507EF058-6D33-43C6-ABDE-9AFE11E9E98E}"/>
              </a:ext>
            </a:extLst>
          </p:cNvPr>
          <p:cNvCxnSpPr>
            <a:cxnSpLocks/>
          </p:cNvCxnSpPr>
          <p:nvPr/>
        </p:nvCxnSpPr>
        <p:spPr>
          <a:xfrm>
            <a:off x="4200493" y="1470126"/>
            <a:ext cx="0" cy="35260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xmlns="" id="{A801C004-F856-4D0C-BF63-2EC5B9147C35}"/>
              </a:ext>
            </a:extLst>
          </p:cNvPr>
          <p:cNvCxnSpPr>
            <a:cxnSpLocks/>
          </p:cNvCxnSpPr>
          <p:nvPr/>
        </p:nvCxnSpPr>
        <p:spPr>
          <a:xfrm>
            <a:off x="3947833" y="1004276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xmlns="" id="{AE68EBAD-E7C9-42B7-8894-E7CF91D2A69F}"/>
              </a:ext>
            </a:extLst>
          </p:cNvPr>
          <p:cNvCxnSpPr>
            <a:cxnSpLocks/>
          </p:cNvCxnSpPr>
          <p:nvPr/>
        </p:nvCxnSpPr>
        <p:spPr>
          <a:xfrm>
            <a:off x="4200493" y="1004276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xmlns="" id="{FE707D0B-1675-48E7-BC6A-D7DF510C4F9E}"/>
              </a:ext>
            </a:extLst>
          </p:cNvPr>
          <p:cNvCxnSpPr>
            <a:cxnSpLocks/>
          </p:cNvCxnSpPr>
          <p:nvPr/>
        </p:nvCxnSpPr>
        <p:spPr>
          <a:xfrm>
            <a:off x="3947833" y="1035128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B8DEE542-D034-40C9-A822-1223E26E8EB5}"/>
              </a:ext>
            </a:extLst>
          </p:cNvPr>
          <p:cNvSpPr/>
          <p:nvPr/>
        </p:nvSpPr>
        <p:spPr>
          <a:xfrm>
            <a:off x="3961744" y="815615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2DC71E70-2E2A-433D-A0C8-2D74C3401A61}"/>
              </a:ext>
            </a:extLst>
          </p:cNvPr>
          <p:cNvSpPr txBox="1"/>
          <p:nvPr/>
        </p:nvSpPr>
        <p:spPr>
          <a:xfrm>
            <a:off x="663520" y="468470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生產時間統計點位</a:t>
            </a:r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xmlns="" id="{E687B742-4A52-46D6-AE3D-35FFB9C8C686}"/>
              </a:ext>
            </a:extLst>
          </p:cNvPr>
          <p:cNvCxnSpPr>
            <a:cxnSpLocks/>
          </p:cNvCxnSpPr>
          <p:nvPr/>
        </p:nvCxnSpPr>
        <p:spPr>
          <a:xfrm>
            <a:off x="3134232" y="4826320"/>
            <a:ext cx="104517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3B227646-DACD-45DB-92F7-8FE612317299}"/>
              </a:ext>
            </a:extLst>
          </p:cNvPr>
          <p:cNvSpPr/>
          <p:nvPr/>
        </p:nvSpPr>
        <p:spPr>
          <a:xfrm>
            <a:off x="3494467" y="4617196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bg1">
                    <a:lumMod val="5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xmlns="" id="{E8FD06EA-0AD1-4F2E-88C9-6C75CBDB9A73}"/>
              </a:ext>
            </a:extLst>
          </p:cNvPr>
          <p:cNvSpPr txBox="1"/>
          <p:nvPr/>
        </p:nvSpPr>
        <p:spPr>
          <a:xfrm>
            <a:off x="4536054" y="11468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7</a:t>
            </a:r>
            <a:endParaRPr lang="zh-TW" altLang="en-US" dirty="0"/>
          </a:p>
        </p:txBody>
      </p: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xmlns="" id="{245C430F-F4F0-4FFD-BFCA-5234B2E24069}"/>
              </a:ext>
            </a:extLst>
          </p:cNvPr>
          <p:cNvCxnSpPr>
            <a:cxnSpLocks/>
          </p:cNvCxnSpPr>
          <p:nvPr/>
        </p:nvCxnSpPr>
        <p:spPr>
          <a:xfrm>
            <a:off x="4588778" y="1454584"/>
            <a:ext cx="0" cy="35416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xmlns="" id="{38BD7F3F-A75D-486E-AB81-76D8888C74D0}"/>
              </a:ext>
            </a:extLst>
          </p:cNvPr>
          <p:cNvCxnSpPr>
            <a:cxnSpLocks/>
          </p:cNvCxnSpPr>
          <p:nvPr/>
        </p:nvCxnSpPr>
        <p:spPr>
          <a:xfrm>
            <a:off x="4838462" y="1334132"/>
            <a:ext cx="0" cy="36620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xmlns="" id="{89AD94D5-0BE3-481C-B49C-45732B46FF05}"/>
              </a:ext>
            </a:extLst>
          </p:cNvPr>
          <p:cNvCxnSpPr>
            <a:cxnSpLocks/>
          </p:cNvCxnSpPr>
          <p:nvPr/>
        </p:nvCxnSpPr>
        <p:spPr>
          <a:xfrm>
            <a:off x="4586795" y="888229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xmlns="" id="{E760B83F-E0A9-4C86-95C1-51724F78CB65}"/>
              </a:ext>
            </a:extLst>
          </p:cNvPr>
          <p:cNvCxnSpPr>
            <a:cxnSpLocks/>
          </p:cNvCxnSpPr>
          <p:nvPr/>
        </p:nvCxnSpPr>
        <p:spPr>
          <a:xfrm>
            <a:off x="4839455" y="888229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xmlns="" id="{3DA6C04A-94D5-4EB8-A1CF-DFB11F7215BF}"/>
              </a:ext>
            </a:extLst>
          </p:cNvPr>
          <p:cNvCxnSpPr>
            <a:cxnSpLocks/>
          </p:cNvCxnSpPr>
          <p:nvPr/>
        </p:nvCxnSpPr>
        <p:spPr>
          <a:xfrm>
            <a:off x="4586795" y="919081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C72EBE5B-2B24-4CE1-805C-A425C68B0CA5}"/>
              </a:ext>
            </a:extLst>
          </p:cNvPr>
          <p:cNvSpPr/>
          <p:nvPr/>
        </p:nvSpPr>
        <p:spPr>
          <a:xfrm>
            <a:off x="4594416" y="724815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xmlns="" id="{AA6AD726-91CD-4541-B571-E1B48F2CBC65}"/>
              </a:ext>
            </a:extLst>
          </p:cNvPr>
          <p:cNvCxnSpPr>
            <a:cxnSpLocks/>
          </p:cNvCxnSpPr>
          <p:nvPr/>
        </p:nvCxnSpPr>
        <p:spPr>
          <a:xfrm>
            <a:off x="4581980" y="4824919"/>
            <a:ext cx="2455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72F33E63-BD9F-4DC5-B822-384A307E456C}"/>
              </a:ext>
            </a:extLst>
          </p:cNvPr>
          <p:cNvSpPr/>
          <p:nvPr/>
        </p:nvSpPr>
        <p:spPr>
          <a:xfrm>
            <a:off x="4565865" y="4581326"/>
            <a:ext cx="298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b="1" dirty="0">
                <a:solidFill>
                  <a:schemeClr val="bg1">
                    <a:lumMod val="50000"/>
                  </a:schemeClr>
                </a:solidFill>
              </a:rPr>
              <a:t>t2</a:t>
            </a:r>
            <a:endParaRPr lang="zh-TW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xmlns="" id="{B8D3DBD4-9D20-427C-A1D2-A8B989EDA3B5}"/>
              </a:ext>
            </a:extLst>
          </p:cNvPr>
          <p:cNvCxnSpPr>
            <a:cxnSpLocks/>
          </p:cNvCxnSpPr>
          <p:nvPr/>
        </p:nvCxnSpPr>
        <p:spPr>
          <a:xfrm>
            <a:off x="5310651" y="1937858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xmlns="" id="{513C6B5A-4AE2-4981-9FBE-68265661D310}"/>
              </a:ext>
            </a:extLst>
          </p:cNvPr>
          <p:cNvCxnSpPr>
            <a:cxnSpLocks/>
          </p:cNvCxnSpPr>
          <p:nvPr/>
        </p:nvCxnSpPr>
        <p:spPr>
          <a:xfrm>
            <a:off x="5309254" y="1937858"/>
            <a:ext cx="15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xmlns="" id="{0250F012-621E-4087-B57B-9D3FEA691EE0}"/>
              </a:ext>
            </a:extLst>
          </p:cNvPr>
          <p:cNvCxnSpPr>
            <a:cxnSpLocks/>
          </p:cNvCxnSpPr>
          <p:nvPr/>
        </p:nvCxnSpPr>
        <p:spPr>
          <a:xfrm>
            <a:off x="5465868" y="1833941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xmlns="" id="{24056FE8-6C77-43C7-88C8-EF72C33873D1}"/>
              </a:ext>
            </a:extLst>
          </p:cNvPr>
          <p:cNvCxnSpPr>
            <a:cxnSpLocks/>
          </p:cNvCxnSpPr>
          <p:nvPr/>
        </p:nvCxnSpPr>
        <p:spPr>
          <a:xfrm>
            <a:off x="5472860" y="1833941"/>
            <a:ext cx="15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xmlns="" id="{58BAF729-62D3-4E15-9648-1E2437EE7347}"/>
              </a:ext>
            </a:extLst>
          </p:cNvPr>
          <p:cNvCxnSpPr>
            <a:cxnSpLocks/>
          </p:cNvCxnSpPr>
          <p:nvPr/>
        </p:nvCxnSpPr>
        <p:spPr>
          <a:xfrm>
            <a:off x="5625150" y="1737378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xmlns="" id="{B5735DE9-C463-4C2A-8346-BC8BF0DEAE8A}"/>
              </a:ext>
            </a:extLst>
          </p:cNvPr>
          <p:cNvCxnSpPr>
            <a:cxnSpLocks/>
          </p:cNvCxnSpPr>
          <p:nvPr/>
        </p:nvCxnSpPr>
        <p:spPr>
          <a:xfrm>
            <a:off x="5632142" y="1737378"/>
            <a:ext cx="79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xmlns="" id="{57083C63-140A-42E8-995C-66C76D4C8908}"/>
              </a:ext>
            </a:extLst>
          </p:cNvPr>
          <p:cNvCxnSpPr>
            <a:cxnSpLocks/>
          </p:cNvCxnSpPr>
          <p:nvPr/>
        </p:nvCxnSpPr>
        <p:spPr>
          <a:xfrm>
            <a:off x="5167618" y="2038525"/>
            <a:ext cx="141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2783911" y="185295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xmlns="" id="{CF31D46B-BDE4-43BB-BAD6-D5F78C096947}"/>
              </a:ext>
            </a:extLst>
          </p:cNvPr>
          <p:cNvSpPr txBox="1"/>
          <p:nvPr/>
        </p:nvSpPr>
        <p:spPr>
          <a:xfrm>
            <a:off x="5271583" y="1757946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xmlns="" id="{39429563-A7A4-44CE-B839-BD0D4E2AACF6}"/>
              </a:ext>
            </a:extLst>
          </p:cNvPr>
          <p:cNvSpPr txBox="1"/>
          <p:nvPr/>
        </p:nvSpPr>
        <p:spPr>
          <a:xfrm>
            <a:off x="5430853" y="1655068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xmlns="" id="{93735A6C-E7E4-4C36-92B0-64FBC72A40CE}"/>
              </a:ext>
            </a:extLst>
          </p:cNvPr>
          <p:cNvSpPr txBox="1"/>
          <p:nvPr/>
        </p:nvSpPr>
        <p:spPr>
          <a:xfrm>
            <a:off x="5584302" y="1554466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3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xmlns="" id="{F9AEC8D8-0BAE-4EC6-86AD-78EA08EE6472}"/>
              </a:ext>
            </a:extLst>
          </p:cNvPr>
          <p:cNvSpPr txBox="1"/>
          <p:nvPr/>
        </p:nvSpPr>
        <p:spPr>
          <a:xfrm>
            <a:off x="5113296" y="1878082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xmlns="" id="{2ECF78C5-0CF6-4880-8590-02F175D8E77F}"/>
              </a:ext>
            </a:extLst>
          </p:cNvPr>
          <p:cNvCxnSpPr>
            <a:cxnSpLocks/>
          </p:cNvCxnSpPr>
          <p:nvPr/>
        </p:nvCxnSpPr>
        <p:spPr>
          <a:xfrm>
            <a:off x="5308037" y="2055060"/>
            <a:ext cx="0" cy="294112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xmlns="" id="{74BA8D0E-8988-4E48-9705-DFD70641CA6F}"/>
              </a:ext>
            </a:extLst>
          </p:cNvPr>
          <p:cNvCxnSpPr>
            <a:cxnSpLocks/>
          </p:cNvCxnSpPr>
          <p:nvPr/>
        </p:nvCxnSpPr>
        <p:spPr>
          <a:xfrm>
            <a:off x="5870853" y="1750906"/>
            <a:ext cx="0" cy="324528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xmlns="" id="{BF0BF140-FD22-466C-8D3B-87DFAB272C54}"/>
              </a:ext>
            </a:extLst>
          </p:cNvPr>
          <p:cNvCxnSpPr>
            <a:cxnSpLocks/>
          </p:cNvCxnSpPr>
          <p:nvPr/>
        </p:nvCxnSpPr>
        <p:spPr>
          <a:xfrm>
            <a:off x="5622946" y="1292281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xmlns="" id="{9A60BB20-5144-43B2-BA96-15ABAC8449C2}"/>
              </a:ext>
            </a:extLst>
          </p:cNvPr>
          <p:cNvCxnSpPr>
            <a:cxnSpLocks/>
          </p:cNvCxnSpPr>
          <p:nvPr/>
        </p:nvCxnSpPr>
        <p:spPr>
          <a:xfrm>
            <a:off x="5875606" y="1292281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xmlns="" id="{829E61C6-1B81-40CA-843D-DAA6B8F0CD9D}"/>
              </a:ext>
            </a:extLst>
          </p:cNvPr>
          <p:cNvCxnSpPr>
            <a:cxnSpLocks/>
          </p:cNvCxnSpPr>
          <p:nvPr/>
        </p:nvCxnSpPr>
        <p:spPr>
          <a:xfrm>
            <a:off x="5622946" y="1323133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248ECB24-FF52-4D9F-A733-DE1C4DE5C366}"/>
              </a:ext>
            </a:extLst>
          </p:cNvPr>
          <p:cNvSpPr/>
          <p:nvPr/>
        </p:nvSpPr>
        <p:spPr>
          <a:xfrm>
            <a:off x="5630567" y="1128867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xmlns="" id="{9DB50629-86A5-4C3B-93D1-BC5F22680BE1}"/>
              </a:ext>
            </a:extLst>
          </p:cNvPr>
          <p:cNvCxnSpPr>
            <a:cxnSpLocks/>
          </p:cNvCxnSpPr>
          <p:nvPr/>
        </p:nvCxnSpPr>
        <p:spPr>
          <a:xfrm>
            <a:off x="5304579" y="4819059"/>
            <a:ext cx="5467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xmlns="" id="{F43A4788-03C1-475A-B60A-195BBBD3398F}"/>
              </a:ext>
            </a:extLst>
          </p:cNvPr>
          <p:cNvSpPr/>
          <p:nvPr/>
        </p:nvSpPr>
        <p:spPr>
          <a:xfrm>
            <a:off x="5459403" y="4615896"/>
            <a:ext cx="298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b="1" dirty="0">
                <a:solidFill>
                  <a:schemeClr val="bg1">
                    <a:lumMod val="50000"/>
                  </a:schemeClr>
                </a:solidFill>
              </a:rPr>
              <a:t>t3</a:t>
            </a:r>
            <a:endParaRPr lang="zh-TW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xmlns="" id="{74416E3E-E12E-4EDB-9483-D76BD21D0610}"/>
              </a:ext>
            </a:extLst>
          </p:cNvPr>
          <p:cNvSpPr txBox="1"/>
          <p:nvPr/>
        </p:nvSpPr>
        <p:spPr>
          <a:xfrm>
            <a:off x="6221338" y="4576356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solidFill>
                  <a:srgbClr val="C00000"/>
                </a:solidFill>
              </a:rPr>
              <a:t>1/1</a:t>
            </a:r>
            <a:r>
              <a:rPr lang="zh-TW" altLang="en-US" b="1" dirty="0">
                <a:solidFill>
                  <a:srgbClr val="C00000"/>
                </a:solidFill>
              </a:rPr>
              <a:t>累計生產時間 </a:t>
            </a:r>
            <a:r>
              <a:rPr lang="en-US" altLang="zh-TW" b="1" dirty="0">
                <a:solidFill>
                  <a:srgbClr val="C00000"/>
                </a:solidFill>
              </a:rPr>
              <a:t>t1 + t2 + t3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xmlns="" id="{01A8625F-583E-41D2-A14F-FF1462FBA8AA}"/>
                  </a:ext>
                </a:extLst>
              </p:cNvPr>
              <p:cNvSpPr txBox="1"/>
              <p:nvPr/>
            </p:nvSpPr>
            <p:spPr>
              <a:xfrm>
                <a:off x="1397369" y="5385325"/>
                <a:ext cx="5618846" cy="1378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”</a:t>
                </a:r>
                <a:r>
                  <a:rPr lang="zh-TW" altLang="en-US" dirty="0"/>
                  <a:t>生產片數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為設備完成動作後累計的加工次數，代表設備有作</a:t>
                </a:r>
                <a:r>
                  <a:rPr lang="zh-TW" altLang="en-US" dirty="0" smtClean="0"/>
                  <a:t>動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標準生產時間需由客戶提供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設備關機後開機，生產片數可能歸零，不影響程式演算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b="1" i="1" dirty="0" smtClean="0">
                        <a:latin typeface="Cambria Math" panose="02040503050406030204" pitchFamily="18" charset="0"/>
                        <a:ea typeface="+mj-ea"/>
                      </a:rPr>
                      <m:t>機</m:t>
                    </m:r>
                    <m:r>
                      <a:rPr lang="zh-TW" altLang="en-US" b="1" i="1" dirty="0">
                        <a:latin typeface="Cambria Math" panose="02040503050406030204" pitchFamily="18" charset="0"/>
                        <a:ea typeface="+mj-ea"/>
                      </a:rPr>
                      <m:t>台</m:t>
                    </m:r>
                    <m:r>
                      <a:rPr lang="zh-TW" altLang="en-US" b="1" i="1" dirty="0" smtClean="0">
                        <a:latin typeface="Cambria Math" panose="02040503050406030204" pitchFamily="18" charset="0"/>
                        <a:ea typeface="+mj-ea"/>
                      </a:rPr>
                      <m:t>稼</m:t>
                    </m:r>
                    <m:r>
                      <a:rPr lang="zh-TW" altLang="en-US" b="1" i="1" dirty="0">
                        <a:latin typeface="Cambria Math" panose="02040503050406030204" pitchFamily="18" charset="0"/>
                        <a:ea typeface="+mj-ea"/>
                      </a:rPr>
                      <m:t>動</m:t>
                    </m:r>
                    <m:r>
                      <a:rPr lang="zh-TW" altLang="en-US" b="1" i="1" dirty="0" smtClean="0">
                        <a:latin typeface="Cambria Math" panose="02040503050406030204" pitchFamily="18" charset="0"/>
                        <a:ea typeface="+mj-ea"/>
                      </a:rPr>
                      <m:t>率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+mj-ea"/>
                      </a:rPr>
                      <m:t>(%)= </m:t>
                    </m:r>
                    <m:f>
                      <m:fPr>
                        <m:ctrlPr>
                          <a:rPr lang="en-US" altLang="zh-TW" b="1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累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計</m:t>
                        </m:r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生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產</m:t>
                        </m:r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時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間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𝒉𝒓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num>
                      <m:den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上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電</m:t>
                        </m:r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時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間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𝒉𝒓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b="1" dirty="0"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01A8625F-583E-41D2-A14F-FF1462FBA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69" y="5385325"/>
                <a:ext cx="5618846" cy="1378134"/>
              </a:xfrm>
              <a:prstGeom prst="rect">
                <a:avLst/>
              </a:prstGeom>
              <a:blipFill>
                <a:blip r:embed="rId2"/>
                <a:stretch>
                  <a:fillRect l="-108" t="-8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xmlns="" id="{0BEF52FD-605E-456C-84C5-413065657723}"/>
              </a:ext>
            </a:extLst>
          </p:cNvPr>
          <p:cNvCxnSpPr/>
          <p:nvPr/>
        </p:nvCxnSpPr>
        <p:spPr>
          <a:xfrm>
            <a:off x="1247736" y="3838598"/>
            <a:ext cx="681186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xmlns="" id="{F6497FA0-E407-4B7B-B0B8-8E319EF7B1D7}"/>
              </a:ext>
            </a:extLst>
          </p:cNvPr>
          <p:cNvSpPr txBox="1"/>
          <p:nvPr/>
        </p:nvSpPr>
        <p:spPr>
          <a:xfrm>
            <a:off x="676388" y="355650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上電時間統計點位</a:t>
            </a:r>
          </a:p>
        </p:txBody>
      </p: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xmlns="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2912379" y="2038525"/>
            <a:ext cx="0" cy="179946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xmlns="" id="{A0D0A003-A054-40C0-9E53-7C5685085F4F}"/>
              </a:ext>
            </a:extLst>
          </p:cNvPr>
          <p:cNvCxnSpPr>
            <a:cxnSpLocks/>
          </p:cNvCxnSpPr>
          <p:nvPr/>
        </p:nvCxnSpPr>
        <p:spPr>
          <a:xfrm>
            <a:off x="5057683" y="1334132"/>
            <a:ext cx="0" cy="250385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xmlns="" id="{A50B2954-515C-4C79-AB24-F172531183EC}"/>
              </a:ext>
            </a:extLst>
          </p:cNvPr>
          <p:cNvCxnSpPr>
            <a:cxnSpLocks/>
          </p:cNvCxnSpPr>
          <p:nvPr/>
        </p:nvCxnSpPr>
        <p:spPr>
          <a:xfrm>
            <a:off x="5168138" y="2038525"/>
            <a:ext cx="0" cy="179946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xmlns="" id="{A14DA699-1F6F-4023-8CC8-54826C5502A3}"/>
              </a:ext>
            </a:extLst>
          </p:cNvPr>
          <p:cNvCxnSpPr>
            <a:cxnSpLocks/>
          </p:cNvCxnSpPr>
          <p:nvPr/>
        </p:nvCxnSpPr>
        <p:spPr>
          <a:xfrm>
            <a:off x="6192474" y="1730748"/>
            <a:ext cx="0" cy="210724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6BC0A330-8597-48A1-BCFE-0A279FE08F91}"/>
              </a:ext>
            </a:extLst>
          </p:cNvPr>
          <p:cNvSpPr/>
          <p:nvPr/>
        </p:nvSpPr>
        <p:spPr>
          <a:xfrm>
            <a:off x="3730919" y="3464172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xmlns="" id="{9D58040C-B33C-439D-B6C8-6499A63EC612}"/>
              </a:ext>
            </a:extLst>
          </p:cNvPr>
          <p:cNvCxnSpPr>
            <a:cxnSpLocks/>
          </p:cNvCxnSpPr>
          <p:nvPr/>
        </p:nvCxnSpPr>
        <p:spPr>
          <a:xfrm>
            <a:off x="5162076" y="3683387"/>
            <a:ext cx="103039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xmlns="" id="{EC122AC8-E683-4CA3-A657-07BD38B23BB0}"/>
              </a:ext>
            </a:extLst>
          </p:cNvPr>
          <p:cNvSpPr/>
          <p:nvPr/>
        </p:nvSpPr>
        <p:spPr>
          <a:xfrm>
            <a:off x="5445274" y="3464171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T2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xmlns="" id="{109CA68E-02E6-452D-BD77-E5E94218E993}"/>
              </a:ext>
            </a:extLst>
          </p:cNvPr>
          <p:cNvSpPr txBox="1"/>
          <p:nvPr/>
        </p:nvSpPr>
        <p:spPr>
          <a:xfrm>
            <a:off x="6287791" y="3412178"/>
            <a:ext cx="235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solidFill>
                  <a:srgbClr val="C00000"/>
                </a:solidFill>
              </a:rPr>
              <a:t>1/1</a:t>
            </a:r>
            <a:r>
              <a:rPr lang="zh-TW" altLang="en-US" b="1" dirty="0">
                <a:solidFill>
                  <a:srgbClr val="C00000"/>
                </a:solidFill>
              </a:rPr>
              <a:t>累計上電時間 </a:t>
            </a:r>
            <a:r>
              <a:rPr lang="en-US" altLang="zh-TW" b="1" dirty="0">
                <a:solidFill>
                  <a:srgbClr val="C00000"/>
                </a:solidFill>
              </a:rPr>
              <a:t>T1 + T2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xmlns="" id="{A0B9A161-FA3C-45C2-9C0B-095FA42759A7}"/>
              </a:ext>
            </a:extLst>
          </p:cNvPr>
          <p:cNvSpPr/>
          <p:nvPr/>
        </p:nvSpPr>
        <p:spPr>
          <a:xfrm>
            <a:off x="-35591" y="6577345"/>
            <a:ext cx="24144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O.E.E =</a:t>
            </a:r>
            <a:r>
              <a:rPr lang="zh-TW" altLang="en-US" sz="1000" b="1" dirty="0"/>
              <a:t>機台稼動率 </a:t>
            </a:r>
            <a:r>
              <a:rPr lang="en-US" altLang="zh-TW" sz="1000" b="1" dirty="0"/>
              <a:t>* </a:t>
            </a:r>
            <a:r>
              <a:rPr lang="zh-TW" altLang="en-US" sz="1000" b="1" dirty="0"/>
              <a:t>性能稼動率 </a:t>
            </a:r>
            <a:r>
              <a:rPr lang="en-US" altLang="zh-TW" sz="1000" b="1" dirty="0"/>
              <a:t>* </a:t>
            </a:r>
            <a:r>
              <a:rPr lang="zh-TW" altLang="en-US" sz="1000" b="1" dirty="0"/>
              <a:t>良率</a:t>
            </a:r>
            <a:endParaRPr lang="zh-TW" altLang="en-US" sz="1000" dirty="0"/>
          </a:p>
        </p:txBody>
      </p:sp>
      <p:sp>
        <p:nvSpPr>
          <p:cNvPr id="3" name="矩形 2"/>
          <p:cNvSpPr/>
          <p:nvPr/>
        </p:nvSpPr>
        <p:spPr>
          <a:xfrm>
            <a:off x="2912379" y="3689089"/>
            <a:ext cx="2145304" cy="144000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xmlns="" id="{07FA2E05-AEC0-4F6C-8C9D-6D2C4AAEC79B}"/>
              </a:ext>
            </a:extLst>
          </p:cNvPr>
          <p:cNvCxnSpPr>
            <a:cxnSpLocks/>
          </p:cNvCxnSpPr>
          <p:nvPr/>
        </p:nvCxnSpPr>
        <p:spPr>
          <a:xfrm>
            <a:off x="2918356" y="3687406"/>
            <a:ext cx="2139327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186243" y="3692303"/>
            <a:ext cx="972000" cy="144000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3169890" y="4835900"/>
            <a:ext cx="1008000" cy="144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4597570" y="4838597"/>
            <a:ext cx="216000" cy="144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5318819" y="4831093"/>
            <a:ext cx="540000" cy="144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279865" y="3657689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xmlns="" id="{D0356277-AC24-4A16-AB42-1E1B5736B524}"/>
              </a:ext>
            </a:extLst>
          </p:cNvPr>
          <p:cNvCxnSpPr>
            <a:cxnSpLocks/>
          </p:cNvCxnSpPr>
          <p:nvPr/>
        </p:nvCxnSpPr>
        <p:spPr>
          <a:xfrm>
            <a:off x="6182145" y="3633830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1814833" y="398896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 00:00</a:t>
            </a:r>
            <a:endParaRPr lang="zh-TW" altLang="en-US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xmlns="" id="{33BB39C9-FA69-4196-BD93-9D0CF84389BB}"/>
              </a:ext>
            </a:extLst>
          </p:cNvPr>
          <p:cNvSpPr txBox="1"/>
          <p:nvPr/>
        </p:nvSpPr>
        <p:spPr>
          <a:xfrm>
            <a:off x="5822759" y="388346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 00:00</a:t>
            </a:r>
            <a:endParaRPr lang="zh-TW" altLang="en-US" dirty="0"/>
          </a:p>
        </p:txBody>
      </p: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281018" y="4830275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xmlns="" id="{D0356277-AC24-4A16-AB42-1E1B5736B524}"/>
              </a:ext>
            </a:extLst>
          </p:cNvPr>
          <p:cNvCxnSpPr>
            <a:cxnSpLocks/>
          </p:cNvCxnSpPr>
          <p:nvPr/>
        </p:nvCxnSpPr>
        <p:spPr>
          <a:xfrm>
            <a:off x="6183298" y="4806416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字方塊 114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1815986" y="5161550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 00:00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xmlns="" id="{33BB39C9-FA69-4196-BD93-9D0CF84389BB}"/>
              </a:ext>
            </a:extLst>
          </p:cNvPr>
          <p:cNvSpPr txBox="1"/>
          <p:nvPr/>
        </p:nvSpPr>
        <p:spPr>
          <a:xfrm>
            <a:off x="5823912" y="505604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 00:00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7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今日機台上電時間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1315930"/>
            <a:ext cx="8592155" cy="1089936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32327" y="2597786"/>
            <a:ext cx="9079345" cy="4213585"/>
          </a:xfr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今日機台上電時間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紀錄當天</a:t>
            </a:r>
            <a:r>
              <a:rPr lang="en-US" altLang="zh-TW" sz="1400" dirty="0" smtClean="0">
                <a:solidFill>
                  <a:schemeClr val="tx1"/>
                </a:solidFill>
              </a:rPr>
              <a:t>(00:00~23:59:59)</a:t>
            </a:r>
            <a:r>
              <a:rPr lang="zh-TW" altLang="en-US" sz="1400" dirty="0" smtClean="0">
                <a:solidFill>
                  <a:schemeClr val="tx1"/>
                </a:solidFill>
              </a:rPr>
              <a:t>機台上電的總時間。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chemeClr val="tx1"/>
                </a:solidFill>
              </a:rPr>
              <a:t>第</a:t>
            </a:r>
            <a:r>
              <a:rPr lang="zh-TW" altLang="en-US" sz="1400" dirty="0">
                <a:solidFill>
                  <a:schemeClr val="tx1"/>
                </a:solidFill>
              </a:rPr>
              <a:t>一種</a:t>
            </a:r>
            <a:r>
              <a:rPr lang="en-US" altLang="zh-TW" sz="1400" dirty="0" smtClean="0">
                <a:solidFill>
                  <a:schemeClr val="tx1"/>
                </a:solidFill>
              </a:rPr>
              <a:t>: </a:t>
            </a:r>
            <a:r>
              <a:rPr lang="zh-TW" altLang="en-US" sz="1400" dirty="0" smtClean="0">
                <a:solidFill>
                  <a:srgbClr val="FF0000"/>
                </a:solidFill>
              </a:rPr>
              <a:t>今日開關機一次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chemeClr val="tx1"/>
                </a:solidFill>
              </a:rPr>
              <a:t>第二種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</a:rPr>
              <a:t>今日多次開關機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xmlns="" id="{0BEF52FD-605E-456C-84C5-413065657723}"/>
              </a:ext>
            </a:extLst>
          </p:cNvPr>
          <p:cNvCxnSpPr/>
          <p:nvPr/>
        </p:nvCxnSpPr>
        <p:spPr>
          <a:xfrm>
            <a:off x="730788" y="4503253"/>
            <a:ext cx="4413867" cy="690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548479" y="4184471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4653550" y="4191373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1207680" y="460836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00:00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4322617" y="45747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23:59:59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F6497FA0-E407-4B7B-B0B8-8E319EF7B1D7}"/>
              </a:ext>
            </a:extLst>
          </p:cNvPr>
          <p:cNvSpPr txBox="1"/>
          <p:nvPr/>
        </p:nvSpPr>
        <p:spPr>
          <a:xfrm>
            <a:off x="0" y="41571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上電時間統計點位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C3E9C14E-FE88-47AE-8389-BFD4232B3859}"/>
              </a:ext>
            </a:extLst>
          </p:cNvPr>
          <p:cNvGrpSpPr/>
          <p:nvPr/>
        </p:nvGrpSpPr>
        <p:grpSpPr>
          <a:xfrm>
            <a:off x="2297176" y="3260918"/>
            <a:ext cx="787097" cy="501851"/>
            <a:chOff x="3129094" y="1779954"/>
            <a:chExt cx="787097" cy="501851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xmlns="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xmlns="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xmlns="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xmlns="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xmlns="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xmlns="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xmlns="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xmlns="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xmlns="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3084273" y="3260918"/>
            <a:ext cx="647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3731693" y="3251200"/>
            <a:ext cx="27507" cy="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3759402" y="3066473"/>
            <a:ext cx="0" cy="19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xmlns="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3759200" y="3066473"/>
            <a:ext cx="803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2010368" y="355818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2085025" y="3750487"/>
            <a:ext cx="226869" cy="4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2173973" y="342964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2456381" y="322173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2309639" y="334254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2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2831397" y="304140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5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2643323" y="31627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4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3585006" y="293290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6</a:t>
            </a:r>
            <a:endParaRPr lang="zh-TW" altLang="en-US" dirty="0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xmlns="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2085025" y="3762769"/>
            <a:ext cx="0" cy="73654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296849" y="3750487"/>
            <a:ext cx="9063" cy="7596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460454" y="3641442"/>
            <a:ext cx="8735" cy="8726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629182" y="3591771"/>
            <a:ext cx="7564" cy="9223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786477" y="3505467"/>
            <a:ext cx="2858" cy="9938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950486" y="3393589"/>
            <a:ext cx="10507" cy="11131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755681" y="3291931"/>
            <a:ext cx="2778" cy="12221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xmlns="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4562764" y="3098401"/>
            <a:ext cx="0" cy="140091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xmlns="" id="{109CA68E-02E6-452D-BD77-E5E94218E993}"/>
              </a:ext>
            </a:extLst>
          </p:cNvPr>
          <p:cNvSpPr txBox="1"/>
          <p:nvPr/>
        </p:nvSpPr>
        <p:spPr>
          <a:xfrm>
            <a:off x="4693883" y="423333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C00000"/>
                </a:solidFill>
              </a:rPr>
              <a:t>累計</a:t>
            </a:r>
            <a:r>
              <a:rPr lang="zh-TW" altLang="en-US" b="1" dirty="0">
                <a:solidFill>
                  <a:srgbClr val="C00000"/>
                </a:solidFill>
              </a:rPr>
              <a:t>上電時間 </a:t>
            </a:r>
            <a:r>
              <a:rPr lang="en-US" altLang="zh-TW" b="1" dirty="0">
                <a:solidFill>
                  <a:srgbClr val="C00000"/>
                </a:solidFill>
              </a:rPr>
              <a:t>T1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087418" y="4371929"/>
            <a:ext cx="2525799" cy="115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6BC0A330-8597-48A1-BCFE-0A279FE08F91}"/>
              </a:ext>
            </a:extLst>
          </p:cNvPr>
          <p:cNvSpPr/>
          <p:nvPr/>
        </p:nvSpPr>
        <p:spPr>
          <a:xfrm>
            <a:off x="3222735" y="4148029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xmlns="" id="{0BEF52FD-605E-456C-84C5-413065657723}"/>
              </a:ext>
            </a:extLst>
          </p:cNvPr>
          <p:cNvCxnSpPr/>
          <p:nvPr/>
        </p:nvCxnSpPr>
        <p:spPr>
          <a:xfrm flipV="1">
            <a:off x="1349547" y="6466836"/>
            <a:ext cx="4035253" cy="2023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xmlns="" id="{F6497FA0-E407-4B7B-B0B8-8E319EF7B1D7}"/>
              </a:ext>
            </a:extLst>
          </p:cNvPr>
          <p:cNvSpPr txBox="1"/>
          <p:nvPr/>
        </p:nvSpPr>
        <p:spPr>
          <a:xfrm>
            <a:off x="64654" y="612810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上電時間統計點位</a:t>
            </a: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620957" y="6148054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4787649" y="6148054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1207680" y="650359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00:00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4322616" y="6509118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23:59:59</a:t>
            </a:r>
            <a:endParaRPr lang="zh-TW" altLang="en-US" dirty="0"/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xmlns="" id="{C3E9C14E-FE88-47AE-8389-BFD4232B3859}"/>
              </a:ext>
            </a:extLst>
          </p:cNvPr>
          <p:cNvGrpSpPr/>
          <p:nvPr/>
        </p:nvGrpSpPr>
        <p:grpSpPr>
          <a:xfrm>
            <a:off x="2150624" y="5554669"/>
            <a:ext cx="787097" cy="501851"/>
            <a:chOff x="3129094" y="1779954"/>
            <a:chExt cx="787097" cy="501851"/>
          </a:xfrm>
        </p:grpSpPr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xmlns="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xmlns="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xmlns="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xmlns="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xmlns="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xmlns="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xmlns="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xmlns="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xmlns="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xmlns="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xmlns="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1923755" y="6056520"/>
            <a:ext cx="226869" cy="4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群組 100">
            <a:extLst>
              <a:ext uri="{FF2B5EF4-FFF2-40B4-BE49-F238E27FC236}">
                <a16:creationId xmlns:a16="http://schemas.microsoft.com/office/drawing/2014/main" xmlns="" id="{C3E9C14E-FE88-47AE-8389-BFD4232B3859}"/>
              </a:ext>
            </a:extLst>
          </p:cNvPr>
          <p:cNvGrpSpPr/>
          <p:nvPr/>
        </p:nvGrpSpPr>
        <p:grpSpPr>
          <a:xfrm>
            <a:off x="3535519" y="5516056"/>
            <a:ext cx="787097" cy="501851"/>
            <a:chOff x="3129094" y="1779954"/>
            <a:chExt cx="787097" cy="501851"/>
          </a:xfrm>
        </p:grpSpPr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xmlns="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xmlns="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xmlns="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xmlns="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xmlns="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xmlns="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xmlns="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xmlns="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xmlns="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xmlns="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xmlns="" id="{D9108FF4-970E-4552-A361-023272F67399}"/>
              </a:ext>
            </a:extLst>
          </p:cNvPr>
          <p:cNvCxnSpPr>
            <a:cxnSpLocks/>
          </p:cNvCxnSpPr>
          <p:nvPr/>
        </p:nvCxnSpPr>
        <p:spPr>
          <a:xfrm flipV="1">
            <a:off x="3299780" y="6023035"/>
            <a:ext cx="235739" cy="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xmlns="" id="{CE0DDEC8-0C35-4715-AEA3-E68A8B8A6264}"/>
              </a:ext>
            </a:extLst>
          </p:cNvPr>
          <p:cNvCxnSpPr>
            <a:cxnSpLocks/>
          </p:cNvCxnSpPr>
          <p:nvPr/>
        </p:nvCxnSpPr>
        <p:spPr>
          <a:xfrm flipH="1">
            <a:off x="1923755" y="6050150"/>
            <a:ext cx="2225" cy="42680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xmlns="" id="{CE0DDEC8-0C35-4715-AEA3-E68A8B8A6264}"/>
              </a:ext>
            </a:extLst>
          </p:cNvPr>
          <p:cNvCxnSpPr>
            <a:cxnSpLocks/>
          </p:cNvCxnSpPr>
          <p:nvPr/>
        </p:nvCxnSpPr>
        <p:spPr>
          <a:xfrm flipH="1">
            <a:off x="3298382" y="6017907"/>
            <a:ext cx="2225" cy="42680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xmlns="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4251768" y="5516056"/>
            <a:ext cx="246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xmlns="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4498109" y="5533446"/>
            <a:ext cx="0" cy="902433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xmlns="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2960993" y="5584634"/>
            <a:ext cx="0" cy="902433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1792486" y="586347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3190195" y="58521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1993333" y="578171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3374799" y="57136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2166510" y="566629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2</a:t>
            </a:r>
            <a:endParaRPr lang="zh-TW" altLang="en-US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3557072" y="561521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2</a:t>
            </a:r>
            <a:endParaRPr lang="zh-TW" altLang="en-US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2322356" y="550801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3721158" y="548432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2500405" y="54029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4</a:t>
            </a:r>
            <a:endParaRPr lang="zh-TW" altLang="en-US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3898913" y="536026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4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2668263" y="529879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5</a:t>
            </a:r>
            <a:endParaRPr lang="zh-TW" altLang="en-US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xmlns="" id="{E2E1AF77-383B-4C4E-B652-63B0A7491E4D}"/>
              </a:ext>
            </a:extLst>
          </p:cNvPr>
          <p:cNvSpPr txBox="1"/>
          <p:nvPr/>
        </p:nvSpPr>
        <p:spPr>
          <a:xfrm>
            <a:off x="4073830" y="52345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5</a:t>
            </a:r>
            <a:endParaRPr lang="zh-TW" altLang="en-US" dirty="0"/>
          </a:p>
        </p:txBody>
      </p: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140940" y="6035850"/>
            <a:ext cx="13230" cy="4512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547168" y="6012545"/>
            <a:ext cx="6615" cy="4270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706183" y="5952603"/>
            <a:ext cx="1" cy="5042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482888" y="5880402"/>
            <a:ext cx="836" cy="5554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844534" y="5825273"/>
            <a:ext cx="8844" cy="63157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2317037" y="5965314"/>
            <a:ext cx="4430" cy="4849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639950" y="5691026"/>
            <a:ext cx="7279" cy="7527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4026807" y="5730635"/>
            <a:ext cx="7252" cy="7131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2783986" y="5634936"/>
            <a:ext cx="12921" cy="8420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4174344" y="5612843"/>
            <a:ext cx="7868" cy="8539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1901378" y="6346443"/>
            <a:ext cx="1076038" cy="10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298899" y="6328336"/>
            <a:ext cx="1199209" cy="1014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xmlns="" id="{6BC0A330-8597-48A1-BCFE-0A279FE08F91}"/>
              </a:ext>
            </a:extLst>
          </p:cNvPr>
          <p:cNvSpPr/>
          <p:nvPr/>
        </p:nvSpPr>
        <p:spPr>
          <a:xfrm>
            <a:off x="2238008" y="6101694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xmlns="" id="{6BC0A330-8597-48A1-BCFE-0A279FE08F91}"/>
              </a:ext>
            </a:extLst>
          </p:cNvPr>
          <p:cNvSpPr/>
          <p:nvPr/>
        </p:nvSpPr>
        <p:spPr>
          <a:xfrm>
            <a:off x="3813953" y="6121641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T2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xmlns="" id="{109CA68E-02E6-452D-BD77-E5E94218E993}"/>
              </a:ext>
            </a:extLst>
          </p:cNvPr>
          <p:cNvSpPr txBox="1"/>
          <p:nvPr/>
        </p:nvSpPr>
        <p:spPr>
          <a:xfrm>
            <a:off x="4779911" y="6140517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C00000"/>
                </a:solidFill>
              </a:rPr>
              <a:t>累計</a:t>
            </a:r>
            <a:r>
              <a:rPr lang="zh-TW" altLang="en-US" b="1" dirty="0">
                <a:solidFill>
                  <a:srgbClr val="C00000"/>
                </a:solidFill>
              </a:rPr>
              <a:t>上電時間 </a:t>
            </a:r>
            <a:r>
              <a:rPr lang="en-US" altLang="zh-TW" b="1" dirty="0" smtClean="0">
                <a:solidFill>
                  <a:srgbClr val="C00000"/>
                </a:solidFill>
              </a:rPr>
              <a:t>T1+T2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今日機台上電時間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" y="1408293"/>
            <a:ext cx="8592155" cy="1089936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0072" y="2702462"/>
            <a:ext cx="8903855" cy="3158841"/>
          </a:xfr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114300" lvl="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今日</a:t>
            </a:r>
            <a:r>
              <a:rPr lang="zh-TW" altLang="en-US" sz="1400" dirty="0">
                <a:solidFill>
                  <a:srgbClr val="0000FF"/>
                </a:solidFill>
              </a:rPr>
              <a:t>機台上電時間</a:t>
            </a:r>
            <a:r>
              <a:rPr lang="en-US" altLang="zh-TW" sz="1400" dirty="0">
                <a:solidFill>
                  <a:srgbClr val="0000FF"/>
                </a:solidFill>
              </a:rPr>
              <a:t>:</a:t>
            </a:r>
            <a:r>
              <a:rPr lang="zh-TW" altLang="en-US" sz="1400" dirty="0">
                <a:solidFill>
                  <a:prstClr val="black"/>
                </a:solidFill>
              </a:rPr>
              <a:t>紀錄當天</a:t>
            </a:r>
            <a:r>
              <a:rPr lang="en-US" altLang="zh-TW" sz="1400" dirty="0">
                <a:solidFill>
                  <a:prstClr val="black"/>
                </a:solidFill>
              </a:rPr>
              <a:t>(00:00~23:59:59)</a:t>
            </a:r>
            <a:r>
              <a:rPr lang="zh-TW" altLang="en-US" sz="1400" dirty="0">
                <a:solidFill>
                  <a:prstClr val="black"/>
                </a:solidFill>
              </a:rPr>
              <a:t>機台上電的總時間。</a:t>
            </a:r>
            <a:endParaRPr lang="en-US" altLang="zh-TW" sz="1400" dirty="0">
              <a:solidFill>
                <a:prstClr val="black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chemeClr val="tx1"/>
                </a:solidFill>
              </a:rPr>
              <a:t>第三種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 跨日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一周機台上電時間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srgbClr val="FF0000"/>
                </a:solidFill>
              </a:rPr>
              <a:t>紀錄一週機</a:t>
            </a:r>
            <a:r>
              <a:rPr lang="zh-TW" altLang="en-US" sz="1400" dirty="0" smtClean="0">
                <a:solidFill>
                  <a:srgbClr val="FF0000"/>
                </a:solidFill>
              </a:rPr>
              <a:t>台上電</a:t>
            </a:r>
            <a:r>
              <a:rPr lang="zh-TW" altLang="en-US" sz="1400" dirty="0" smtClean="0">
                <a:solidFill>
                  <a:srgbClr val="FF0000"/>
                </a:solidFill>
              </a:rPr>
              <a:t>時間</a:t>
            </a:r>
            <a:r>
              <a:rPr lang="zh-TW" altLang="en-US" sz="1400" dirty="0" smtClean="0">
                <a:solidFill>
                  <a:schemeClr val="tx1"/>
                </a:solidFill>
              </a:rPr>
              <a:t>。</a:t>
            </a:r>
            <a:r>
              <a:rPr lang="en-US" altLang="zh-TW" sz="1400" dirty="0">
                <a:solidFill>
                  <a:schemeClr val="tx1"/>
                </a:solidFill>
              </a:rPr>
              <a:t>Ex:</a:t>
            </a:r>
            <a:r>
              <a:rPr lang="zh-TW" altLang="en-US" sz="1400" dirty="0" smtClean="0">
                <a:solidFill>
                  <a:srgbClr val="FF0000"/>
                </a:solidFill>
              </a:rPr>
              <a:t>如果當日日期為 </a:t>
            </a:r>
            <a:r>
              <a:rPr lang="en-US" altLang="zh-TW" sz="1400" dirty="0" smtClean="0">
                <a:solidFill>
                  <a:srgbClr val="FF0000"/>
                </a:solidFill>
              </a:rPr>
              <a:t>2/18</a:t>
            </a:r>
            <a:r>
              <a:rPr lang="zh-TW" altLang="en-US" sz="1400" dirty="0" smtClean="0">
                <a:solidFill>
                  <a:srgbClr val="FF0000"/>
                </a:solidFill>
              </a:rPr>
              <a:t>，</a:t>
            </a:r>
            <a:r>
              <a:rPr lang="zh-TW" altLang="en-US" sz="1400" dirty="0">
                <a:solidFill>
                  <a:srgbClr val="FF0000"/>
                </a:solidFill>
              </a:rPr>
              <a:t>頁面上會看到前</a:t>
            </a:r>
            <a:r>
              <a:rPr lang="en-US" altLang="zh-TW" sz="1400" dirty="0">
                <a:solidFill>
                  <a:srgbClr val="FF0000"/>
                </a:solidFill>
              </a:rPr>
              <a:t>6</a:t>
            </a:r>
            <a:r>
              <a:rPr lang="zh-TW" altLang="en-US" sz="1400" dirty="0" smtClean="0">
                <a:solidFill>
                  <a:srgbClr val="FF0000"/>
                </a:solidFill>
              </a:rPr>
              <a:t>天資料</a:t>
            </a:r>
            <a:endParaRPr lang="zh-TW" altLang="en-US" sz="1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xmlns="" id="{0BEF52FD-605E-456C-84C5-413065657723}"/>
              </a:ext>
            </a:extLst>
          </p:cNvPr>
          <p:cNvCxnSpPr/>
          <p:nvPr/>
        </p:nvCxnSpPr>
        <p:spPr>
          <a:xfrm>
            <a:off x="1259358" y="4323356"/>
            <a:ext cx="3488133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813540" y="4011476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xmlns="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3533189" y="4004574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6497FA0-E407-4B7B-B0B8-8E319EF7B1D7}"/>
              </a:ext>
            </a:extLst>
          </p:cNvPr>
          <p:cNvSpPr txBox="1"/>
          <p:nvPr/>
        </p:nvSpPr>
        <p:spPr>
          <a:xfrm>
            <a:off x="156328" y="379027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上電時間統計點位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1298815" y="438211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00:00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3087824" y="439259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23:59:59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C3E9C14E-FE88-47AE-8389-BFD4232B3859}"/>
              </a:ext>
            </a:extLst>
          </p:cNvPr>
          <p:cNvGrpSpPr/>
          <p:nvPr/>
        </p:nvGrpSpPr>
        <p:grpSpPr>
          <a:xfrm>
            <a:off x="2916933" y="3628797"/>
            <a:ext cx="787097" cy="501851"/>
            <a:chOff x="3129094" y="1779954"/>
            <a:chExt cx="787097" cy="501851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xmlns="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xmlns="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xmlns="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xmlns="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xmlns="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xmlns="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xmlns="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xmlns="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xmlns="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接點 25"/>
          <p:cNvCxnSpPr/>
          <p:nvPr/>
        </p:nvCxnSpPr>
        <p:spPr>
          <a:xfrm>
            <a:off x="2669309" y="4127750"/>
            <a:ext cx="247624" cy="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V="1">
            <a:off x="3695042" y="3468571"/>
            <a:ext cx="1037" cy="16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3704030" y="3469800"/>
            <a:ext cx="249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3119314" y="36244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2948547" y="373697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 rot="10800000" flipV="1">
            <a:off x="2786227" y="3802601"/>
            <a:ext cx="425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2560884" y="3995485"/>
            <a:ext cx="155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3251447" y="350764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4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3404391" y="339222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5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xmlns="" id="{C5CD3DFD-890B-418C-93FF-14CD91C0E5C6}"/>
              </a:ext>
            </a:extLst>
          </p:cNvPr>
          <p:cNvSpPr txBox="1"/>
          <p:nvPr/>
        </p:nvSpPr>
        <p:spPr>
          <a:xfrm>
            <a:off x="3591086" y="326785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6</a:t>
            </a:r>
            <a:endParaRPr lang="zh-TW" altLang="en-US" dirty="0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xmlns="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2716354" y="4127750"/>
            <a:ext cx="0" cy="195606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xmlns="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3953164" y="3483839"/>
            <a:ext cx="0" cy="83951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694005" y="3687440"/>
            <a:ext cx="6381" cy="57883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2916933" y="4110601"/>
            <a:ext cx="0" cy="2127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077748" y="4048041"/>
            <a:ext cx="5471" cy="2753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231242" y="3888043"/>
            <a:ext cx="11394" cy="41521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379262" y="3850503"/>
            <a:ext cx="9708" cy="4527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xmlns="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529391" y="3762456"/>
            <a:ext cx="17164" cy="503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2712065" y="4240608"/>
            <a:ext cx="815944" cy="660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6BC0A330-8597-48A1-BCFE-0A279FE08F91}"/>
              </a:ext>
            </a:extLst>
          </p:cNvPr>
          <p:cNvSpPr/>
          <p:nvPr/>
        </p:nvSpPr>
        <p:spPr>
          <a:xfrm>
            <a:off x="3121920" y="4000734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558910" y="4210193"/>
            <a:ext cx="380889" cy="8543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6BC0A330-8597-48A1-BCFE-0A279FE08F91}"/>
              </a:ext>
            </a:extLst>
          </p:cNvPr>
          <p:cNvSpPr/>
          <p:nvPr/>
        </p:nvSpPr>
        <p:spPr>
          <a:xfrm>
            <a:off x="3545878" y="3992554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smtClean="0">
                <a:solidFill>
                  <a:srgbClr val="92D050"/>
                </a:solidFill>
              </a:rPr>
              <a:t>T2</a:t>
            </a:r>
            <a:endParaRPr lang="zh-TW" altLang="en-US" sz="1000" b="1" dirty="0">
              <a:solidFill>
                <a:srgbClr val="92D050"/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xmlns="" id="{109CA68E-02E6-452D-BD77-E5E94218E993}"/>
              </a:ext>
            </a:extLst>
          </p:cNvPr>
          <p:cNvSpPr txBox="1"/>
          <p:nvPr/>
        </p:nvSpPr>
        <p:spPr>
          <a:xfrm>
            <a:off x="3984132" y="3995485"/>
            <a:ext cx="3547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C00000"/>
                </a:solidFill>
              </a:rPr>
              <a:t>累計</a:t>
            </a:r>
            <a:r>
              <a:rPr lang="zh-TW" altLang="en-US" b="1" dirty="0">
                <a:solidFill>
                  <a:srgbClr val="C00000"/>
                </a:solidFill>
              </a:rPr>
              <a:t>上電時間 </a:t>
            </a:r>
            <a:r>
              <a:rPr lang="en-US" altLang="zh-TW" b="1" dirty="0" smtClean="0">
                <a:solidFill>
                  <a:srgbClr val="C00000"/>
                </a:solidFill>
              </a:rPr>
              <a:t>2/18</a:t>
            </a:r>
            <a:r>
              <a:rPr lang="zh-TW" altLang="en-US" b="1" dirty="0" smtClean="0">
                <a:solidFill>
                  <a:srgbClr val="C00000"/>
                </a:solidFill>
              </a:rPr>
              <a:t>為</a:t>
            </a:r>
            <a:r>
              <a:rPr lang="en-US" altLang="zh-TW" b="1" dirty="0" smtClean="0">
                <a:solidFill>
                  <a:srgbClr val="C00000"/>
                </a:solidFill>
              </a:rPr>
              <a:t>T1</a:t>
            </a:r>
            <a:r>
              <a:rPr lang="zh-TW" altLang="en-US" b="1" dirty="0" smtClean="0">
                <a:solidFill>
                  <a:srgbClr val="C00000"/>
                </a:solidFill>
              </a:rPr>
              <a:t>，</a:t>
            </a:r>
            <a:r>
              <a:rPr lang="en-US" altLang="zh-TW" b="1" dirty="0" smtClean="0">
                <a:solidFill>
                  <a:srgbClr val="C00000"/>
                </a:solidFill>
              </a:rPr>
              <a:t>2/19</a:t>
            </a:r>
            <a:r>
              <a:rPr lang="zh-TW" altLang="en-US" b="1" dirty="0" smtClean="0">
                <a:solidFill>
                  <a:srgbClr val="C00000"/>
                </a:solidFill>
              </a:rPr>
              <a:t>為</a:t>
            </a:r>
            <a:r>
              <a:rPr lang="en-US" altLang="zh-TW" b="1" dirty="0" smtClean="0">
                <a:solidFill>
                  <a:srgbClr val="C00000"/>
                </a:solidFill>
              </a:rPr>
              <a:t>T2</a:t>
            </a:r>
            <a:r>
              <a:rPr lang="zh-TW" altLang="en-US" b="1" dirty="0" smtClean="0">
                <a:solidFill>
                  <a:srgbClr val="C00000"/>
                </a:solidFill>
              </a:rPr>
              <a:t>開始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xmlns="" id="{0401B62B-C481-40B6-9CC5-071673915E5E}"/>
              </a:ext>
            </a:extLst>
          </p:cNvPr>
          <p:cNvSpPr txBox="1"/>
          <p:nvPr/>
        </p:nvSpPr>
        <p:spPr>
          <a:xfrm>
            <a:off x="2416029" y="442162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2/18</a:t>
            </a:r>
          </a:p>
        </p:txBody>
      </p:sp>
    </p:spTree>
    <p:extLst>
      <p:ext uri="{BB962C8B-B14F-4D97-AF65-F5344CB8AC3E}">
        <p14:creationId xmlns:p14="http://schemas.microsoft.com/office/powerpoint/2010/main" val="34788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meleon_4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meleon_43" id="{5DEB4A5B-EEFC-40AD-9C9F-69A64F6F853F}" vid="{1AAEE531-C7E5-436F-A4B4-4C63D2E4D4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Chameleon_43</Template>
  <TotalTime>15724</TotalTime>
  <Words>1301</Words>
  <Application>Microsoft Office PowerPoint</Application>
  <PresentationFormat>如螢幕大小 (4:3)</PresentationFormat>
  <Paragraphs>431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Cambria Math</vt:lpstr>
      <vt:lpstr>Wingdings</vt:lpstr>
      <vt:lpstr>Chameleon_43</vt:lpstr>
      <vt:lpstr>PowerPoint 簡報</vt:lpstr>
      <vt:lpstr>電鍍線點位資料討論</vt:lpstr>
      <vt:lpstr>PowerPoint 簡報</vt:lpstr>
      <vt:lpstr>稼動套版</vt:lpstr>
      <vt:lpstr>上次開關機時間</vt:lpstr>
      <vt:lpstr>昨日/今日稼動</vt:lpstr>
      <vt:lpstr>稼動計算說明</vt:lpstr>
      <vt:lpstr>今日機台上電時間</vt:lpstr>
      <vt:lpstr>今日機台上電時間</vt:lpstr>
      <vt:lpstr>今日生產時間</vt:lpstr>
      <vt:lpstr>生產片數</vt:lpstr>
      <vt:lpstr>今日片數計算說明</vt:lpstr>
      <vt:lpstr>生產片數</vt:lpstr>
      <vt:lpstr>異常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設備智慧聯網技術與案例分享</dc:title>
  <dc:creator>李秉恒</dc:creator>
  <cp:lastModifiedBy>sunny</cp:lastModifiedBy>
  <cp:revision>730</cp:revision>
  <dcterms:created xsi:type="dcterms:W3CDTF">2018-03-21T12:26:15Z</dcterms:created>
  <dcterms:modified xsi:type="dcterms:W3CDTF">2020-02-19T10:39:52Z</dcterms:modified>
</cp:coreProperties>
</file>