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708" r:id="rId3"/>
    <p:sldId id="707" r:id="rId4"/>
    <p:sldId id="712" r:id="rId5"/>
    <p:sldId id="714" r:id="rId6"/>
    <p:sldId id="715" r:id="rId7"/>
    <p:sldId id="709" r:id="rId8"/>
    <p:sldId id="716" r:id="rId9"/>
    <p:sldId id="717" r:id="rId10"/>
    <p:sldId id="718" r:id="rId11"/>
    <p:sldId id="719" r:id="rId12"/>
    <p:sldId id="711" r:id="rId13"/>
    <p:sldId id="720" r:id="rId14"/>
    <p:sldId id="721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55188"/>
    <a:srgbClr val="4F6228"/>
    <a:srgbClr val="2CA6E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8D95-4D22-4C1D-B206-1BF9DCFF6344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DD2B-8BE6-4FE9-A4C4-7DDECE966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2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E9F5-DCCC-44F3-A405-956AAC6DF1E2}" type="datetimeFigureOut">
              <a:rPr lang="zh-TW" altLang="en-US" smtClean="0"/>
              <a:t>2020/2/20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B7BF-CEE7-45AA-8D3B-AA95F0942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5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31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Google Shape;12;p2"/>
          <p:cNvSpPr txBox="1"/>
          <p:nvPr/>
        </p:nvSpPr>
        <p:spPr>
          <a:xfrm>
            <a:off x="3375150" y="4440275"/>
            <a:ext cx="56460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434343"/>
                </a:solidFill>
              </a:rPr>
              <a:t>機台聯網閘道器軟體</a:t>
            </a:r>
            <a:endParaRPr sz="4200">
              <a:solidFill>
                <a:srgbClr val="434343"/>
              </a:solidFill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750" y="3855567"/>
            <a:ext cx="2321275" cy="228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275" y="1"/>
            <a:ext cx="9170550" cy="374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9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  <a:defRPr b="0" i="0" u="none" strike="noStrike" cap="none">
                <a:solidFill>
                  <a:srgbClr val="FF9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8850" y="1093717"/>
            <a:ext cx="77664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Char char="●"/>
              <a:defRPr b="0" i="0" u="none" strike="noStrike" cap="none">
                <a:solidFill>
                  <a:srgbClr val="3E3A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2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5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1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2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8125"/>
            <a:ext cx="9144000" cy="687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56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9E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58850" y="1093717"/>
            <a:ext cx="77664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E3A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/>
        </p:nvSpPr>
        <p:spPr>
          <a:xfrm>
            <a:off x="2884150" y="5060899"/>
            <a:ext cx="5141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GB" sz="4200" b="0" i="0" u="none" strike="noStrike" cap="none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機台聯網閘道器軟體</a:t>
            </a:r>
            <a:endParaRPr sz="4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17727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675" y="4779375"/>
            <a:ext cx="1992550" cy="19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84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1964E2-76F9-4B01-AE47-261420C7002E}"/>
              </a:ext>
            </a:extLst>
          </p:cNvPr>
          <p:cNvSpPr txBox="1"/>
          <p:nvPr/>
        </p:nvSpPr>
        <p:spPr>
          <a:xfrm>
            <a:off x="3946899" y="5748822"/>
            <a:ext cx="353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使用先進</a:t>
            </a:r>
            <a:r>
              <a:rPr lang="en-US" altLang="zh-TW" dirty="0">
                <a:solidFill>
                  <a:srgbClr val="FF0000"/>
                </a:solidFill>
              </a:rPr>
              <a:t>IT</a:t>
            </a:r>
            <a:r>
              <a:rPr lang="zh-TW" altLang="en-US" dirty="0">
                <a:solidFill>
                  <a:srgbClr val="FF0000"/>
                </a:solidFill>
              </a:rPr>
              <a:t>技術解決傳統生產問題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從使用者角度設計的軟體產品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今日生產時間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6" y="1173018"/>
            <a:ext cx="8430847" cy="1155287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2510881"/>
            <a:ext cx="8885383" cy="3954574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今日生產時間</a:t>
            </a:r>
            <a:r>
              <a:rPr lang="en-US" altLang="zh-TW" sz="1400" dirty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prstClr val="black"/>
                </a:solidFill>
              </a:rPr>
              <a:t>紀錄</a:t>
            </a:r>
            <a:r>
              <a:rPr lang="zh-TW" altLang="en-US" sz="1400" dirty="0" smtClean="0">
                <a:solidFill>
                  <a:prstClr val="black"/>
                </a:solidFill>
              </a:rPr>
              <a:t>當</a:t>
            </a:r>
            <a:r>
              <a:rPr lang="zh-TW" altLang="en-US" sz="1400" dirty="0">
                <a:solidFill>
                  <a:prstClr val="black"/>
                </a:solidFill>
              </a:rPr>
              <a:t>日</a:t>
            </a:r>
            <a:r>
              <a:rPr lang="en-US" altLang="zh-TW" sz="1400" dirty="0" smtClean="0">
                <a:solidFill>
                  <a:prstClr val="black"/>
                </a:solidFill>
              </a:rPr>
              <a:t>(00:00:00~23:59:59</a:t>
            </a:r>
            <a:r>
              <a:rPr lang="en-US" altLang="zh-TW" sz="1400" dirty="0">
                <a:solidFill>
                  <a:prstClr val="black"/>
                </a:solidFill>
              </a:rPr>
              <a:t>)</a:t>
            </a:r>
            <a:r>
              <a:rPr lang="zh-TW" altLang="en-US" sz="1400" dirty="0">
                <a:solidFill>
                  <a:prstClr val="black"/>
                </a:solidFill>
              </a:rPr>
              <a:t>機</a:t>
            </a:r>
            <a:r>
              <a:rPr lang="zh-TW" altLang="en-US" sz="1400" dirty="0" smtClean="0">
                <a:solidFill>
                  <a:prstClr val="black"/>
                </a:solidFill>
              </a:rPr>
              <a:t>台作動的總</a:t>
            </a:r>
            <a:r>
              <a:rPr lang="zh-TW" altLang="en-US" sz="1400" dirty="0">
                <a:solidFill>
                  <a:prstClr val="black"/>
                </a:solidFill>
              </a:rPr>
              <a:t>時間。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一周生產時間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schemeClr val="tx1"/>
                </a:solidFill>
              </a:rPr>
              <a:t>紀錄</a:t>
            </a:r>
            <a:r>
              <a:rPr lang="zh-TW" altLang="en-US" sz="1400" dirty="0" smtClean="0">
                <a:solidFill>
                  <a:schemeClr val="tx1"/>
                </a:solidFill>
              </a:rPr>
              <a:t>每</a:t>
            </a:r>
            <a:r>
              <a:rPr lang="zh-TW" altLang="en-US" sz="1400" dirty="0">
                <a:solidFill>
                  <a:schemeClr val="tx1"/>
                </a:solidFill>
              </a:rPr>
              <a:t>日</a:t>
            </a:r>
            <a:r>
              <a:rPr lang="zh-TW" altLang="en-US" sz="1400" dirty="0" smtClean="0">
                <a:solidFill>
                  <a:schemeClr val="tx1"/>
                </a:solidFill>
              </a:rPr>
              <a:t>機</a:t>
            </a:r>
            <a:r>
              <a:rPr lang="zh-TW" altLang="en-US" sz="1400" dirty="0" smtClean="0">
                <a:solidFill>
                  <a:schemeClr val="tx1"/>
                </a:solidFill>
              </a:rPr>
              <a:t>台作動的</a:t>
            </a:r>
            <a:r>
              <a:rPr lang="zh-TW" altLang="en-US" sz="1400" dirty="0" smtClean="0">
                <a:solidFill>
                  <a:schemeClr val="tx1"/>
                </a:solidFill>
              </a:rPr>
              <a:t>時間。</a:t>
            </a:r>
            <a:r>
              <a:rPr lang="en-US" altLang="zh-TW" sz="1400" dirty="0" smtClean="0">
                <a:solidFill>
                  <a:schemeClr val="tx1"/>
                </a:solidFill>
              </a:rPr>
              <a:t>Ex</a:t>
            </a:r>
            <a:r>
              <a:rPr lang="en-US" altLang="zh-TW" sz="1400" dirty="0">
                <a:solidFill>
                  <a:schemeClr val="tx1"/>
                </a:solidFill>
              </a:rPr>
              <a:t>:</a:t>
            </a:r>
            <a:r>
              <a:rPr lang="zh-TW" altLang="en-US" sz="1400" dirty="0">
                <a:solidFill>
                  <a:schemeClr val="tx1"/>
                </a:solidFill>
              </a:rPr>
              <a:t>如果以</a:t>
            </a:r>
            <a:r>
              <a:rPr lang="en-US" altLang="zh-TW" sz="1400" dirty="0">
                <a:solidFill>
                  <a:schemeClr val="tx1"/>
                </a:solidFill>
              </a:rPr>
              <a:t>2/18</a:t>
            </a:r>
            <a:r>
              <a:rPr lang="zh-TW" altLang="en-US" sz="1400" dirty="0">
                <a:solidFill>
                  <a:schemeClr val="tx1"/>
                </a:solidFill>
              </a:rPr>
              <a:t>當日來記錄，頁面上會看到前</a:t>
            </a:r>
            <a:r>
              <a:rPr lang="en-US" altLang="zh-TW" sz="1400" dirty="0">
                <a:solidFill>
                  <a:schemeClr val="tx1"/>
                </a:solidFill>
              </a:rPr>
              <a:t>6</a:t>
            </a:r>
            <a:r>
              <a:rPr lang="zh-TW" altLang="en-US" sz="1400" dirty="0" smtClean="0">
                <a:solidFill>
                  <a:schemeClr val="tx1"/>
                </a:solidFill>
              </a:rPr>
              <a:t>天資料</a:t>
            </a:r>
            <a:endParaRPr lang="zh-TW" alt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915515" y="4326090"/>
            <a:ext cx="4413867" cy="6902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397903" y="400730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4921576" y="400730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750903" y="443679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00:00:00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481391" y="434478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2122589" y="3514202"/>
            <a:ext cx="939597" cy="550437"/>
            <a:chOff x="3129094" y="1779954"/>
            <a:chExt cx="787097" cy="501851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線接點 22"/>
          <p:cNvCxnSpPr/>
          <p:nvPr/>
        </p:nvCxnSpPr>
        <p:spPr>
          <a:xfrm>
            <a:off x="1829961" y="4064639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3440578" y="3589322"/>
            <a:ext cx="787097" cy="501851"/>
            <a:chOff x="3129094" y="1779954"/>
            <a:chExt cx="787097" cy="501851"/>
          </a:xfrm>
        </p:grpSpPr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1723286" y="38809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 flipV="1">
            <a:off x="3125822" y="3851519"/>
            <a:ext cx="236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1970327" y="382478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277832" y="37743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126997" y="3683741"/>
            <a:ext cx="292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437282" y="369990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359325" y="356487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620804" y="356946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8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804826" y="346879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9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581711" y="342453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 flipH="1">
            <a:off x="2740556" y="3309301"/>
            <a:ext cx="192669" cy="23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987924" y="340882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10</a:t>
            </a:r>
            <a:endParaRPr lang="zh-TW" altLang="en-US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1825841" y="4064639"/>
            <a:ext cx="10964" cy="230832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3272975" y="4111808"/>
            <a:ext cx="469" cy="21773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3019046" y="3565453"/>
            <a:ext cx="17569" cy="71965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4225395" y="3580811"/>
            <a:ext cx="17569" cy="71965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126997" y="4040839"/>
            <a:ext cx="7335" cy="30394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439033" y="4119078"/>
            <a:ext cx="5702" cy="182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292692" y="3950661"/>
            <a:ext cx="5784" cy="3754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493101" y="3825146"/>
            <a:ext cx="2892" cy="5009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706645" y="3732547"/>
            <a:ext cx="11621" cy="5629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875281" y="3616666"/>
            <a:ext cx="13987" cy="7128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4066516" y="3698500"/>
            <a:ext cx="5112" cy="5772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909858" y="3811859"/>
            <a:ext cx="22969" cy="4827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747715" y="3872291"/>
            <a:ext cx="1" cy="48248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592082" y="3993757"/>
            <a:ext cx="8451" cy="3067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2114377" y="4200638"/>
            <a:ext cx="894854" cy="870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3449964" y="4233129"/>
            <a:ext cx="766180" cy="78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4416E3E-E12E-4EDB-9483-D76BD21D0610}"/>
              </a:ext>
            </a:extLst>
          </p:cNvPr>
          <p:cNvSpPr txBox="1"/>
          <p:nvPr/>
        </p:nvSpPr>
        <p:spPr>
          <a:xfrm>
            <a:off x="4999944" y="3892861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生產時間 </a:t>
            </a:r>
            <a:r>
              <a:rPr lang="en-US" altLang="zh-TW" b="1" dirty="0">
                <a:solidFill>
                  <a:srgbClr val="C00000"/>
                </a:solidFill>
              </a:rPr>
              <a:t>T</a:t>
            </a:r>
            <a:r>
              <a:rPr lang="en-US" altLang="zh-TW" b="1" dirty="0" smtClean="0">
                <a:solidFill>
                  <a:srgbClr val="C00000"/>
                </a:solidFill>
              </a:rPr>
              <a:t>1 </a:t>
            </a:r>
            <a:r>
              <a:rPr lang="en-US" altLang="zh-TW" b="1" dirty="0">
                <a:solidFill>
                  <a:srgbClr val="C00000"/>
                </a:solidFill>
              </a:rPr>
              <a:t>+ </a:t>
            </a:r>
            <a:r>
              <a:rPr lang="en-US" altLang="zh-TW" b="1" dirty="0" smtClean="0">
                <a:solidFill>
                  <a:srgbClr val="C00000"/>
                </a:solidFill>
              </a:rPr>
              <a:t>T2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2438318" y="4001058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3743798" y="3995968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442688" y="430159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2854453" y="4372435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cxnSp>
        <p:nvCxnSpPr>
          <p:cNvPr id="57" name="直線接點 56"/>
          <p:cNvCxnSpPr>
            <a:stCxn id="37" idx="0"/>
          </p:cNvCxnSpPr>
          <p:nvPr/>
        </p:nvCxnSpPr>
        <p:spPr>
          <a:xfrm>
            <a:off x="3244236" y="4082351"/>
            <a:ext cx="194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流程圖: 接點 84"/>
          <p:cNvSpPr/>
          <p:nvPr/>
        </p:nvSpPr>
        <p:spPr>
          <a:xfrm>
            <a:off x="441674" y="1260511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86" name="流程圖: 接點 85"/>
          <p:cNvSpPr/>
          <p:nvPr/>
        </p:nvSpPr>
        <p:spPr>
          <a:xfrm>
            <a:off x="4572000" y="1105408"/>
            <a:ext cx="489434" cy="218613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/>
              <a:t>1</a:t>
            </a:r>
            <a:r>
              <a:rPr lang="en-US" altLang="zh-TW" sz="1050" dirty="0" smtClean="0"/>
              <a:t>0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843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生產片數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0" y="963748"/>
            <a:ext cx="8557465" cy="2583121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3566162"/>
            <a:ext cx="8940801" cy="3291838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昨</a:t>
            </a:r>
            <a:r>
              <a:rPr lang="zh-TW" altLang="en-US" sz="1400" dirty="0">
                <a:solidFill>
                  <a:srgbClr val="0000FF"/>
                </a:solidFill>
              </a:rPr>
              <a:t>日</a:t>
            </a:r>
            <a:r>
              <a:rPr lang="zh-TW" altLang="en-US" sz="1400" dirty="0" smtClean="0">
                <a:solidFill>
                  <a:srgbClr val="0000FF"/>
                </a:solidFill>
              </a:rPr>
              <a:t>生產片數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prstClr val="black"/>
                </a:solidFill>
              </a:rPr>
              <a:t>紀錄昨日</a:t>
            </a:r>
            <a:r>
              <a:rPr lang="zh-TW" altLang="en-US" sz="1400" dirty="0">
                <a:solidFill>
                  <a:prstClr val="black"/>
                </a:solidFill>
              </a:rPr>
              <a:t>設備完成動作</a:t>
            </a:r>
            <a:r>
              <a:rPr lang="zh-TW" altLang="en-US" sz="1400" dirty="0" smtClean="0">
                <a:solidFill>
                  <a:prstClr val="black"/>
                </a:solidFill>
              </a:rPr>
              <a:t>後，累計</a:t>
            </a:r>
            <a:r>
              <a:rPr lang="zh-TW" altLang="en-US" sz="1400" dirty="0">
                <a:solidFill>
                  <a:prstClr val="black"/>
                </a:solidFill>
              </a:rPr>
              <a:t>的加工次數</a:t>
            </a:r>
            <a:r>
              <a:rPr lang="zh-TW" altLang="en-US" sz="1400" dirty="0" smtClean="0">
                <a:solidFill>
                  <a:prstClr val="black"/>
                </a:solidFill>
              </a:rPr>
              <a:t>，設備</a:t>
            </a:r>
            <a:r>
              <a:rPr lang="zh-TW" altLang="en-US" sz="1400" dirty="0">
                <a:solidFill>
                  <a:prstClr val="black"/>
                </a:solidFill>
              </a:rPr>
              <a:t>有作動才會有變化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</a:t>
            </a:r>
            <a:r>
              <a:rPr lang="zh-TW" altLang="en-US" sz="1400" dirty="0">
                <a:solidFill>
                  <a:srgbClr val="0000FF"/>
                </a:solidFill>
              </a:rPr>
              <a:t>生產片數</a:t>
            </a:r>
            <a:r>
              <a:rPr lang="en-US" altLang="zh-TW" sz="1400" dirty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prstClr val="black"/>
                </a:solidFill>
              </a:rPr>
              <a:t>紀錄今日</a:t>
            </a:r>
            <a:r>
              <a:rPr lang="zh-TW" altLang="en-US" sz="1400" dirty="0">
                <a:solidFill>
                  <a:prstClr val="black"/>
                </a:solidFill>
              </a:rPr>
              <a:t>設備完成動作</a:t>
            </a:r>
            <a:r>
              <a:rPr lang="zh-TW" altLang="en-US" sz="1400" dirty="0" smtClean="0">
                <a:solidFill>
                  <a:prstClr val="black"/>
                </a:solidFill>
              </a:rPr>
              <a:t>後，累計</a:t>
            </a:r>
            <a:r>
              <a:rPr lang="zh-TW" altLang="en-US" sz="1400" dirty="0">
                <a:solidFill>
                  <a:prstClr val="black"/>
                </a:solidFill>
              </a:rPr>
              <a:t>的加工次數</a:t>
            </a:r>
            <a:r>
              <a:rPr lang="zh-TW" altLang="en-US" sz="1400" dirty="0" smtClean="0">
                <a:solidFill>
                  <a:prstClr val="black"/>
                </a:solidFill>
              </a:rPr>
              <a:t>，設備</a:t>
            </a:r>
            <a:r>
              <a:rPr lang="zh-TW" altLang="en-US" sz="1400" dirty="0">
                <a:solidFill>
                  <a:prstClr val="black"/>
                </a:solidFill>
              </a:rPr>
              <a:t>有作動才會有變化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 flipV="1">
            <a:off x="980170" y="4784571"/>
            <a:ext cx="5411394" cy="15419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B08F38-F9A1-497C-858D-15AD26A26A4B}"/>
              </a:ext>
            </a:extLst>
          </p:cNvPr>
          <p:cNvSpPr txBox="1"/>
          <p:nvPr/>
        </p:nvSpPr>
        <p:spPr>
          <a:xfrm>
            <a:off x="409215" y="43816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491114" y="4488110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5254901" y="4488110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1050971" y="5823851"/>
            <a:ext cx="5372247" cy="618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C71E70-2E2A-433D-A0C8-2D74C3401A61}"/>
              </a:ext>
            </a:extLst>
          </p:cNvPr>
          <p:cNvSpPr txBox="1"/>
          <p:nvPr/>
        </p:nvSpPr>
        <p:spPr>
          <a:xfrm>
            <a:off x="-17477" y="5357635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昨</a:t>
            </a:r>
            <a:r>
              <a:rPr lang="en-US" altLang="zh-TW" dirty="0" smtClean="0"/>
              <a:t>/</a:t>
            </a:r>
            <a:r>
              <a:rPr lang="zh-TW" altLang="en-US" dirty="0" smtClean="0"/>
              <a:t>今日生產片數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477874" y="548321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5247764" y="5498218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981176" y="49575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00:00:00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161922" y="583873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</a:t>
            </a:r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1981701" y="4113233"/>
            <a:ext cx="787097" cy="501851"/>
            <a:chOff x="3129094" y="1779954"/>
            <a:chExt cx="787097" cy="501851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11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接點 27"/>
          <p:cNvCxnSpPr/>
          <p:nvPr/>
        </p:nvCxnSpPr>
        <p:spPr>
          <a:xfrm>
            <a:off x="1704610" y="4615084"/>
            <a:ext cx="277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1576547" y="444654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1880405" y="431476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046547" y="41805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213390" y="406518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411885" y="39978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590342" y="39213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2768798" y="4113233"/>
            <a:ext cx="418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199718" y="4036724"/>
            <a:ext cx="311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3262468" y="38347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3874042" y="4180538"/>
            <a:ext cx="1228599" cy="445857"/>
            <a:chOff x="2509204" y="1876741"/>
            <a:chExt cx="1250939" cy="405064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204" y="2275118"/>
              <a:ext cx="619890" cy="6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接點 62"/>
          <p:cNvCxnSpPr/>
          <p:nvPr/>
        </p:nvCxnSpPr>
        <p:spPr>
          <a:xfrm>
            <a:off x="3187103" y="4036724"/>
            <a:ext cx="0" cy="68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5083020" y="4180507"/>
            <a:ext cx="329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H="1">
            <a:off x="5403273" y="4026586"/>
            <a:ext cx="9237" cy="15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5412509" y="4036724"/>
            <a:ext cx="346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1940026" y="5090162"/>
            <a:ext cx="5119" cy="7481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 flipV="1">
            <a:off x="2122909" y="5087481"/>
            <a:ext cx="4166" cy="7004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2297597" y="5111669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1975579" y="4677381"/>
            <a:ext cx="0" cy="38989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2457533" y="5099061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2600069" y="5119625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3176873" y="5123267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199555" y="44105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380369" y="43076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7</a:t>
            </a:r>
            <a:endParaRPr lang="zh-TW" altLang="en-US" dirty="0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573393" y="41758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8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728469" y="407064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9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913689" y="399058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10</a:t>
            </a:r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5468651" y="38141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884830" y="488969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878538" y="601412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609145" y="5093610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484034" y="5085105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769186" y="5080907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7" name="直線接點 126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4934764" y="5107625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1797761" y="58461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1996607" y="58451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180196" y="585188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328748" y="58451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484293" y="58408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3075325" y="585188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327792" y="58435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499928" y="5836554"/>
            <a:ext cx="1461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8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646117" y="5843587"/>
            <a:ext cx="176062" cy="23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9</a:t>
            </a:r>
            <a:endParaRPr lang="zh-TW" altLang="en-US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4777136" y="583468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10</a:t>
            </a:r>
            <a:endParaRPr lang="zh-TW" altLang="en-US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74416E3E-E12E-4EDB-9483-D76BD21D0610}"/>
              </a:ext>
            </a:extLst>
          </p:cNvPr>
          <p:cNvSpPr txBox="1"/>
          <p:nvPr/>
        </p:nvSpPr>
        <p:spPr>
          <a:xfrm>
            <a:off x="6568157" y="4948197"/>
            <a:ext cx="1728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 smtClean="0">
                <a:solidFill>
                  <a:srgbClr val="C00000"/>
                </a:solidFill>
              </a:rPr>
              <a:t>2/18</a:t>
            </a:r>
            <a:r>
              <a:rPr lang="zh-TW" altLang="en-US" b="1" dirty="0" smtClean="0">
                <a:solidFill>
                  <a:srgbClr val="C00000"/>
                </a:solidFill>
              </a:rPr>
              <a:t>累計片數</a:t>
            </a:r>
            <a:r>
              <a:rPr lang="en-US" altLang="zh-TW" b="1" dirty="0" smtClean="0">
                <a:solidFill>
                  <a:srgbClr val="C00000"/>
                </a:solidFill>
              </a:rPr>
              <a:t>10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   2/19</a:t>
            </a:r>
            <a:r>
              <a:rPr lang="zh-TW" altLang="en-US" b="1" dirty="0" smtClean="0">
                <a:solidFill>
                  <a:srgbClr val="C00000"/>
                </a:solidFill>
              </a:rPr>
              <a:t>累計片數為</a:t>
            </a:r>
            <a:r>
              <a:rPr lang="en-US" altLang="zh-TW" b="1" dirty="0" smtClean="0">
                <a:solidFill>
                  <a:srgbClr val="C00000"/>
                </a:solidFill>
              </a:rPr>
              <a:t>1</a:t>
            </a: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V="1">
            <a:off x="5424110" y="5087481"/>
            <a:ext cx="8617" cy="7193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5302076" y="581295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79060" y="471323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2/18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97531" y="568021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2/18</a:t>
            </a:r>
          </a:p>
        </p:txBody>
      </p:sp>
      <p:sp>
        <p:nvSpPr>
          <p:cNvPr id="84" name="流程圖: 接點 83"/>
          <p:cNvSpPr/>
          <p:nvPr/>
        </p:nvSpPr>
        <p:spPr>
          <a:xfrm>
            <a:off x="625093" y="1007284"/>
            <a:ext cx="471053" cy="220266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smtClean="0"/>
              <a:t>11</a:t>
            </a:r>
            <a:endParaRPr lang="zh-TW" altLang="en-US" sz="800" dirty="0"/>
          </a:p>
        </p:txBody>
      </p:sp>
      <p:sp>
        <p:nvSpPr>
          <p:cNvPr id="87" name="流程圖: 接點 86"/>
          <p:cNvSpPr/>
          <p:nvPr/>
        </p:nvSpPr>
        <p:spPr>
          <a:xfrm>
            <a:off x="1032815" y="1553188"/>
            <a:ext cx="507854" cy="249256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</a:t>
            </a:r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266957" y="480861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067983" y="480411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4339314" y="4617666"/>
            <a:ext cx="10488" cy="2494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1745598" y="4614873"/>
            <a:ext cx="10488" cy="24945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4458768" y="4680606"/>
            <a:ext cx="0" cy="38989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H="1">
            <a:off x="5412509" y="4220176"/>
            <a:ext cx="11601" cy="737344"/>
          </a:xfrm>
          <a:prstGeom prst="line">
            <a:avLst/>
          </a:prstGeom>
          <a:ln w="9525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31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CB709-EBB2-4374-BBFF-7298E377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</p:spPr>
        <p:txBody>
          <a:bodyPr/>
          <a:lstStyle/>
          <a:p>
            <a:r>
              <a:rPr lang="zh-TW" altLang="en-US" dirty="0"/>
              <a:t>今日片數計算說明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1D1F9E2-C631-4EAA-92E2-8974B053B7FE}"/>
              </a:ext>
            </a:extLst>
          </p:cNvPr>
          <p:cNvCxnSpPr/>
          <p:nvPr/>
        </p:nvCxnSpPr>
        <p:spPr>
          <a:xfrm>
            <a:off x="1266698" y="2845239"/>
            <a:ext cx="68118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306932" y="270262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209212" y="2678767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41900" y="303390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942135" y="296955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6B08F38-F9A1-497C-858D-15AD26A26A4B}"/>
              </a:ext>
            </a:extLst>
          </p:cNvPr>
          <p:cNvSpPr txBox="1"/>
          <p:nvPr/>
        </p:nvSpPr>
        <p:spPr>
          <a:xfrm>
            <a:off x="1360406" y="24950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4161B14-99FD-439F-A857-780291442AE1}"/>
              </a:ext>
            </a:extLst>
          </p:cNvPr>
          <p:cNvCxnSpPr>
            <a:cxnSpLocks/>
          </p:cNvCxnSpPr>
          <p:nvPr/>
        </p:nvCxnSpPr>
        <p:spPr>
          <a:xfrm>
            <a:off x="2306932" y="2678767"/>
            <a:ext cx="855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EDA01A5-99DD-4D36-9AF7-8E2182ECE659}"/>
              </a:ext>
            </a:extLst>
          </p:cNvPr>
          <p:cNvCxnSpPr>
            <a:cxnSpLocks/>
          </p:cNvCxnSpPr>
          <p:nvPr/>
        </p:nvCxnSpPr>
        <p:spPr>
          <a:xfrm>
            <a:off x="3958095" y="207023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958096" y="2074251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F85C3BB-62E3-4599-B54F-1425A57C90E3}"/>
              </a:ext>
            </a:extLst>
          </p:cNvPr>
          <p:cNvCxnSpPr>
            <a:cxnSpLocks/>
          </p:cNvCxnSpPr>
          <p:nvPr/>
        </p:nvCxnSpPr>
        <p:spPr>
          <a:xfrm>
            <a:off x="4606913" y="1973066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59F980F-7968-4ED5-8B25-3885C2374C97}"/>
              </a:ext>
            </a:extLst>
          </p:cNvPr>
          <p:cNvCxnSpPr>
            <a:cxnSpLocks/>
          </p:cNvCxnSpPr>
          <p:nvPr/>
        </p:nvCxnSpPr>
        <p:spPr>
          <a:xfrm>
            <a:off x="4605516" y="1973066"/>
            <a:ext cx="46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124168" y="2396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5B32A1-8ED2-4447-A9D6-2A320F03D9FC}"/>
              </a:ext>
            </a:extLst>
          </p:cNvPr>
          <p:cNvSpPr txBox="1"/>
          <p:nvPr/>
        </p:nvSpPr>
        <p:spPr>
          <a:xfrm>
            <a:off x="3283438" y="229400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1915162-646E-4634-A1A9-F050488CB449}"/>
              </a:ext>
            </a:extLst>
          </p:cNvPr>
          <p:cNvSpPr txBox="1"/>
          <p:nvPr/>
        </p:nvSpPr>
        <p:spPr>
          <a:xfrm>
            <a:off x="3436887" y="21934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9BA412C-4EC5-4FC3-B264-351D78C14AF7}"/>
              </a:ext>
            </a:extLst>
          </p:cNvPr>
          <p:cNvSpPr txBox="1"/>
          <p:nvPr/>
        </p:nvSpPr>
        <p:spPr>
          <a:xfrm>
            <a:off x="3599580" y="20935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BEF8550-2927-4628-9B26-2C874628D5F1}"/>
              </a:ext>
            </a:extLst>
          </p:cNvPr>
          <p:cNvSpPr txBox="1"/>
          <p:nvPr/>
        </p:nvSpPr>
        <p:spPr>
          <a:xfrm>
            <a:off x="3757529" y="199364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3162610" y="2175608"/>
            <a:ext cx="787097" cy="501851"/>
            <a:chOff x="3129094" y="1779954"/>
            <a:chExt cx="787097" cy="50185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11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0BB2682-2F6A-4EFF-BB46-8335213762EB}"/>
              </a:ext>
            </a:extLst>
          </p:cNvPr>
          <p:cNvSpPr txBox="1"/>
          <p:nvPr/>
        </p:nvSpPr>
        <p:spPr>
          <a:xfrm>
            <a:off x="3915722" y="18852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6</a:t>
            </a:r>
            <a:endParaRPr lang="zh-TW" altLang="en-US" dirty="0"/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62610" y="334167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E22F9E0-E8AE-4AF5-8FEC-46E3F16B0252}"/>
              </a:ext>
            </a:extLst>
          </p:cNvPr>
          <p:cNvCxnSpPr/>
          <p:nvPr/>
        </p:nvCxnSpPr>
        <p:spPr>
          <a:xfrm>
            <a:off x="1303049" y="3979151"/>
            <a:ext cx="68118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A801C004-F856-4D0C-BF63-2EC5B9147C35}"/>
              </a:ext>
            </a:extLst>
          </p:cNvPr>
          <p:cNvCxnSpPr>
            <a:cxnSpLocks/>
          </p:cNvCxnSpPr>
          <p:nvPr/>
        </p:nvCxnSpPr>
        <p:spPr>
          <a:xfrm>
            <a:off x="3964571" y="1643210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AE68EBAD-E7C9-42B7-8894-E7CF91D2A69F}"/>
              </a:ext>
            </a:extLst>
          </p:cNvPr>
          <p:cNvCxnSpPr>
            <a:cxnSpLocks/>
          </p:cNvCxnSpPr>
          <p:nvPr/>
        </p:nvCxnSpPr>
        <p:spPr>
          <a:xfrm>
            <a:off x="4217231" y="1643210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E707D0B-1675-48E7-BC6A-D7DF510C4F9E}"/>
              </a:ext>
            </a:extLst>
          </p:cNvPr>
          <p:cNvCxnSpPr>
            <a:cxnSpLocks/>
          </p:cNvCxnSpPr>
          <p:nvPr/>
        </p:nvCxnSpPr>
        <p:spPr>
          <a:xfrm>
            <a:off x="3964571" y="1674062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B8DEE542-D034-40C9-A822-1223E26E8EB5}"/>
              </a:ext>
            </a:extLst>
          </p:cNvPr>
          <p:cNvSpPr/>
          <p:nvPr/>
        </p:nvSpPr>
        <p:spPr>
          <a:xfrm>
            <a:off x="3978482" y="1454549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DC71E70-2E2A-433D-A0C8-2D74C3401A61}"/>
              </a:ext>
            </a:extLst>
          </p:cNvPr>
          <p:cNvSpPr txBox="1"/>
          <p:nvPr/>
        </p:nvSpPr>
        <p:spPr>
          <a:xfrm>
            <a:off x="1359527" y="36707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今日生產片數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FD06EA-0AD1-4F2E-88C9-6C75CBDB9A73}"/>
              </a:ext>
            </a:extLst>
          </p:cNvPr>
          <p:cNvSpPr txBox="1"/>
          <p:nvPr/>
        </p:nvSpPr>
        <p:spPr>
          <a:xfrm>
            <a:off x="4552792" y="17857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9AD94D5-0BE3-481C-B49C-45732B46FF05}"/>
              </a:ext>
            </a:extLst>
          </p:cNvPr>
          <p:cNvCxnSpPr>
            <a:cxnSpLocks/>
          </p:cNvCxnSpPr>
          <p:nvPr/>
        </p:nvCxnSpPr>
        <p:spPr>
          <a:xfrm>
            <a:off x="4603533" y="1527163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E760B83F-E0A9-4C86-95C1-51724F78CB65}"/>
              </a:ext>
            </a:extLst>
          </p:cNvPr>
          <p:cNvCxnSpPr>
            <a:cxnSpLocks/>
          </p:cNvCxnSpPr>
          <p:nvPr/>
        </p:nvCxnSpPr>
        <p:spPr>
          <a:xfrm>
            <a:off x="4856193" y="1527163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3DA6C04A-94D5-4EB8-A1CF-DFB11F7215BF}"/>
              </a:ext>
            </a:extLst>
          </p:cNvPr>
          <p:cNvCxnSpPr>
            <a:cxnSpLocks/>
          </p:cNvCxnSpPr>
          <p:nvPr/>
        </p:nvCxnSpPr>
        <p:spPr>
          <a:xfrm>
            <a:off x="4603533" y="1558015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C72EBE5B-2B24-4CE1-805C-A425C68B0CA5}"/>
              </a:ext>
            </a:extLst>
          </p:cNvPr>
          <p:cNvSpPr/>
          <p:nvPr/>
        </p:nvSpPr>
        <p:spPr>
          <a:xfrm>
            <a:off x="4611154" y="1363749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B8D3DBD4-9D20-427C-A1D2-A8B989EDA3B5}"/>
              </a:ext>
            </a:extLst>
          </p:cNvPr>
          <p:cNvCxnSpPr>
            <a:cxnSpLocks/>
          </p:cNvCxnSpPr>
          <p:nvPr/>
        </p:nvCxnSpPr>
        <p:spPr>
          <a:xfrm>
            <a:off x="5327389" y="257679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13C6B5A-4AE2-4981-9FBE-68265661D310}"/>
              </a:ext>
            </a:extLst>
          </p:cNvPr>
          <p:cNvCxnSpPr>
            <a:cxnSpLocks/>
          </p:cNvCxnSpPr>
          <p:nvPr/>
        </p:nvCxnSpPr>
        <p:spPr>
          <a:xfrm>
            <a:off x="5325992" y="2576792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250F012-621E-4087-B57B-9D3FEA691EE0}"/>
              </a:ext>
            </a:extLst>
          </p:cNvPr>
          <p:cNvCxnSpPr>
            <a:cxnSpLocks/>
          </p:cNvCxnSpPr>
          <p:nvPr/>
        </p:nvCxnSpPr>
        <p:spPr>
          <a:xfrm>
            <a:off x="5482606" y="2472875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24056FE8-6C77-43C7-88C8-EF72C33873D1}"/>
              </a:ext>
            </a:extLst>
          </p:cNvPr>
          <p:cNvCxnSpPr>
            <a:cxnSpLocks/>
          </p:cNvCxnSpPr>
          <p:nvPr/>
        </p:nvCxnSpPr>
        <p:spPr>
          <a:xfrm>
            <a:off x="5489598" y="2472875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8BAF729-62D3-4E15-9648-1E2437EE7347}"/>
              </a:ext>
            </a:extLst>
          </p:cNvPr>
          <p:cNvCxnSpPr>
            <a:cxnSpLocks/>
          </p:cNvCxnSpPr>
          <p:nvPr/>
        </p:nvCxnSpPr>
        <p:spPr>
          <a:xfrm>
            <a:off x="5641888" y="237631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B5735DE9-C463-4C2A-8346-BC8BF0DEAE8A}"/>
              </a:ext>
            </a:extLst>
          </p:cNvPr>
          <p:cNvCxnSpPr>
            <a:cxnSpLocks/>
          </p:cNvCxnSpPr>
          <p:nvPr/>
        </p:nvCxnSpPr>
        <p:spPr>
          <a:xfrm>
            <a:off x="5648880" y="2376312"/>
            <a:ext cx="79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57083C63-140A-42E8-995C-66C76D4C8908}"/>
              </a:ext>
            </a:extLst>
          </p:cNvPr>
          <p:cNvCxnSpPr>
            <a:cxnSpLocks/>
          </p:cNvCxnSpPr>
          <p:nvPr/>
        </p:nvCxnSpPr>
        <p:spPr>
          <a:xfrm>
            <a:off x="5184356" y="2677459"/>
            <a:ext cx="14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211651" y="2498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CF31D46B-BDE4-43BB-BAD6-D5F78C096947}"/>
              </a:ext>
            </a:extLst>
          </p:cNvPr>
          <p:cNvSpPr txBox="1"/>
          <p:nvPr/>
        </p:nvSpPr>
        <p:spPr>
          <a:xfrm>
            <a:off x="5288321" y="2396880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9429563-A7A4-44CE-B839-BD0D4E2AACF6}"/>
              </a:ext>
            </a:extLst>
          </p:cNvPr>
          <p:cNvSpPr txBox="1"/>
          <p:nvPr/>
        </p:nvSpPr>
        <p:spPr>
          <a:xfrm>
            <a:off x="5447591" y="2294002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93735A6C-E7E4-4C36-92B0-64FBC72A40CE}"/>
              </a:ext>
            </a:extLst>
          </p:cNvPr>
          <p:cNvSpPr txBox="1"/>
          <p:nvPr/>
        </p:nvSpPr>
        <p:spPr>
          <a:xfrm>
            <a:off x="5601040" y="2193400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AEC8D8-0BAE-4EC6-86AD-78EA08EE6472}"/>
              </a:ext>
            </a:extLst>
          </p:cNvPr>
          <p:cNvSpPr txBox="1"/>
          <p:nvPr/>
        </p:nvSpPr>
        <p:spPr>
          <a:xfrm>
            <a:off x="5130034" y="251701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F0BF140-FD22-466C-8D3B-87DFAB272C54}"/>
              </a:ext>
            </a:extLst>
          </p:cNvPr>
          <p:cNvCxnSpPr>
            <a:cxnSpLocks/>
          </p:cNvCxnSpPr>
          <p:nvPr/>
        </p:nvCxnSpPr>
        <p:spPr>
          <a:xfrm>
            <a:off x="5639684" y="1931215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9A60BB20-5144-43B2-BA96-15ABAC8449C2}"/>
              </a:ext>
            </a:extLst>
          </p:cNvPr>
          <p:cNvCxnSpPr>
            <a:cxnSpLocks/>
          </p:cNvCxnSpPr>
          <p:nvPr/>
        </p:nvCxnSpPr>
        <p:spPr>
          <a:xfrm>
            <a:off x="5892344" y="1931215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829E61C6-1B81-40CA-843D-DAA6B8F0CD9D}"/>
              </a:ext>
            </a:extLst>
          </p:cNvPr>
          <p:cNvCxnSpPr>
            <a:cxnSpLocks/>
          </p:cNvCxnSpPr>
          <p:nvPr/>
        </p:nvCxnSpPr>
        <p:spPr>
          <a:xfrm>
            <a:off x="5639684" y="1962067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248ECB24-FF52-4D9F-A733-DE1C4DE5C366}"/>
              </a:ext>
            </a:extLst>
          </p:cNvPr>
          <p:cNvSpPr/>
          <p:nvPr/>
        </p:nvSpPr>
        <p:spPr>
          <a:xfrm>
            <a:off x="5647305" y="1767801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74416E3E-E12E-4EDB-9483-D76BD21D0610}"/>
              </a:ext>
            </a:extLst>
          </p:cNvPr>
          <p:cNvSpPr txBox="1"/>
          <p:nvPr/>
        </p:nvSpPr>
        <p:spPr>
          <a:xfrm>
            <a:off x="6402866" y="404483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 smtClean="0">
                <a:solidFill>
                  <a:srgbClr val="C00000"/>
                </a:solidFill>
              </a:rPr>
              <a:t>累計片數</a:t>
            </a:r>
            <a:r>
              <a:rPr lang="en-US" altLang="zh-TW" b="1" dirty="0" smtClean="0">
                <a:solidFill>
                  <a:srgbClr val="C00000"/>
                </a:solidFill>
              </a:rPr>
              <a:t>10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01A8625F-583E-41D2-A14F-FF1462FBA8AA}"/>
              </a:ext>
            </a:extLst>
          </p:cNvPr>
          <p:cNvSpPr txBox="1"/>
          <p:nvPr/>
        </p:nvSpPr>
        <p:spPr>
          <a:xfrm>
            <a:off x="1233182" y="4504888"/>
            <a:ext cx="6696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”</a:t>
            </a:r>
            <a:r>
              <a:rPr lang="zh-TW" altLang="en-US" dirty="0" smtClean="0"/>
              <a:t>今日片</a:t>
            </a:r>
            <a:r>
              <a:rPr lang="zh-TW" altLang="en-US" dirty="0"/>
              <a:t>數</a:t>
            </a:r>
            <a:r>
              <a:rPr lang="en-US" altLang="zh-TW" dirty="0"/>
              <a:t>”</a:t>
            </a:r>
            <a:r>
              <a:rPr lang="zh-TW" altLang="en-US" dirty="0" smtClean="0"/>
              <a:t>為單日設備</a:t>
            </a:r>
            <a:r>
              <a:rPr lang="zh-TW" altLang="en-US" dirty="0"/>
              <a:t>完成動作後累計的加工次數，代表設備有作動才會</a:t>
            </a:r>
            <a:r>
              <a:rPr lang="zh-TW" altLang="en-US" dirty="0" smtClean="0"/>
              <a:t>有變化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設備關機後開機，生產片數可能歸零，不影響程式</a:t>
            </a:r>
            <a:r>
              <a:rPr lang="zh-TW" altLang="en-US" dirty="0" smtClean="0"/>
              <a:t>演算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跨日後重新計算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62610" y="2692379"/>
            <a:ext cx="0" cy="12861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315554" y="332675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490856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643800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804727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957671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4616871" y="335202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325992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482494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635438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017815" y="4007978"/>
            <a:ext cx="2845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1    2   3   4   5   6                  7                    8    9   10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66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生產片數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0" y="963748"/>
            <a:ext cx="8557465" cy="2583121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3658525"/>
            <a:ext cx="8903855" cy="1843896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>
                <a:solidFill>
                  <a:srgbClr val="0000FF"/>
                </a:solidFill>
              </a:rPr>
              <a:t>每</a:t>
            </a:r>
            <a:r>
              <a:rPr lang="zh-TW" altLang="en-US" sz="1400" dirty="0" smtClean="0">
                <a:solidFill>
                  <a:srgbClr val="0000FF"/>
                </a:solidFill>
              </a:rPr>
              <a:t>小</a:t>
            </a:r>
            <a:r>
              <a:rPr lang="zh-TW" altLang="en-US" sz="1400" dirty="0">
                <a:solidFill>
                  <a:srgbClr val="0000FF"/>
                </a:solidFill>
              </a:rPr>
              <a:t>時</a:t>
            </a:r>
            <a:r>
              <a:rPr lang="zh-TW" altLang="en-US" sz="1400" dirty="0" smtClean="0">
                <a:solidFill>
                  <a:srgbClr val="0000FF"/>
                </a:solidFill>
              </a:rPr>
              <a:t>生產片數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prstClr val="black"/>
                </a:solidFill>
              </a:rPr>
              <a:t>紀錄當日</a:t>
            </a:r>
            <a:r>
              <a:rPr lang="en-US" altLang="zh-TW" sz="1400" dirty="0" smtClean="0">
                <a:solidFill>
                  <a:prstClr val="black"/>
                </a:solidFill>
              </a:rPr>
              <a:t>(</a:t>
            </a:r>
            <a:r>
              <a:rPr lang="en-US" altLang="zh-TW" sz="1400" dirty="0" smtClean="0">
                <a:solidFill>
                  <a:prstClr val="black"/>
                </a:solidFill>
              </a:rPr>
              <a:t>00:00:00~23:59:59</a:t>
            </a:r>
            <a:r>
              <a:rPr lang="en-US" altLang="zh-TW" sz="1400" dirty="0" smtClean="0">
                <a:solidFill>
                  <a:prstClr val="black"/>
                </a:solidFill>
              </a:rPr>
              <a:t>)</a:t>
            </a:r>
            <a:r>
              <a:rPr lang="zh-TW" altLang="en-US" sz="1400" dirty="0" smtClean="0">
                <a:solidFill>
                  <a:prstClr val="black"/>
                </a:solidFill>
              </a:rPr>
              <a:t>的生產資料</a:t>
            </a:r>
            <a:r>
              <a:rPr lang="zh-TW" altLang="en-US" sz="1400" dirty="0" smtClean="0">
                <a:solidFill>
                  <a:prstClr val="black"/>
                </a:solidFill>
              </a:rPr>
              <a:t>，以</a:t>
            </a:r>
            <a:r>
              <a:rPr lang="zh-TW" altLang="en-US" sz="1400" dirty="0" smtClean="0">
                <a:solidFill>
                  <a:prstClr val="black"/>
                </a:solidFill>
              </a:rPr>
              <a:t>每</a:t>
            </a:r>
            <a:r>
              <a:rPr lang="zh-TW" altLang="en-US" sz="1400" dirty="0">
                <a:solidFill>
                  <a:prstClr val="black"/>
                </a:solidFill>
              </a:rPr>
              <a:t>個小時做</a:t>
            </a:r>
            <a:r>
              <a:rPr lang="zh-TW" altLang="en-US" sz="1400" dirty="0" smtClean="0">
                <a:solidFill>
                  <a:prstClr val="black"/>
                </a:solidFill>
              </a:rPr>
              <a:t>區分</a:t>
            </a:r>
            <a:endParaRPr lang="en-US" altLang="zh-TW" sz="1400" dirty="0" smtClean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endParaRPr lang="en-US" altLang="zh-TW" sz="1400" dirty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endParaRPr lang="en-US" altLang="zh-TW" sz="1400" dirty="0" smtClean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endParaRPr lang="en-US" altLang="zh-TW" sz="1400" dirty="0">
              <a:solidFill>
                <a:prstClr val="black"/>
              </a:solidFill>
            </a:endParaRPr>
          </a:p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一週生產片數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schemeClr val="tx1"/>
                </a:solidFill>
              </a:rPr>
              <a:t>紀錄</a:t>
            </a:r>
            <a:r>
              <a:rPr lang="zh-TW" altLang="en-US" sz="1400" dirty="0" smtClean="0">
                <a:solidFill>
                  <a:schemeClr val="tx1"/>
                </a:solidFill>
              </a:rPr>
              <a:t>每</a:t>
            </a:r>
            <a:r>
              <a:rPr lang="zh-TW" altLang="en-US" sz="1400" dirty="0">
                <a:solidFill>
                  <a:schemeClr val="tx1"/>
                </a:solidFill>
              </a:rPr>
              <a:t>日</a:t>
            </a:r>
            <a:r>
              <a:rPr lang="zh-TW" altLang="en-US" sz="1400" dirty="0" smtClean="0">
                <a:solidFill>
                  <a:schemeClr val="tx1"/>
                </a:solidFill>
              </a:rPr>
              <a:t>的</a:t>
            </a:r>
            <a:r>
              <a:rPr lang="zh-TW" altLang="en-US" sz="1400" dirty="0">
                <a:solidFill>
                  <a:schemeClr val="tx1"/>
                </a:solidFill>
              </a:rPr>
              <a:t>機台作動的</a:t>
            </a:r>
            <a:r>
              <a:rPr lang="zh-TW" altLang="en-US" sz="1400" dirty="0" smtClean="0">
                <a:solidFill>
                  <a:schemeClr val="tx1"/>
                </a:solidFill>
              </a:rPr>
              <a:t>時間。</a:t>
            </a:r>
            <a:r>
              <a:rPr lang="en-US" altLang="zh-TW" sz="1400" dirty="0">
                <a:solidFill>
                  <a:schemeClr val="tx1"/>
                </a:solidFill>
              </a:rPr>
              <a:t>Ex:</a:t>
            </a:r>
            <a:r>
              <a:rPr lang="zh-TW" altLang="en-US" sz="1400" dirty="0">
                <a:solidFill>
                  <a:schemeClr val="tx1"/>
                </a:solidFill>
              </a:rPr>
              <a:t>如果以</a:t>
            </a:r>
            <a:r>
              <a:rPr lang="en-US" altLang="zh-TW" sz="1400" dirty="0">
                <a:solidFill>
                  <a:schemeClr val="tx1"/>
                </a:solidFill>
              </a:rPr>
              <a:t>2/18</a:t>
            </a:r>
            <a:r>
              <a:rPr lang="zh-TW" altLang="en-US" sz="1400" dirty="0">
                <a:solidFill>
                  <a:schemeClr val="tx1"/>
                </a:solidFill>
              </a:rPr>
              <a:t>當日來記錄，頁面上會看到前</a:t>
            </a:r>
            <a:r>
              <a:rPr lang="en-US" altLang="zh-TW" sz="1400" dirty="0">
                <a:solidFill>
                  <a:schemeClr val="tx1"/>
                </a:solidFill>
              </a:rPr>
              <a:t>6</a:t>
            </a:r>
            <a:r>
              <a:rPr lang="zh-TW" altLang="en-US" sz="1400" dirty="0" smtClean="0">
                <a:solidFill>
                  <a:schemeClr val="tx1"/>
                </a:solidFill>
              </a:rPr>
              <a:t>天的</a:t>
            </a:r>
            <a:r>
              <a:rPr lang="zh-TW" altLang="en-US" sz="1400" dirty="0">
                <a:solidFill>
                  <a:schemeClr val="tx1"/>
                </a:solidFill>
              </a:rPr>
              <a:t>資料</a:t>
            </a:r>
          </a:p>
          <a:p>
            <a:pPr marL="114300" lvl="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5830565" y="1000433"/>
            <a:ext cx="489363" cy="218767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13</a:t>
            </a:r>
            <a:endParaRPr lang="zh-TW" altLang="en-US" sz="1050" dirty="0"/>
          </a:p>
        </p:txBody>
      </p:sp>
      <p:sp>
        <p:nvSpPr>
          <p:cNvPr id="7" name="流程圖: 接點 6"/>
          <p:cNvSpPr/>
          <p:nvPr/>
        </p:nvSpPr>
        <p:spPr>
          <a:xfrm>
            <a:off x="4761850" y="2180520"/>
            <a:ext cx="480291" cy="186261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14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835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異常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110553"/>
            <a:ext cx="8248073" cy="2652915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3873587"/>
            <a:ext cx="8903855" cy="2905903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異常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schemeClr val="tx1"/>
                </a:solidFill>
              </a:rPr>
              <a:t>依照產線</a:t>
            </a:r>
            <a:r>
              <a:rPr lang="zh-TW" altLang="en-US" sz="1400" dirty="0" smtClean="0">
                <a:solidFill>
                  <a:schemeClr val="tx1"/>
                </a:solidFill>
              </a:rPr>
              <a:t>的點</a:t>
            </a:r>
            <a:r>
              <a:rPr lang="zh-TW" altLang="en-US" sz="1400" dirty="0">
                <a:solidFill>
                  <a:schemeClr val="tx1"/>
                </a:solidFill>
              </a:rPr>
              <a:t>位</a:t>
            </a:r>
            <a:r>
              <a:rPr lang="zh-TW" altLang="en-US" sz="1400" dirty="0" smtClean="0">
                <a:solidFill>
                  <a:schemeClr val="tx1"/>
                </a:solidFill>
              </a:rPr>
              <a:t>做警戒通知。目前先分成三類，分別是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       </a:t>
            </a:r>
            <a:r>
              <a:rPr lang="en-US" altLang="zh-TW" sz="1400" dirty="0" smtClean="0">
                <a:solidFill>
                  <a:schemeClr val="tx1"/>
                </a:solidFill>
              </a:rPr>
              <a:t>Level </a:t>
            </a:r>
            <a:r>
              <a:rPr lang="en-US" altLang="zh-TW" sz="1400" dirty="0" smtClean="0">
                <a:solidFill>
                  <a:schemeClr val="tx1"/>
                </a:solidFill>
              </a:rPr>
              <a:t>A Alarm (</a:t>
            </a:r>
            <a:r>
              <a:rPr lang="zh-TW" altLang="en-US" sz="1400" dirty="0" smtClean="0">
                <a:solidFill>
                  <a:schemeClr val="tx1"/>
                </a:solidFill>
              </a:rPr>
              <a:t>狀況發生，但不用查看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  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       </a:t>
            </a:r>
            <a:r>
              <a:rPr lang="en-US" altLang="zh-TW" sz="1400" dirty="0" smtClean="0">
                <a:solidFill>
                  <a:schemeClr val="tx1"/>
                </a:solidFill>
              </a:rPr>
              <a:t>Level </a:t>
            </a:r>
            <a:r>
              <a:rPr lang="en-US" altLang="zh-TW" sz="1400" dirty="0" smtClean="0">
                <a:solidFill>
                  <a:schemeClr val="tx1"/>
                </a:solidFill>
              </a:rPr>
              <a:t>B Alarm (</a:t>
            </a:r>
            <a:r>
              <a:rPr lang="zh-TW" altLang="en-US" sz="1400" dirty="0" smtClean="0">
                <a:solidFill>
                  <a:schemeClr val="tx1"/>
                </a:solidFill>
              </a:rPr>
              <a:t>狀況發生，但不用停機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      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Level </a:t>
            </a:r>
            <a:r>
              <a:rPr lang="en-US" altLang="zh-TW" sz="1400" dirty="0" smtClean="0">
                <a:solidFill>
                  <a:schemeClr val="tx1"/>
                </a:solidFill>
              </a:rPr>
              <a:t>C Alarm (</a:t>
            </a:r>
            <a:r>
              <a:rPr lang="zh-TW" altLang="en-US" sz="1400" dirty="0" smtClean="0">
                <a:solidFill>
                  <a:schemeClr val="tx1"/>
                </a:solidFill>
              </a:rPr>
              <a:t>狀況發生，一定要停機立刻查看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異常</a:t>
            </a:r>
            <a:r>
              <a:rPr lang="zh-TW" altLang="en-US" sz="1400" dirty="0" smtClean="0">
                <a:solidFill>
                  <a:srgbClr val="0000FF"/>
                </a:solidFill>
              </a:rPr>
              <a:t>統計表</a:t>
            </a:r>
            <a:r>
              <a:rPr lang="en-US" altLang="zh-TW" sz="1400" dirty="0" smtClean="0">
                <a:solidFill>
                  <a:srgbClr val="0000FF"/>
                </a:solidFill>
              </a:rPr>
              <a:t>(1 hour):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紀錄當日</a:t>
            </a:r>
            <a:r>
              <a:rPr lang="en-US" altLang="zh-TW" sz="1400" dirty="0">
                <a:solidFill>
                  <a:schemeClr val="tx1"/>
                </a:solidFill>
              </a:rPr>
              <a:t>(</a:t>
            </a:r>
            <a:r>
              <a:rPr lang="en-US" altLang="zh-TW" sz="1400" dirty="0" smtClean="0">
                <a:solidFill>
                  <a:schemeClr val="tx1"/>
                </a:solidFill>
              </a:rPr>
              <a:t>00:00:00~23:59:59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每小時</a:t>
            </a:r>
            <a:r>
              <a:rPr lang="zh-TW" altLang="en-US" sz="1400" dirty="0" smtClean="0">
                <a:solidFill>
                  <a:schemeClr val="tx1"/>
                </a:solidFill>
              </a:rPr>
              <a:t>設備</a:t>
            </a:r>
            <a:r>
              <a:rPr lang="zh-TW" altLang="en-US" sz="1400" dirty="0">
                <a:solidFill>
                  <a:schemeClr val="tx1"/>
                </a:solidFill>
              </a:rPr>
              <a:t>所</a:t>
            </a:r>
            <a:r>
              <a:rPr lang="zh-TW" altLang="en-US" sz="1400" dirty="0" smtClean="0">
                <a:solidFill>
                  <a:schemeClr val="tx1"/>
                </a:solidFill>
              </a:rPr>
              <a:t>發生</a:t>
            </a:r>
            <a:r>
              <a:rPr lang="zh-TW" altLang="en-US" sz="1400" dirty="0" smtClean="0">
                <a:solidFill>
                  <a:schemeClr val="tx1"/>
                </a:solidFill>
              </a:rPr>
              <a:t>的次數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642001" y="1017422"/>
            <a:ext cx="480291" cy="186261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15</a:t>
            </a:r>
            <a:endParaRPr lang="zh-TW" altLang="en-US" sz="1050" dirty="0"/>
          </a:p>
        </p:txBody>
      </p:sp>
      <p:sp>
        <p:nvSpPr>
          <p:cNvPr id="7" name="流程圖: 接點 6"/>
          <p:cNvSpPr/>
          <p:nvPr/>
        </p:nvSpPr>
        <p:spPr>
          <a:xfrm>
            <a:off x="1505600" y="2321901"/>
            <a:ext cx="480291" cy="230217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16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41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70480-78C8-4E5E-9B59-0E8F0FB2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機台聯網</a:t>
            </a:r>
            <a:r>
              <a:rPr lang="zh-TW" altLang="en-US" dirty="0"/>
              <a:t>架構</a:t>
            </a:r>
            <a:endParaRPr lang="zh-TW" altLang="en-US" dirty="0"/>
          </a:p>
        </p:txBody>
      </p:sp>
      <p:pic>
        <p:nvPicPr>
          <p:cNvPr id="7" name="Picture 6" descr="ãpcb é»å½±ãçåçæå°çµæ">
            <a:extLst>
              <a:ext uri="{FF2B5EF4-FFF2-40B4-BE49-F238E27FC236}">
                <a16:creationId xmlns:a16="http://schemas.microsoft.com/office/drawing/2014/main" id="{E556D0FB-3B38-41F4-A35A-15BB8999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41" b="93220" l="0" r="94474">
                        <a14:foregroundMark x1="9447" y1="11864" x2="0" y2="8475"/>
                        <a14:foregroundMark x1="0" y1="8475" x2="58289" y2="63051"/>
                        <a14:foregroundMark x1="4100" y1="13898" x2="19608" y2="31525"/>
                        <a14:foregroundMark x1="33690" y1="50169" x2="42068" y2="57288"/>
                        <a14:foregroundMark x1="42068" y1="57288" x2="58111" y2="77966"/>
                        <a14:foregroundMark x1="58111" y1="77966" x2="67558" y2="85085"/>
                        <a14:foregroundMark x1="67558" y1="85085" x2="67558" y2="67458"/>
                        <a14:foregroundMark x1="67558" y1="67458" x2="59358" y2="60000"/>
                        <a14:foregroundMark x1="59358" y1="60000" x2="60963" y2="68814"/>
                        <a14:foregroundMark x1="67201" y1="87458" x2="67380" y2="88814"/>
                        <a14:foregroundMark x1="70766" y1="93220" x2="70766" y2="93220"/>
                        <a14:foregroundMark x1="92513" y1="68475" x2="91087" y2="49831"/>
                        <a14:foregroundMark x1="91087" y1="49831" x2="90909" y2="61017"/>
                        <a14:foregroundMark x1="88948" y1="30847" x2="91087" y2="44068"/>
                        <a14:foregroundMark x1="77718" y1="40678" x2="74866" y2="41017"/>
                        <a14:foregroundMark x1="67736" y1="42373" x2="63993" y2="23729"/>
                        <a14:foregroundMark x1="63993" y1="23729" x2="52228" y2="25085"/>
                        <a14:foregroundMark x1="52228" y1="25085" x2="43137" y2="16949"/>
                        <a14:foregroundMark x1="43137" y1="16949" x2="34046" y2="16271"/>
                        <a14:foregroundMark x1="34046" y1="16271" x2="25134" y2="20000"/>
                        <a14:foregroundMark x1="25134" y1="20000" x2="26560" y2="22373"/>
                        <a14:foregroundMark x1="4635" y1="6441" x2="14082" y2="12203"/>
                        <a14:foregroundMark x1="14082" y1="12203" x2="23529" y2="12542"/>
                        <a14:foregroundMark x1="23529" y1="12542" x2="27629" y2="15593"/>
                        <a14:foregroundMark x1="27094" y1="9492" x2="27094" y2="9492"/>
                        <a14:foregroundMark x1="24777" y1="6780" x2="24777" y2="6780"/>
                        <a14:foregroundMark x1="72906" y1="26780" x2="72906" y2="26780"/>
                        <a14:foregroundMark x1="94652" y1="76610" x2="94652" y2="76610"/>
                        <a14:foregroundMark x1="85918" y1="93220" x2="85918" y2="93220"/>
                        <a14:backgroundMark x1="16934" y1="3390" x2="16934" y2="3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8303" y="1244450"/>
            <a:ext cx="2465770" cy="12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14329FE0-F1EC-407F-B07E-874AD1E32283}"/>
              </a:ext>
            </a:extLst>
          </p:cNvPr>
          <p:cNvSpPr/>
          <p:nvPr/>
        </p:nvSpPr>
        <p:spPr>
          <a:xfrm>
            <a:off x="2522746" y="2118306"/>
            <a:ext cx="302004" cy="302004"/>
          </a:xfrm>
          <a:prstGeom prst="plus">
            <a:avLst>
              <a:gd name="adj" fmla="val 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Google Shape;346;p17">
            <a:extLst>
              <a:ext uri="{FF2B5EF4-FFF2-40B4-BE49-F238E27FC236}">
                <a16:creationId xmlns:a16="http://schemas.microsoft.com/office/drawing/2014/main" id="{57079583-AFE3-4A04-9796-3BDC4FD3B7A8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701" y="2445341"/>
            <a:ext cx="1096744" cy="44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1CC1CC-F407-4D3C-8CAE-700D6B1BE12E}"/>
              </a:ext>
            </a:extLst>
          </p:cNvPr>
          <p:cNvSpPr txBox="1"/>
          <p:nvPr/>
        </p:nvSpPr>
        <p:spPr>
          <a:xfrm>
            <a:off x="2522746" y="2889074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Chameleon Gateway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8" descr="ãServerãçåçæå°çµæ">
            <a:extLst>
              <a:ext uri="{FF2B5EF4-FFF2-40B4-BE49-F238E27FC236}">
                <a16:creationId xmlns:a16="http://schemas.microsoft.com/office/drawing/2014/main" id="{FCDB1AE9-D880-42CC-A0BE-BC47DD4EE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9348" y="1244450"/>
            <a:ext cx="1280681" cy="36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ç¸éåç">
            <a:extLst>
              <a:ext uri="{FF2B5EF4-FFF2-40B4-BE49-F238E27FC236}">
                <a16:creationId xmlns:a16="http://schemas.microsoft.com/office/drawing/2014/main" id="{744337CA-1C90-44B1-A352-8A80FD41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2" b="89834" l="7815" r="95894">
                        <a14:foregroundMark x1="7947" y1="58780" x2="7947" y2="58780"/>
                        <a14:foregroundMark x1="91523" y1="54159" x2="91523" y2="54159"/>
                        <a14:foregroundMark x1="95894" y1="55083" x2="95894" y2="55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7562" y="2044718"/>
            <a:ext cx="1184252" cy="8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群組 36">
            <a:extLst>
              <a:ext uri="{FF2B5EF4-FFF2-40B4-BE49-F238E27FC236}">
                <a16:creationId xmlns:a16="http://schemas.microsoft.com/office/drawing/2014/main" id="{FBF666A7-737C-406F-B7A0-B8B1F21EBFE3}"/>
              </a:ext>
            </a:extLst>
          </p:cNvPr>
          <p:cNvGrpSpPr/>
          <p:nvPr/>
        </p:nvGrpSpPr>
        <p:grpSpPr>
          <a:xfrm>
            <a:off x="3812445" y="1426103"/>
            <a:ext cx="1135117" cy="1243218"/>
            <a:chOff x="3812445" y="1426103"/>
            <a:chExt cx="1135117" cy="1243218"/>
          </a:xfrm>
        </p:grpSpPr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A9EF4323-0E5D-42D8-BB02-BE5F07078918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3812445" y="1426103"/>
              <a:ext cx="1086903" cy="1243218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73F3D95C-B0F2-4129-857B-E7789B36B768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3812445" y="2469010"/>
              <a:ext cx="1135117" cy="200311"/>
            </a:xfrm>
            <a:prstGeom prst="bentConnector3">
              <a:avLst>
                <a:gd name="adj1" fmla="val 48522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F9E13D-62D0-4C73-A2B1-1C72B989CA9C}"/>
              </a:ext>
            </a:extLst>
          </p:cNvPr>
          <p:cNvSpPr txBox="1"/>
          <p:nvPr/>
        </p:nvSpPr>
        <p:spPr>
          <a:xfrm>
            <a:off x="4832401" y="1566683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Chameleon Server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5D2C8BC-3388-46A5-BEBD-BA03EA850269}"/>
              </a:ext>
            </a:extLst>
          </p:cNvPr>
          <p:cNvSpPr txBox="1"/>
          <p:nvPr/>
        </p:nvSpPr>
        <p:spPr>
          <a:xfrm>
            <a:off x="5160026" y="2596924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MES/ERP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DD0E86-A6A9-4D54-83BA-631563715182}"/>
              </a:ext>
            </a:extLst>
          </p:cNvPr>
          <p:cNvSpPr txBox="1"/>
          <p:nvPr/>
        </p:nvSpPr>
        <p:spPr>
          <a:xfrm>
            <a:off x="4355896" y="124445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i="1" dirty="0"/>
              <a:t>MQTT</a:t>
            </a:r>
            <a:endParaRPr lang="zh-TW" altLang="en-US" sz="900" i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AC0FC7-A7D2-4511-82EB-11212B47ED13}"/>
              </a:ext>
            </a:extLst>
          </p:cNvPr>
          <p:cNvSpPr txBox="1"/>
          <p:nvPr/>
        </p:nvSpPr>
        <p:spPr>
          <a:xfrm>
            <a:off x="4291269" y="2269308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i="1" dirty="0"/>
              <a:t>RESTful API</a:t>
            </a:r>
            <a:endParaRPr lang="zh-TW" altLang="en-US" sz="900" i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CFB53C9-3D63-40AB-A681-4952B38B636A}"/>
              </a:ext>
            </a:extLst>
          </p:cNvPr>
          <p:cNvSpPr txBox="1"/>
          <p:nvPr/>
        </p:nvSpPr>
        <p:spPr>
          <a:xfrm>
            <a:off x="6196642" y="1150424"/>
            <a:ext cx="26356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長時間生產資訊</a:t>
            </a:r>
            <a:r>
              <a:rPr lang="en-US" altLang="zh-TW" dirty="0"/>
              <a:t>(Raw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依工單查詢製程資訊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5FC8CF6-CA1C-4040-8CD6-F3DE68986D76}"/>
              </a:ext>
            </a:extLst>
          </p:cNvPr>
          <p:cNvSpPr txBox="1"/>
          <p:nvPr/>
        </p:nvSpPr>
        <p:spPr>
          <a:xfrm>
            <a:off x="6196642" y="223685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工單沖銷資訊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設備績效資訊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DA216B19-FDF8-49B5-AEC9-10DAB538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20857"/>
              </p:ext>
            </p:extLst>
          </p:nvPr>
        </p:nvGraphicFramePr>
        <p:xfrm>
          <a:off x="798303" y="3322278"/>
          <a:ext cx="87376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9901322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val="1230668941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val="474110863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val="3219459185"/>
                    </a:ext>
                  </a:extLst>
                </a:gridCol>
              </a:tblGrid>
              <a:tr h="266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7651"/>
                  </a:ext>
                </a:extLst>
              </a:tr>
              <a:tr h="14712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設備點位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稼動統計資訊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產能統計資訊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異常統計資訊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87834"/>
                  </a:ext>
                </a:extLst>
              </a:tr>
            </a:tbl>
          </a:graphicData>
        </a:graphic>
      </p:graphicFrame>
      <p:pic>
        <p:nvPicPr>
          <p:cNvPr id="33" name="圖片 32">
            <a:extLst>
              <a:ext uri="{FF2B5EF4-FFF2-40B4-BE49-F238E27FC236}">
                <a16:creationId xmlns:a16="http://schemas.microsoft.com/office/drawing/2014/main" id="{7F12D351-BCD1-4702-B976-2C9E83278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3611" y="3362743"/>
            <a:ext cx="5545743" cy="276386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C4CDE9-455C-4C79-964C-78A603247703}"/>
              </a:ext>
            </a:extLst>
          </p:cNvPr>
          <p:cNvSpPr txBox="1"/>
          <p:nvPr/>
        </p:nvSpPr>
        <p:spPr>
          <a:xfrm>
            <a:off x="209717" y="5276675"/>
            <a:ext cx="2313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變色龍</a:t>
            </a:r>
            <a:r>
              <a:rPr lang="en-US" altLang="zh-TW" dirty="0"/>
              <a:t>Gateway</a:t>
            </a:r>
            <a:r>
              <a:rPr lang="zh-TW" altLang="en-US" dirty="0"/>
              <a:t>具備基本運算套板，可快速建立稼動、產能及異常看板，聯網後可立即取得成效。</a:t>
            </a:r>
          </a:p>
        </p:txBody>
      </p:sp>
    </p:spTree>
    <p:extLst>
      <p:ext uri="{BB962C8B-B14F-4D97-AF65-F5344CB8AC3E}">
        <p14:creationId xmlns:p14="http://schemas.microsoft.com/office/powerpoint/2010/main" val="1205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電鍍線點位資料討論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0" y="4085714"/>
            <a:ext cx="3223847" cy="241788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59952"/>
              </p:ext>
            </p:extLst>
          </p:nvPr>
        </p:nvGraphicFramePr>
        <p:xfrm>
          <a:off x="288324" y="1303036"/>
          <a:ext cx="38657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33">
                  <a:extLst>
                    <a:ext uri="{9D8B030D-6E8A-4147-A177-3AD203B41FA5}">
                      <a16:colId xmlns:a16="http://schemas.microsoft.com/office/drawing/2014/main" val="2539901322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1230668941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474110863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60624900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221559876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294386054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3828093243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2729688723"/>
                    </a:ext>
                  </a:extLst>
                </a:gridCol>
                <a:gridCol w="328673">
                  <a:extLst>
                    <a:ext uri="{9D8B030D-6E8A-4147-A177-3AD203B41FA5}">
                      <a16:colId xmlns:a16="http://schemas.microsoft.com/office/drawing/2014/main" val="43243394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48073807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368834696"/>
                    </a:ext>
                  </a:extLst>
                </a:gridCol>
                <a:gridCol w="328673">
                  <a:extLst>
                    <a:ext uri="{9D8B030D-6E8A-4147-A177-3AD203B41FA5}">
                      <a16:colId xmlns:a16="http://schemas.microsoft.com/office/drawing/2014/main" val="4059944739"/>
                    </a:ext>
                  </a:extLst>
                </a:gridCol>
              </a:tblGrid>
              <a:tr h="266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7651"/>
                  </a:ext>
                </a:extLst>
              </a:tr>
              <a:tr h="14712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工單號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操作人員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壓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流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溫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度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PH</a:t>
                      </a: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程式組別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電解上升時間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解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保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持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槽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設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定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間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序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號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98783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844030"/>
              </p:ext>
            </p:extLst>
          </p:nvPr>
        </p:nvGraphicFramePr>
        <p:xfrm>
          <a:off x="4928215" y="1813108"/>
          <a:ext cx="3550356" cy="175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9901322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1230668941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860265455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62793043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47411086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60624900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3951894297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2215598765"/>
                    </a:ext>
                  </a:extLst>
                </a:gridCol>
                <a:gridCol w="246560">
                  <a:extLst>
                    <a:ext uri="{9D8B030D-6E8A-4147-A177-3AD203B41FA5}">
                      <a16:colId xmlns:a16="http://schemas.microsoft.com/office/drawing/2014/main" val="22943860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6619088"/>
                    </a:ext>
                  </a:extLst>
                </a:gridCol>
                <a:gridCol w="251928">
                  <a:extLst>
                    <a:ext uri="{9D8B030D-6E8A-4147-A177-3AD203B41FA5}">
                      <a16:colId xmlns:a16="http://schemas.microsoft.com/office/drawing/2014/main" val="382809324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2729688723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val="432433940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val="480738070"/>
                    </a:ext>
                  </a:extLst>
                </a:gridCol>
                <a:gridCol w="241800">
                  <a:extLst>
                    <a:ext uri="{9D8B030D-6E8A-4147-A177-3AD203B41FA5}">
                      <a16:colId xmlns:a16="http://schemas.microsoft.com/office/drawing/2014/main" val="2368834696"/>
                    </a:ext>
                  </a:extLst>
                </a:gridCol>
                <a:gridCol w="221262">
                  <a:extLst>
                    <a:ext uri="{9D8B030D-6E8A-4147-A177-3AD203B41FA5}">
                      <a16:colId xmlns:a16="http://schemas.microsoft.com/office/drawing/2014/main" val="4059944739"/>
                    </a:ext>
                  </a:extLst>
                </a:gridCol>
              </a:tblGrid>
              <a:tr h="32049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1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工單資訊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工單號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工單開始時間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工單結束時間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當批生產時間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當批產能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當批異常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累計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績效資訊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當日產能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每小時產能</a:t>
                      </a:r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PPH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當日開機時間累計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當日生產時間累計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當日待機 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當日保養時間累計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當日異常統計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987834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53493" y="982260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表一 設備資料點位</a:t>
            </a:r>
            <a:r>
              <a:rPr lang="en-US" altLang="zh-TW" dirty="0"/>
              <a:t>(</a:t>
            </a:r>
            <a:r>
              <a:rPr lang="zh-TW" altLang="en-US" dirty="0"/>
              <a:t>來自</a:t>
            </a:r>
            <a:r>
              <a:rPr lang="en-US" altLang="zh-TW" dirty="0"/>
              <a:t>PLC</a:t>
            </a:r>
            <a:r>
              <a:rPr lang="zh-TW" altLang="en-US" dirty="0"/>
              <a:t>及</a:t>
            </a:r>
            <a:r>
              <a:rPr lang="en-US" altLang="zh-TW" dirty="0"/>
              <a:t>Barcode)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0154" y="1505331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表二 對應</a:t>
            </a:r>
            <a:r>
              <a:rPr lang="en-US" altLang="zh-TW" dirty="0"/>
              <a:t>MES/ERP</a:t>
            </a:r>
            <a:r>
              <a:rPr lang="zh-TW" altLang="en-US" dirty="0"/>
              <a:t>點位</a:t>
            </a:r>
          </a:p>
        </p:txBody>
      </p:sp>
      <p:pic>
        <p:nvPicPr>
          <p:cNvPr id="24" name="Picture 4" descr="「mitsubishi Q03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89" y="3424446"/>
            <a:ext cx="886054" cy="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「barcode reader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9" y="3116625"/>
            <a:ext cx="892860" cy="8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向右箭號 19"/>
          <p:cNvSpPr/>
          <p:nvPr/>
        </p:nvSpPr>
        <p:spPr>
          <a:xfrm>
            <a:off x="4244423" y="2560967"/>
            <a:ext cx="655153" cy="5978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883539" y="4085714"/>
            <a:ext cx="4948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變色龍與設備</a:t>
            </a:r>
            <a:r>
              <a:rPr lang="en-US" altLang="zh-TW" dirty="0"/>
              <a:t>PLC</a:t>
            </a:r>
            <a:r>
              <a:rPr lang="zh-TW" altLang="en-US" dirty="0"/>
              <a:t>、</a:t>
            </a:r>
            <a:r>
              <a:rPr lang="en-US" altLang="zh-TW" dirty="0"/>
              <a:t>Barcode Reader</a:t>
            </a:r>
            <a:r>
              <a:rPr lang="zh-TW" altLang="en-US" dirty="0"/>
              <a:t>聯網後即可取得相關生產資訊，如表一</a:t>
            </a:r>
            <a:r>
              <a:rPr lang="en-US" altLang="zh-TW" dirty="0"/>
              <a:t>(</a:t>
            </a:r>
            <a:r>
              <a:rPr lang="zh-TW" altLang="en-US" dirty="0"/>
              <a:t>示意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透過</a:t>
            </a:r>
            <a:r>
              <a:rPr lang="en-US" altLang="zh-TW" dirty="0"/>
              <a:t>Node-red</a:t>
            </a:r>
            <a:r>
              <a:rPr lang="zh-TW" altLang="en-US" dirty="0"/>
              <a:t>進行二次演算軟體開發，可即時產生具管理義意的資訊，如表二</a:t>
            </a:r>
            <a:r>
              <a:rPr lang="en-US" altLang="zh-TW" dirty="0"/>
              <a:t>(</a:t>
            </a:r>
            <a:r>
              <a:rPr lang="zh-TW" altLang="en-US" dirty="0"/>
              <a:t>示意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表一及表二的資訊在變色龍內都可已透過</a:t>
            </a:r>
            <a:r>
              <a:rPr lang="en-US" altLang="zh-TW" dirty="0"/>
              <a:t>MQTT</a:t>
            </a:r>
            <a:r>
              <a:rPr lang="zh-TW" altLang="en-US" dirty="0"/>
              <a:t>、</a:t>
            </a:r>
            <a:r>
              <a:rPr lang="en-US" altLang="zh-TW" dirty="0"/>
              <a:t>RESTful API</a:t>
            </a:r>
            <a:r>
              <a:rPr lang="zh-TW" altLang="en-US" dirty="0"/>
              <a:t>等方式開放，客戶端可進行即時資訊整合，包含</a:t>
            </a:r>
            <a:r>
              <a:rPr lang="zh-TW" altLang="en-US" dirty="0">
                <a:solidFill>
                  <a:srgbClr val="FF0000"/>
                </a:solidFill>
              </a:rPr>
              <a:t>工單沖銷、產能管理、績效管理</a:t>
            </a:r>
            <a:r>
              <a:rPr lang="zh-TW" altLang="en-US" dirty="0"/>
              <a:t>等等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需再確定表二</a:t>
            </a:r>
            <a:r>
              <a:rPr lang="zh-TW" altLang="en-US" dirty="0">
                <a:solidFill>
                  <a:srgbClr val="FF0000"/>
                </a:solidFill>
              </a:rPr>
              <a:t>是否有更多內容是客戶希望得到的</a:t>
            </a:r>
          </a:p>
        </p:txBody>
      </p:sp>
    </p:spTree>
    <p:extLst>
      <p:ext uri="{BB962C8B-B14F-4D97-AF65-F5344CB8AC3E}">
        <p14:creationId xmlns:p14="http://schemas.microsoft.com/office/powerpoint/2010/main" val="2805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336" y="107624"/>
            <a:ext cx="8520600" cy="763500"/>
          </a:xfrm>
        </p:spPr>
        <p:txBody>
          <a:bodyPr/>
          <a:lstStyle/>
          <a:p>
            <a:r>
              <a:rPr lang="zh-TW" altLang="en-US" dirty="0" smtClean="0"/>
              <a:t>稼動套版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9" y="1108917"/>
            <a:ext cx="8883843" cy="4997162"/>
          </a:xfrm>
          <a:prstGeom prst="rect">
            <a:avLst/>
          </a:prstGeom>
        </p:spPr>
      </p:pic>
      <p:sp>
        <p:nvSpPr>
          <p:cNvPr id="4" name="流程圖: 接點 3"/>
          <p:cNvSpPr/>
          <p:nvPr/>
        </p:nvSpPr>
        <p:spPr>
          <a:xfrm>
            <a:off x="563418" y="1302327"/>
            <a:ext cx="175638" cy="243306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流程圖: 接點 4"/>
          <p:cNvSpPr/>
          <p:nvPr/>
        </p:nvSpPr>
        <p:spPr>
          <a:xfrm>
            <a:off x="1985818" y="1644073"/>
            <a:ext cx="184874" cy="200285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流程圖: 接點 6"/>
          <p:cNvSpPr/>
          <p:nvPr/>
        </p:nvSpPr>
        <p:spPr>
          <a:xfrm>
            <a:off x="5264726" y="1200727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8" name="流程圖: 接點 7"/>
          <p:cNvSpPr/>
          <p:nvPr/>
        </p:nvSpPr>
        <p:spPr>
          <a:xfrm>
            <a:off x="5319904" y="1844358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" name="流程圖: 接點 8"/>
          <p:cNvSpPr/>
          <p:nvPr/>
        </p:nvSpPr>
        <p:spPr>
          <a:xfrm>
            <a:off x="1925928" y="2128552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流程圖: 接點 9"/>
          <p:cNvSpPr/>
          <p:nvPr/>
        </p:nvSpPr>
        <p:spPr>
          <a:xfrm>
            <a:off x="466362" y="1844358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流程圖: 接點 10"/>
          <p:cNvSpPr/>
          <p:nvPr/>
        </p:nvSpPr>
        <p:spPr>
          <a:xfrm>
            <a:off x="5015345" y="2830761"/>
            <a:ext cx="489434" cy="218613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/>
              <a:t>1</a:t>
            </a:r>
            <a:r>
              <a:rPr lang="en-US" altLang="zh-TW" sz="1050" dirty="0" smtClean="0"/>
              <a:t>0</a:t>
            </a:r>
            <a:endParaRPr lang="zh-TW" altLang="en-US" sz="1050" dirty="0"/>
          </a:p>
        </p:txBody>
      </p:sp>
      <p:sp>
        <p:nvSpPr>
          <p:cNvPr id="12" name="流程圖: 接點 11"/>
          <p:cNvSpPr/>
          <p:nvPr/>
        </p:nvSpPr>
        <p:spPr>
          <a:xfrm>
            <a:off x="494051" y="3049374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13" name="流程圖: 接點 12"/>
          <p:cNvSpPr/>
          <p:nvPr/>
        </p:nvSpPr>
        <p:spPr>
          <a:xfrm>
            <a:off x="6034180" y="2374579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4" name="流程圖: 接點 13"/>
          <p:cNvSpPr/>
          <p:nvPr/>
        </p:nvSpPr>
        <p:spPr>
          <a:xfrm>
            <a:off x="507905" y="2500060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5" name="流程圖: 接點 14"/>
          <p:cNvSpPr/>
          <p:nvPr/>
        </p:nvSpPr>
        <p:spPr>
          <a:xfrm>
            <a:off x="1912073" y="3796271"/>
            <a:ext cx="507854" cy="249256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</a:t>
            </a:r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16" name="流程圖: 接點 15"/>
          <p:cNvSpPr/>
          <p:nvPr/>
        </p:nvSpPr>
        <p:spPr>
          <a:xfrm>
            <a:off x="5929745" y="3389745"/>
            <a:ext cx="480291" cy="186261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13</a:t>
            </a:r>
            <a:endParaRPr lang="zh-TW" altLang="en-US" sz="1050" dirty="0"/>
          </a:p>
        </p:txBody>
      </p:sp>
      <p:sp>
        <p:nvSpPr>
          <p:cNvPr id="17" name="流程圖: 接點 16"/>
          <p:cNvSpPr/>
          <p:nvPr/>
        </p:nvSpPr>
        <p:spPr>
          <a:xfrm>
            <a:off x="378691" y="3576006"/>
            <a:ext cx="471053" cy="220266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800" dirty="0" smtClean="0"/>
              <a:t>11</a:t>
            </a:r>
            <a:endParaRPr lang="zh-TW" altLang="en-US" sz="800" dirty="0"/>
          </a:p>
        </p:txBody>
      </p:sp>
      <p:sp>
        <p:nvSpPr>
          <p:cNvPr id="19" name="流程圖: 接點 18"/>
          <p:cNvSpPr/>
          <p:nvPr/>
        </p:nvSpPr>
        <p:spPr>
          <a:xfrm>
            <a:off x="651237" y="4764914"/>
            <a:ext cx="480291" cy="186261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15</a:t>
            </a:r>
            <a:endParaRPr lang="zh-TW" altLang="en-US" sz="1050" dirty="0"/>
          </a:p>
        </p:txBody>
      </p:sp>
      <p:sp>
        <p:nvSpPr>
          <p:cNvPr id="20" name="流程圖: 接點 19"/>
          <p:cNvSpPr/>
          <p:nvPr/>
        </p:nvSpPr>
        <p:spPr>
          <a:xfrm>
            <a:off x="4899602" y="4045527"/>
            <a:ext cx="480291" cy="186261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14</a:t>
            </a:r>
            <a:endParaRPr lang="zh-TW" altLang="en-US" sz="1050" dirty="0"/>
          </a:p>
        </p:txBody>
      </p:sp>
      <p:sp>
        <p:nvSpPr>
          <p:cNvPr id="21" name="流程圖: 接點 20"/>
          <p:cNvSpPr/>
          <p:nvPr/>
        </p:nvSpPr>
        <p:spPr>
          <a:xfrm>
            <a:off x="1025309" y="5689600"/>
            <a:ext cx="480291" cy="230217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50" dirty="0" smtClean="0"/>
              <a:t>16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08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700" y="136672"/>
            <a:ext cx="8520600" cy="763500"/>
          </a:xfrm>
        </p:spPr>
        <p:txBody>
          <a:bodyPr/>
          <a:lstStyle/>
          <a:p>
            <a:r>
              <a:rPr lang="zh-TW" altLang="en-US" dirty="0" smtClean="0"/>
              <a:t>上次開關機</a:t>
            </a:r>
            <a:r>
              <a:rPr lang="zh-TW" altLang="en-US" dirty="0"/>
              <a:t>時間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9" y="1052065"/>
            <a:ext cx="8618440" cy="1261464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-83127" y="2467712"/>
            <a:ext cx="9227127" cy="4354499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上次開機時間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上電</a:t>
            </a:r>
            <a:r>
              <a:rPr lang="zh-TW" altLang="en-US" sz="1400" dirty="0"/>
              <a:t>後， </a:t>
            </a:r>
            <a:r>
              <a:rPr lang="zh-TW" altLang="en-US" sz="1400" dirty="0" smtClean="0">
                <a:solidFill>
                  <a:schemeClr val="tx1"/>
                </a:solidFill>
              </a:rPr>
              <a:t>收到 </a:t>
            </a:r>
            <a:r>
              <a:rPr lang="en-US" altLang="zh-TW" sz="1400" dirty="0" smtClean="0">
                <a:solidFill>
                  <a:schemeClr val="tx1"/>
                </a:solidFill>
              </a:rPr>
              <a:t>PLC</a:t>
            </a:r>
            <a:r>
              <a:rPr lang="zh-TW" altLang="en-US" sz="1400" dirty="0" smtClean="0">
                <a:solidFill>
                  <a:schemeClr val="tx1"/>
                </a:solidFill>
              </a:rPr>
              <a:t> 第一筆資料 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endParaRPr lang="en-US" altLang="zh-TW" dirty="0" smtClean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上次關機時間</a:t>
            </a:r>
            <a:r>
              <a:rPr lang="en-US" altLang="zh-TW" sz="1400" dirty="0" smtClean="0"/>
              <a:t>:</a:t>
            </a:r>
            <a:r>
              <a:rPr lang="zh-TW" altLang="en-US" sz="1400" dirty="0" smtClean="0"/>
              <a:t> 斷電 </a:t>
            </a:r>
            <a:r>
              <a:rPr lang="en-US" altLang="zh-TW" sz="1400" dirty="0" smtClean="0"/>
              <a:t>/</a:t>
            </a:r>
            <a:r>
              <a:rPr lang="zh-TW" altLang="en-US" sz="1400" dirty="0" smtClean="0"/>
              <a:t> 斷網</a:t>
            </a:r>
            <a:r>
              <a:rPr lang="zh-TW" altLang="en-US" sz="1400" dirty="0"/>
              <a:t>後</a:t>
            </a:r>
            <a:r>
              <a:rPr lang="zh-TW" altLang="en-US" sz="1400" dirty="0" smtClean="0"/>
              <a:t>，</a:t>
            </a:r>
            <a:r>
              <a:rPr lang="zh-TW" altLang="en-US" sz="1400" dirty="0" smtClean="0">
                <a:solidFill>
                  <a:schemeClr val="tx1"/>
                </a:solidFill>
              </a:rPr>
              <a:t>收到 </a:t>
            </a:r>
            <a:r>
              <a:rPr lang="en-US" altLang="zh-TW" sz="1400" dirty="0" smtClean="0">
                <a:solidFill>
                  <a:schemeClr val="tx1"/>
                </a:solidFill>
              </a:rPr>
              <a:t>PLC</a:t>
            </a:r>
            <a:r>
              <a:rPr lang="zh-TW" altLang="en-US" sz="1400" dirty="0" smtClean="0">
                <a:solidFill>
                  <a:schemeClr val="tx1"/>
                </a:solidFill>
              </a:rPr>
              <a:t> 資料， 如等待 </a:t>
            </a:r>
            <a:r>
              <a:rPr lang="en-US" altLang="zh-TW" sz="1400" dirty="0" smtClean="0">
                <a:solidFill>
                  <a:schemeClr val="tx1"/>
                </a:solidFill>
              </a:rPr>
              <a:t>20s </a:t>
            </a:r>
            <a:r>
              <a:rPr lang="zh-TW" altLang="en-US" sz="1400" dirty="0" smtClean="0">
                <a:solidFill>
                  <a:schemeClr val="tx1"/>
                </a:solidFill>
              </a:rPr>
              <a:t>無新的一</a:t>
            </a:r>
            <a:r>
              <a:rPr lang="zh-TW" altLang="en-US" sz="1400" dirty="0">
                <a:solidFill>
                  <a:schemeClr val="tx1"/>
                </a:solidFill>
              </a:rPr>
              <a:t>筆資料</a:t>
            </a:r>
            <a:r>
              <a:rPr lang="zh-TW" altLang="en-US" sz="1400" dirty="0" smtClean="0">
                <a:solidFill>
                  <a:schemeClr val="tx1"/>
                </a:solidFill>
              </a:rPr>
              <a:t>，會依據最後一筆時間當作關機時間</a:t>
            </a:r>
            <a:r>
              <a:rPr lang="en-US" altLang="zh-TW" sz="1400" dirty="0" smtClean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zh-TW" sz="1400" dirty="0" smtClean="0"/>
          </a:p>
          <a:p>
            <a:pPr marL="114300" indent="0">
              <a:buNone/>
            </a:pPr>
            <a:endParaRPr lang="en-US" altLang="zh-TW" sz="1400" dirty="0"/>
          </a:p>
          <a:p>
            <a:pPr marL="114300" indent="0">
              <a:buNone/>
            </a:pPr>
            <a:endParaRPr lang="en-US" altLang="zh-TW" sz="1400" dirty="0" smtClean="0"/>
          </a:p>
          <a:p>
            <a:pPr marL="114300" indent="0">
              <a:buNone/>
            </a:pPr>
            <a:endParaRPr lang="en-US" altLang="zh-TW" sz="1400" dirty="0"/>
          </a:p>
          <a:p>
            <a:pPr marL="114300" indent="0">
              <a:buNone/>
            </a:pPr>
            <a:endParaRPr lang="en-US" altLang="zh-TW" sz="1400" dirty="0" smtClean="0"/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機</a:t>
            </a:r>
            <a:r>
              <a:rPr lang="zh-TW" altLang="en-US" sz="1400" dirty="0">
                <a:solidFill>
                  <a:srgbClr val="0000FF"/>
                </a:solidFill>
              </a:rPr>
              <a:t>台啟動</a:t>
            </a:r>
            <a:r>
              <a:rPr lang="zh-TW" altLang="en-US" sz="1400" dirty="0" smtClean="0">
                <a:solidFill>
                  <a:srgbClr val="0000FF"/>
                </a:solidFill>
              </a:rPr>
              <a:t>紀錄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以</a:t>
            </a:r>
            <a:r>
              <a:rPr lang="zh-TW" altLang="en-US" sz="1400" dirty="0" smtClean="0">
                <a:solidFill>
                  <a:schemeClr val="tx1"/>
                </a:solidFill>
              </a:rPr>
              <a:t>當日開機時間點以及關機時間</a:t>
            </a:r>
            <a:r>
              <a:rPr lang="zh-TW" altLang="en-US" sz="1400" dirty="0" smtClean="0">
                <a:solidFill>
                  <a:schemeClr val="tx1"/>
                </a:solidFill>
              </a:rPr>
              <a:t>點</a:t>
            </a:r>
            <a:r>
              <a:rPr lang="zh-TW" altLang="en-US" sz="1400" dirty="0" smtClean="0"/>
              <a:t>標記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576847" y="3524563"/>
            <a:ext cx="6206008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90194" y="2063692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381751" y="3663239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smtClean="0"/>
              <a:t>14:30…………….14:48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611102" y="3205781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2318203" y="367282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14:48:43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7FA2E05-AEC0-4F6C-8C9D-6D2C4AAEC79B}"/>
              </a:ext>
            </a:extLst>
          </p:cNvPr>
          <p:cNvCxnSpPr>
            <a:cxnSpLocks/>
          </p:cNvCxnSpPr>
          <p:nvPr/>
        </p:nvCxnSpPr>
        <p:spPr>
          <a:xfrm flipV="1">
            <a:off x="684853" y="5086057"/>
            <a:ext cx="1183192" cy="3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09CA68E-02E6-452D-BD77-E5E94218E993}"/>
              </a:ext>
            </a:extLst>
          </p:cNvPr>
          <p:cNvSpPr txBox="1"/>
          <p:nvPr/>
        </p:nvSpPr>
        <p:spPr>
          <a:xfrm>
            <a:off x="4170391" y="3174166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從</a:t>
            </a:r>
            <a:r>
              <a:rPr lang="en-US" altLang="zh-TW" b="1" dirty="0" smtClean="0">
                <a:solidFill>
                  <a:srgbClr val="C00000"/>
                </a:solidFill>
              </a:rPr>
              <a:t>14:48:43</a:t>
            </a:r>
            <a:r>
              <a:rPr lang="zh-TW" altLang="en-US" b="1" dirty="0" smtClean="0">
                <a:solidFill>
                  <a:srgbClr val="C00000"/>
                </a:solidFill>
              </a:rPr>
              <a:t>後持續收到資</a:t>
            </a:r>
            <a:r>
              <a:rPr lang="zh-TW" altLang="en-US" b="1" dirty="0">
                <a:solidFill>
                  <a:srgbClr val="C00000"/>
                </a:solidFill>
              </a:rPr>
              <a:t>料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545603" y="5156402"/>
            <a:ext cx="6206008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684853" y="4842437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283179" y="483052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870778" y="483052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115156" y="4842437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357513" y="527571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14:28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527276" y="526769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14:30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942380" y="5267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14:29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7FA2E05-AEC0-4F6C-8C9D-6D2C4AAEC79B}"/>
              </a:ext>
            </a:extLst>
          </p:cNvPr>
          <p:cNvCxnSpPr>
            <a:cxnSpLocks/>
          </p:cNvCxnSpPr>
          <p:nvPr/>
        </p:nvCxnSpPr>
        <p:spPr>
          <a:xfrm>
            <a:off x="2611102" y="3481943"/>
            <a:ext cx="2139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109CA68E-02E6-452D-BD77-E5E94218E993}"/>
              </a:ext>
            </a:extLst>
          </p:cNvPr>
          <p:cNvSpPr txBox="1"/>
          <p:nvPr/>
        </p:nvSpPr>
        <p:spPr>
          <a:xfrm>
            <a:off x="2129979" y="4792408"/>
            <a:ext cx="2512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從</a:t>
            </a:r>
            <a:r>
              <a:rPr lang="en-US" altLang="zh-TW" b="1" dirty="0" smtClean="0">
                <a:solidFill>
                  <a:srgbClr val="C00000"/>
                </a:solidFill>
              </a:rPr>
              <a:t>14:30:20</a:t>
            </a:r>
            <a:r>
              <a:rPr lang="zh-TW" altLang="en-US" b="1" dirty="0" smtClean="0">
                <a:solidFill>
                  <a:srgbClr val="C00000"/>
                </a:solidFill>
              </a:rPr>
              <a:t>後無更新的資</a:t>
            </a:r>
            <a:r>
              <a:rPr lang="zh-TW" altLang="en-US" b="1" dirty="0">
                <a:solidFill>
                  <a:srgbClr val="C00000"/>
                </a:solidFill>
              </a:rPr>
              <a:t>料</a:t>
            </a:r>
          </a:p>
        </p:txBody>
      </p:sp>
      <p:sp>
        <p:nvSpPr>
          <p:cNvPr id="27" name="流程圖: 接點 26"/>
          <p:cNvSpPr/>
          <p:nvPr/>
        </p:nvSpPr>
        <p:spPr>
          <a:xfrm>
            <a:off x="522644" y="1160589"/>
            <a:ext cx="162209" cy="233763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6" name="流程圖: 接點 35"/>
          <p:cNvSpPr/>
          <p:nvPr/>
        </p:nvSpPr>
        <p:spPr>
          <a:xfrm>
            <a:off x="909248" y="1792582"/>
            <a:ext cx="184874" cy="200285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8" name="流程圖: 接點 37"/>
          <p:cNvSpPr/>
          <p:nvPr/>
        </p:nvSpPr>
        <p:spPr>
          <a:xfrm>
            <a:off x="5092427" y="1122176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824104" y="4726644"/>
            <a:ext cx="105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000" dirty="0"/>
              <a:t>機台運作</a:t>
            </a:r>
            <a:r>
              <a:rPr lang="zh-TW" altLang="en-US" sz="1000" dirty="0"/>
              <a:t>中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2379315" y="350619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646422" y="513748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</a:t>
            </a:r>
            <a:r>
              <a:rPr lang="zh-TW" altLang="en-US" sz="1000" dirty="0"/>
              <a:t>關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764752" y="494437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en-US" altLang="zh-TW" sz="1000" dirty="0" smtClean="0">
                <a:solidFill>
                  <a:srgbClr val="00B050"/>
                </a:solidFill>
              </a:rPr>
              <a:t>20s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昨日</a:t>
            </a:r>
            <a:r>
              <a:rPr lang="en-US" altLang="zh-TW" dirty="0" smtClean="0"/>
              <a:t>/</a:t>
            </a:r>
            <a:r>
              <a:rPr lang="zh-TW" altLang="en-US" dirty="0" smtClean="0"/>
              <a:t>今日稼動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9" y="1355258"/>
            <a:ext cx="8510775" cy="1046196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383885" y="2599244"/>
            <a:ext cx="8538442" cy="3591244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昨日稼動率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計算昨日機台生產時的稼動 </a:t>
            </a:r>
            <a:r>
              <a:rPr lang="en-US" altLang="zh-TW" sz="1400" dirty="0" smtClean="0">
                <a:solidFill>
                  <a:schemeClr val="tx1"/>
                </a:solidFill>
              </a:rPr>
              <a:t>(00:00:00~23:59:59)</a:t>
            </a: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機台稼動率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rgbClr val="0000FF"/>
                </a:solidFill>
              </a:rPr>
              <a:t>   </a:t>
            </a: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</a:t>
            </a:r>
            <a:r>
              <a:rPr lang="zh-TW" altLang="en-US" sz="1400" dirty="0">
                <a:solidFill>
                  <a:srgbClr val="0000FF"/>
                </a:solidFill>
              </a:rPr>
              <a:t>稼</a:t>
            </a:r>
            <a:r>
              <a:rPr lang="zh-TW" altLang="en-US" sz="1400" dirty="0" smtClean="0">
                <a:solidFill>
                  <a:srgbClr val="0000FF"/>
                </a:solidFill>
              </a:rPr>
              <a:t>動率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計算今日</a:t>
            </a:r>
            <a:r>
              <a:rPr lang="zh-TW" altLang="en-US" sz="1400" dirty="0">
                <a:solidFill>
                  <a:schemeClr val="tx1"/>
                </a:solidFill>
              </a:rPr>
              <a:t>機台生產時的稼</a:t>
            </a:r>
            <a:r>
              <a:rPr lang="zh-TW" altLang="en-US" sz="1400" dirty="0" smtClean="0">
                <a:solidFill>
                  <a:schemeClr val="tx1"/>
                </a:solidFill>
              </a:rPr>
              <a:t>動 </a:t>
            </a:r>
            <a:r>
              <a:rPr lang="en-US" altLang="zh-TW" sz="1400" dirty="0" smtClean="0">
                <a:solidFill>
                  <a:schemeClr val="tx1"/>
                </a:solidFill>
              </a:rPr>
              <a:t>(00:00:00~23:59:59)</a:t>
            </a: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機台稼動</a:t>
            </a:r>
            <a:r>
              <a:rPr lang="zh-TW" altLang="en-US" sz="1400" dirty="0" smtClean="0">
                <a:solidFill>
                  <a:schemeClr val="tx1"/>
                </a:solidFill>
              </a:rPr>
              <a:t>率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endParaRPr lang="zh-TW" alt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一周稼動率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rgbClr val="0000FF"/>
                </a:solidFill>
              </a:rPr>
              <a:t> </a:t>
            </a:r>
            <a:r>
              <a:rPr lang="zh-TW" altLang="en-US" sz="1400" dirty="0" smtClean="0">
                <a:solidFill>
                  <a:schemeClr val="tx1"/>
                </a:solidFill>
              </a:rPr>
              <a:t>紀錄一</a:t>
            </a:r>
            <a:r>
              <a:rPr lang="zh-TW" altLang="en-US" sz="1400" dirty="0">
                <a:solidFill>
                  <a:schemeClr val="tx1"/>
                </a:solidFill>
              </a:rPr>
              <a:t>週</a:t>
            </a:r>
            <a:r>
              <a:rPr lang="zh-TW" altLang="en-US" sz="1400" dirty="0" smtClean="0">
                <a:solidFill>
                  <a:schemeClr val="tx1"/>
                </a:solidFill>
              </a:rPr>
              <a:t>稼動。</a:t>
            </a:r>
            <a:r>
              <a:rPr lang="en-US" altLang="zh-TW" sz="1400" dirty="0" smtClean="0">
                <a:solidFill>
                  <a:schemeClr val="tx1"/>
                </a:solidFill>
              </a:rPr>
              <a:t>Ex:</a:t>
            </a:r>
            <a:r>
              <a:rPr lang="zh-TW" altLang="en-US" sz="1400" dirty="0" smtClean="0">
                <a:solidFill>
                  <a:schemeClr val="tx1"/>
                </a:solidFill>
              </a:rPr>
              <a:t>如果當日日期為 </a:t>
            </a:r>
            <a:r>
              <a:rPr lang="en-US" altLang="zh-TW" sz="1400" dirty="0" smtClean="0">
                <a:solidFill>
                  <a:schemeClr val="tx1"/>
                </a:solidFill>
              </a:rPr>
              <a:t>2/18</a:t>
            </a:r>
            <a:r>
              <a:rPr lang="zh-TW" altLang="en-US" sz="1400" dirty="0" smtClean="0">
                <a:solidFill>
                  <a:schemeClr val="tx1"/>
                </a:solidFill>
              </a:rPr>
              <a:t> ，頁面上會看到前 </a:t>
            </a:r>
            <a:r>
              <a:rPr lang="en-US" altLang="zh-TW" sz="1400" dirty="0" smtClean="0">
                <a:solidFill>
                  <a:schemeClr val="tx1"/>
                </a:solidFill>
              </a:rPr>
              <a:t>6</a:t>
            </a:r>
            <a:r>
              <a:rPr lang="zh-TW" altLang="en-US" sz="1400" dirty="0" smtClean="0">
                <a:solidFill>
                  <a:schemeClr val="tx1"/>
                </a:solidFill>
              </a:rPr>
              <a:t> 天的資料呈現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690253" y="3303378"/>
            <a:ext cx="1925503" cy="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620976" y="2971069"/>
            <a:ext cx="1994780" cy="283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昨日累計生產時間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2359" y="3370033"/>
            <a:ext cx="2323964" cy="283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昨日機台上電累計時間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1690253" y="4783541"/>
            <a:ext cx="1311563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574797" y="4438628"/>
            <a:ext cx="1925502" cy="344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今日累計</a:t>
            </a:r>
            <a:r>
              <a:rPr lang="zh-TW" altLang="en-US" dirty="0"/>
              <a:t>生產時間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48883" y="4851585"/>
            <a:ext cx="2357439" cy="4008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今日機台上電累計時間</a:t>
            </a:r>
            <a:r>
              <a:rPr lang="en-US" altLang="zh-TW" dirty="0"/>
              <a:t>(</a:t>
            </a:r>
            <a:r>
              <a:rPr lang="zh-TW" altLang="en-US" dirty="0"/>
              <a:t>𝒉</a:t>
            </a:r>
            <a:r>
              <a:rPr lang="zh-TW" altLang="en-US" dirty="0" smtClean="0"/>
              <a:t>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3" name="流程圖: 接點 12"/>
          <p:cNvSpPr/>
          <p:nvPr/>
        </p:nvSpPr>
        <p:spPr>
          <a:xfrm>
            <a:off x="457126" y="1229777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流程圖: 接點 13"/>
          <p:cNvSpPr/>
          <p:nvPr/>
        </p:nvSpPr>
        <p:spPr>
          <a:xfrm>
            <a:off x="1482359" y="1878356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流程圖: 接點 14"/>
          <p:cNvSpPr/>
          <p:nvPr/>
        </p:nvSpPr>
        <p:spPr>
          <a:xfrm>
            <a:off x="5135177" y="1251624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cxnSp>
        <p:nvCxnSpPr>
          <p:cNvPr id="19" name="直線接點 18"/>
          <p:cNvCxnSpPr/>
          <p:nvPr/>
        </p:nvCxnSpPr>
        <p:spPr>
          <a:xfrm>
            <a:off x="1574796" y="4842347"/>
            <a:ext cx="1925503" cy="5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CB709-EBB2-4374-BBFF-7298E377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</p:spPr>
        <p:txBody>
          <a:bodyPr/>
          <a:lstStyle/>
          <a:p>
            <a:r>
              <a:rPr lang="zh-TW" altLang="en-US" dirty="0"/>
              <a:t>稼動</a:t>
            </a:r>
            <a:r>
              <a:rPr lang="zh-TW" altLang="en-US" dirty="0" smtClean="0"/>
              <a:t>計算說明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1D1F9E2-C631-4EAA-92E2-8974B053B7FE}"/>
              </a:ext>
            </a:extLst>
          </p:cNvPr>
          <p:cNvCxnSpPr/>
          <p:nvPr/>
        </p:nvCxnSpPr>
        <p:spPr>
          <a:xfrm>
            <a:off x="1249960" y="2206305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90194" y="2063692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92474" y="2039833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25162" y="239496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833088" y="228946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6B08F38-F9A1-497C-858D-15AD26A26A4B}"/>
              </a:ext>
            </a:extLst>
          </p:cNvPr>
          <p:cNvSpPr txBox="1"/>
          <p:nvPr/>
        </p:nvSpPr>
        <p:spPr>
          <a:xfrm>
            <a:off x="1177484" y="1945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4161B14-99FD-439F-A857-780291442AE1}"/>
              </a:ext>
            </a:extLst>
          </p:cNvPr>
          <p:cNvCxnSpPr>
            <a:cxnSpLocks/>
          </p:cNvCxnSpPr>
          <p:nvPr/>
        </p:nvCxnSpPr>
        <p:spPr>
          <a:xfrm>
            <a:off x="2894202" y="2039833"/>
            <a:ext cx="251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EDA01A5-99DD-4D36-9AF7-8E2182ECE659}"/>
              </a:ext>
            </a:extLst>
          </p:cNvPr>
          <p:cNvCxnSpPr>
            <a:cxnSpLocks/>
          </p:cNvCxnSpPr>
          <p:nvPr/>
        </p:nvCxnSpPr>
        <p:spPr>
          <a:xfrm>
            <a:off x="3941357" y="1431304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941358" y="1435317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F85C3BB-62E3-4599-B54F-1425A57C90E3}"/>
              </a:ext>
            </a:extLst>
          </p:cNvPr>
          <p:cNvCxnSpPr>
            <a:cxnSpLocks/>
          </p:cNvCxnSpPr>
          <p:nvPr/>
        </p:nvCxnSpPr>
        <p:spPr>
          <a:xfrm>
            <a:off x="4590175" y="133413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59F980F-7968-4ED5-8B25-3885C2374C97}"/>
              </a:ext>
            </a:extLst>
          </p:cNvPr>
          <p:cNvCxnSpPr>
            <a:cxnSpLocks/>
          </p:cNvCxnSpPr>
          <p:nvPr/>
        </p:nvCxnSpPr>
        <p:spPr>
          <a:xfrm>
            <a:off x="4588778" y="1334132"/>
            <a:ext cx="46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107430" y="17579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5B32A1-8ED2-4447-A9D6-2A320F03D9FC}"/>
              </a:ext>
            </a:extLst>
          </p:cNvPr>
          <p:cNvSpPr txBox="1"/>
          <p:nvPr/>
        </p:nvSpPr>
        <p:spPr>
          <a:xfrm>
            <a:off x="3266700" y="16550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1915162-646E-4634-A1A9-F050488CB449}"/>
              </a:ext>
            </a:extLst>
          </p:cNvPr>
          <p:cNvSpPr txBox="1"/>
          <p:nvPr/>
        </p:nvSpPr>
        <p:spPr>
          <a:xfrm>
            <a:off x="3420149" y="15544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9BA412C-4EC5-4FC3-B264-351D78C14AF7}"/>
              </a:ext>
            </a:extLst>
          </p:cNvPr>
          <p:cNvSpPr txBox="1"/>
          <p:nvPr/>
        </p:nvSpPr>
        <p:spPr>
          <a:xfrm>
            <a:off x="3582842" y="145458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BEF8550-2927-4628-9B26-2C874628D5F1}"/>
              </a:ext>
            </a:extLst>
          </p:cNvPr>
          <p:cNvSpPr txBox="1"/>
          <p:nvPr/>
        </p:nvSpPr>
        <p:spPr>
          <a:xfrm>
            <a:off x="3740791" y="13547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A1FFA36-A68E-4D3D-9B90-DABDE8EA7AE5}"/>
              </a:ext>
            </a:extLst>
          </p:cNvPr>
          <p:cNvSpPr txBox="1"/>
          <p:nvPr/>
        </p:nvSpPr>
        <p:spPr>
          <a:xfrm>
            <a:off x="210717" y="758591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操作步驟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設定點位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設定標準生產時間</a:t>
            </a:r>
            <a:r>
              <a:rPr lang="en-US" altLang="zh-TW" dirty="0"/>
              <a:t>(T)</a:t>
            </a:r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3145872" y="1536674"/>
            <a:ext cx="787097" cy="501851"/>
            <a:chOff x="3129094" y="1779954"/>
            <a:chExt cx="787097" cy="50185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0BB2682-2F6A-4EFF-BB46-8335213762EB}"/>
              </a:ext>
            </a:extLst>
          </p:cNvPr>
          <p:cNvSpPr txBox="1"/>
          <p:nvPr/>
        </p:nvSpPr>
        <p:spPr>
          <a:xfrm>
            <a:off x="3898984" y="12462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6</a:t>
            </a:r>
            <a:endParaRPr lang="zh-TW" altLang="en-US" dirty="0"/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45872" y="2067524"/>
            <a:ext cx="0" cy="29286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E22F9E0-E8AE-4AF5-8FEC-46E3F16B0252}"/>
              </a:ext>
            </a:extLst>
          </p:cNvPr>
          <p:cNvCxnSpPr/>
          <p:nvPr/>
        </p:nvCxnSpPr>
        <p:spPr>
          <a:xfrm>
            <a:off x="1249960" y="4996797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07EF058-6D33-43C6-ABDE-9AFE11E9E98E}"/>
              </a:ext>
            </a:extLst>
          </p:cNvPr>
          <p:cNvCxnSpPr>
            <a:cxnSpLocks/>
          </p:cNvCxnSpPr>
          <p:nvPr/>
        </p:nvCxnSpPr>
        <p:spPr>
          <a:xfrm>
            <a:off x="4200493" y="1470126"/>
            <a:ext cx="0" cy="35260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A801C004-F856-4D0C-BF63-2EC5B9147C35}"/>
              </a:ext>
            </a:extLst>
          </p:cNvPr>
          <p:cNvCxnSpPr>
            <a:cxnSpLocks/>
          </p:cNvCxnSpPr>
          <p:nvPr/>
        </p:nvCxnSpPr>
        <p:spPr>
          <a:xfrm>
            <a:off x="3947833" y="1004276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AE68EBAD-E7C9-42B7-8894-E7CF91D2A69F}"/>
              </a:ext>
            </a:extLst>
          </p:cNvPr>
          <p:cNvCxnSpPr>
            <a:cxnSpLocks/>
          </p:cNvCxnSpPr>
          <p:nvPr/>
        </p:nvCxnSpPr>
        <p:spPr>
          <a:xfrm>
            <a:off x="4200493" y="1004276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E707D0B-1675-48E7-BC6A-D7DF510C4F9E}"/>
              </a:ext>
            </a:extLst>
          </p:cNvPr>
          <p:cNvCxnSpPr>
            <a:cxnSpLocks/>
          </p:cNvCxnSpPr>
          <p:nvPr/>
        </p:nvCxnSpPr>
        <p:spPr>
          <a:xfrm>
            <a:off x="3947833" y="1035128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B8DEE542-D034-40C9-A822-1223E26E8EB5}"/>
              </a:ext>
            </a:extLst>
          </p:cNvPr>
          <p:cNvSpPr/>
          <p:nvPr/>
        </p:nvSpPr>
        <p:spPr>
          <a:xfrm>
            <a:off x="3961744" y="815615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DC71E70-2E2A-433D-A0C8-2D74C3401A61}"/>
              </a:ext>
            </a:extLst>
          </p:cNvPr>
          <p:cNvSpPr txBox="1"/>
          <p:nvPr/>
        </p:nvSpPr>
        <p:spPr>
          <a:xfrm>
            <a:off x="663520" y="46847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生產時間統計點位</a:t>
            </a: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E687B742-4A52-46D6-AE3D-35FFB9C8C686}"/>
              </a:ext>
            </a:extLst>
          </p:cNvPr>
          <p:cNvCxnSpPr>
            <a:cxnSpLocks/>
          </p:cNvCxnSpPr>
          <p:nvPr/>
        </p:nvCxnSpPr>
        <p:spPr>
          <a:xfrm>
            <a:off x="3134232" y="4826320"/>
            <a:ext cx="10451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3B227646-DACD-45DB-92F7-8FE612317299}"/>
              </a:ext>
            </a:extLst>
          </p:cNvPr>
          <p:cNvSpPr/>
          <p:nvPr/>
        </p:nvSpPr>
        <p:spPr>
          <a:xfrm>
            <a:off x="3494467" y="4617196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FD06EA-0AD1-4F2E-88C9-6C75CBDB9A73}"/>
              </a:ext>
            </a:extLst>
          </p:cNvPr>
          <p:cNvSpPr txBox="1"/>
          <p:nvPr/>
        </p:nvSpPr>
        <p:spPr>
          <a:xfrm>
            <a:off x="4536054" y="11468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245C430F-F4F0-4FFD-BFCA-5234B2E24069}"/>
              </a:ext>
            </a:extLst>
          </p:cNvPr>
          <p:cNvCxnSpPr>
            <a:cxnSpLocks/>
          </p:cNvCxnSpPr>
          <p:nvPr/>
        </p:nvCxnSpPr>
        <p:spPr>
          <a:xfrm>
            <a:off x="4588778" y="1454584"/>
            <a:ext cx="0" cy="35416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38BD7F3F-A75D-486E-AB81-76D8888C74D0}"/>
              </a:ext>
            </a:extLst>
          </p:cNvPr>
          <p:cNvCxnSpPr>
            <a:cxnSpLocks/>
          </p:cNvCxnSpPr>
          <p:nvPr/>
        </p:nvCxnSpPr>
        <p:spPr>
          <a:xfrm>
            <a:off x="4838462" y="1334132"/>
            <a:ext cx="0" cy="36620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9AD94D5-0BE3-481C-B49C-45732B46FF05}"/>
              </a:ext>
            </a:extLst>
          </p:cNvPr>
          <p:cNvCxnSpPr>
            <a:cxnSpLocks/>
          </p:cNvCxnSpPr>
          <p:nvPr/>
        </p:nvCxnSpPr>
        <p:spPr>
          <a:xfrm>
            <a:off x="4586795" y="888229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E760B83F-E0A9-4C86-95C1-51724F78CB65}"/>
              </a:ext>
            </a:extLst>
          </p:cNvPr>
          <p:cNvCxnSpPr>
            <a:cxnSpLocks/>
          </p:cNvCxnSpPr>
          <p:nvPr/>
        </p:nvCxnSpPr>
        <p:spPr>
          <a:xfrm>
            <a:off x="4839455" y="888229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3DA6C04A-94D5-4EB8-A1CF-DFB11F7215BF}"/>
              </a:ext>
            </a:extLst>
          </p:cNvPr>
          <p:cNvCxnSpPr>
            <a:cxnSpLocks/>
          </p:cNvCxnSpPr>
          <p:nvPr/>
        </p:nvCxnSpPr>
        <p:spPr>
          <a:xfrm>
            <a:off x="4586795" y="919081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C72EBE5B-2B24-4CE1-805C-A425C68B0CA5}"/>
              </a:ext>
            </a:extLst>
          </p:cNvPr>
          <p:cNvSpPr/>
          <p:nvPr/>
        </p:nvSpPr>
        <p:spPr>
          <a:xfrm>
            <a:off x="4594416" y="724815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AA6AD726-91CD-4541-B571-E1B48F2CBC65}"/>
              </a:ext>
            </a:extLst>
          </p:cNvPr>
          <p:cNvCxnSpPr>
            <a:cxnSpLocks/>
          </p:cNvCxnSpPr>
          <p:nvPr/>
        </p:nvCxnSpPr>
        <p:spPr>
          <a:xfrm>
            <a:off x="4581980" y="4824919"/>
            <a:ext cx="2455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72F33E63-BD9F-4DC5-B822-384A307E456C}"/>
              </a:ext>
            </a:extLst>
          </p:cNvPr>
          <p:cNvSpPr/>
          <p:nvPr/>
        </p:nvSpPr>
        <p:spPr>
          <a:xfrm>
            <a:off x="4565865" y="4581326"/>
            <a:ext cx="298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B8D3DBD4-9D20-427C-A1D2-A8B989EDA3B5}"/>
              </a:ext>
            </a:extLst>
          </p:cNvPr>
          <p:cNvCxnSpPr>
            <a:cxnSpLocks/>
          </p:cNvCxnSpPr>
          <p:nvPr/>
        </p:nvCxnSpPr>
        <p:spPr>
          <a:xfrm>
            <a:off x="5310651" y="193785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13C6B5A-4AE2-4981-9FBE-68265661D310}"/>
              </a:ext>
            </a:extLst>
          </p:cNvPr>
          <p:cNvCxnSpPr>
            <a:cxnSpLocks/>
          </p:cNvCxnSpPr>
          <p:nvPr/>
        </p:nvCxnSpPr>
        <p:spPr>
          <a:xfrm>
            <a:off x="5309254" y="1937858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250F012-621E-4087-B57B-9D3FEA691EE0}"/>
              </a:ext>
            </a:extLst>
          </p:cNvPr>
          <p:cNvCxnSpPr>
            <a:cxnSpLocks/>
          </p:cNvCxnSpPr>
          <p:nvPr/>
        </p:nvCxnSpPr>
        <p:spPr>
          <a:xfrm>
            <a:off x="5465868" y="1833941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24056FE8-6C77-43C7-88C8-EF72C33873D1}"/>
              </a:ext>
            </a:extLst>
          </p:cNvPr>
          <p:cNvCxnSpPr>
            <a:cxnSpLocks/>
          </p:cNvCxnSpPr>
          <p:nvPr/>
        </p:nvCxnSpPr>
        <p:spPr>
          <a:xfrm>
            <a:off x="5472860" y="1833941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8BAF729-62D3-4E15-9648-1E2437EE7347}"/>
              </a:ext>
            </a:extLst>
          </p:cNvPr>
          <p:cNvCxnSpPr>
            <a:cxnSpLocks/>
          </p:cNvCxnSpPr>
          <p:nvPr/>
        </p:nvCxnSpPr>
        <p:spPr>
          <a:xfrm>
            <a:off x="5625150" y="173737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B5735DE9-C463-4C2A-8346-BC8BF0DEAE8A}"/>
              </a:ext>
            </a:extLst>
          </p:cNvPr>
          <p:cNvCxnSpPr>
            <a:cxnSpLocks/>
          </p:cNvCxnSpPr>
          <p:nvPr/>
        </p:nvCxnSpPr>
        <p:spPr>
          <a:xfrm>
            <a:off x="5632142" y="1737378"/>
            <a:ext cx="79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57083C63-140A-42E8-995C-66C76D4C8908}"/>
              </a:ext>
            </a:extLst>
          </p:cNvPr>
          <p:cNvCxnSpPr>
            <a:cxnSpLocks/>
          </p:cNvCxnSpPr>
          <p:nvPr/>
        </p:nvCxnSpPr>
        <p:spPr>
          <a:xfrm>
            <a:off x="5167618" y="2038525"/>
            <a:ext cx="14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783911" y="185295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CF31D46B-BDE4-43BB-BAD6-D5F78C096947}"/>
              </a:ext>
            </a:extLst>
          </p:cNvPr>
          <p:cNvSpPr txBox="1"/>
          <p:nvPr/>
        </p:nvSpPr>
        <p:spPr>
          <a:xfrm>
            <a:off x="5271583" y="175794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9429563-A7A4-44CE-B839-BD0D4E2AACF6}"/>
              </a:ext>
            </a:extLst>
          </p:cNvPr>
          <p:cNvSpPr txBox="1"/>
          <p:nvPr/>
        </p:nvSpPr>
        <p:spPr>
          <a:xfrm>
            <a:off x="5430853" y="1655068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93735A6C-E7E4-4C36-92B0-64FBC72A40CE}"/>
              </a:ext>
            </a:extLst>
          </p:cNvPr>
          <p:cNvSpPr txBox="1"/>
          <p:nvPr/>
        </p:nvSpPr>
        <p:spPr>
          <a:xfrm>
            <a:off x="5584302" y="155446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AEC8D8-0BAE-4EC6-86AD-78EA08EE6472}"/>
              </a:ext>
            </a:extLst>
          </p:cNvPr>
          <p:cNvSpPr txBox="1"/>
          <p:nvPr/>
        </p:nvSpPr>
        <p:spPr>
          <a:xfrm>
            <a:off x="5113296" y="1878082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2ECF78C5-0CF6-4880-8590-02F175D8E77F}"/>
              </a:ext>
            </a:extLst>
          </p:cNvPr>
          <p:cNvCxnSpPr>
            <a:cxnSpLocks/>
          </p:cNvCxnSpPr>
          <p:nvPr/>
        </p:nvCxnSpPr>
        <p:spPr>
          <a:xfrm>
            <a:off x="5308037" y="2055060"/>
            <a:ext cx="0" cy="29411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74BA8D0E-8988-4E48-9705-DFD70641CA6F}"/>
              </a:ext>
            </a:extLst>
          </p:cNvPr>
          <p:cNvCxnSpPr>
            <a:cxnSpLocks/>
          </p:cNvCxnSpPr>
          <p:nvPr/>
        </p:nvCxnSpPr>
        <p:spPr>
          <a:xfrm>
            <a:off x="5870853" y="1750906"/>
            <a:ext cx="0" cy="3245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F0BF140-FD22-466C-8D3B-87DFAB272C54}"/>
              </a:ext>
            </a:extLst>
          </p:cNvPr>
          <p:cNvCxnSpPr>
            <a:cxnSpLocks/>
          </p:cNvCxnSpPr>
          <p:nvPr/>
        </p:nvCxnSpPr>
        <p:spPr>
          <a:xfrm>
            <a:off x="5622946" y="1292281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9A60BB20-5144-43B2-BA96-15ABAC8449C2}"/>
              </a:ext>
            </a:extLst>
          </p:cNvPr>
          <p:cNvCxnSpPr>
            <a:cxnSpLocks/>
          </p:cNvCxnSpPr>
          <p:nvPr/>
        </p:nvCxnSpPr>
        <p:spPr>
          <a:xfrm>
            <a:off x="5875606" y="1292281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829E61C6-1B81-40CA-843D-DAA6B8F0CD9D}"/>
              </a:ext>
            </a:extLst>
          </p:cNvPr>
          <p:cNvCxnSpPr>
            <a:cxnSpLocks/>
          </p:cNvCxnSpPr>
          <p:nvPr/>
        </p:nvCxnSpPr>
        <p:spPr>
          <a:xfrm>
            <a:off x="5622946" y="1323133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248ECB24-FF52-4D9F-A733-DE1C4DE5C366}"/>
              </a:ext>
            </a:extLst>
          </p:cNvPr>
          <p:cNvSpPr/>
          <p:nvPr/>
        </p:nvSpPr>
        <p:spPr>
          <a:xfrm>
            <a:off x="5630567" y="1128867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9DB50629-86A5-4C3B-93D1-BC5F22680BE1}"/>
              </a:ext>
            </a:extLst>
          </p:cNvPr>
          <p:cNvCxnSpPr>
            <a:cxnSpLocks/>
          </p:cNvCxnSpPr>
          <p:nvPr/>
        </p:nvCxnSpPr>
        <p:spPr>
          <a:xfrm>
            <a:off x="5304579" y="4819059"/>
            <a:ext cx="5467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F43A4788-03C1-475A-B60A-195BBBD3398F}"/>
              </a:ext>
            </a:extLst>
          </p:cNvPr>
          <p:cNvSpPr/>
          <p:nvPr/>
        </p:nvSpPr>
        <p:spPr>
          <a:xfrm>
            <a:off x="5459403" y="4615896"/>
            <a:ext cx="298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t3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74416E3E-E12E-4EDB-9483-D76BD21D0610}"/>
              </a:ext>
            </a:extLst>
          </p:cNvPr>
          <p:cNvSpPr txBox="1"/>
          <p:nvPr/>
        </p:nvSpPr>
        <p:spPr>
          <a:xfrm>
            <a:off x="6221338" y="4576356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>
                <a:solidFill>
                  <a:srgbClr val="C00000"/>
                </a:solidFill>
              </a:rPr>
              <a:t>累計生產時間 </a:t>
            </a:r>
            <a:r>
              <a:rPr lang="en-US" altLang="zh-TW" b="1" dirty="0">
                <a:solidFill>
                  <a:srgbClr val="C00000"/>
                </a:solidFill>
              </a:rPr>
              <a:t>t1 + t2 + t3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01A8625F-583E-41D2-A14F-FF1462FBA8AA}"/>
                  </a:ext>
                </a:extLst>
              </p:cNvPr>
              <p:cNvSpPr txBox="1"/>
              <p:nvPr/>
            </p:nvSpPr>
            <p:spPr>
              <a:xfrm>
                <a:off x="1397369" y="5385325"/>
                <a:ext cx="5618846" cy="1378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”</a:t>
                </a:r>
                <a:r>
                  <a:rPr lang="zh-TW" altLang="en-US" dirty="0"/>
                  <a:t>生產片數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為設備完成動作後累計的加工次數，代表設備有作</a:t>
                </a:r>
                <a:r>
                  <a:rPr lang="zh-TW" altLang="en-US" dirty="0" smtClean="0"/>
                  <a:t>動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標準生產時間需由客戶提供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設備關機後開機，生產片數可能歸零，不影響程式演算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機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  <a:ea typeface="+mj-ea"/>
                      </a:rPr>
                      <m:t>台</m:t>
                    </m:r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稼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  <a:ea typeface="+mj-ea"/>
                      </a:rPr>
                      <m:t>動</m:t>
                    </m:r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率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+mj-ea"/>
                      </a:rPr>
                      <m:t>(%)= </m:t>
                    </m:r>
                    <m:f>
                      <m:fPr>
                        <m:ctrlPr>
                          <a:rPr lang="en-US" altLang="zh-TW" b="1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累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計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生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產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時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𝒉𝒓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num>
                      <m:den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上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電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時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𝒉𝒓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b="1" dirty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01A8625F-583E-41D2-A14F-FF1462FB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9" y="5385325"/>
                <a:ext cx="5618846" cy="1378134"/>
              </a:xfrm>
              <a:prstGeom prst="rect">
                <a:avLst/>
              </a:prstGeom>
              <a:blipFill>
                <a:blip r:embed="rId2"/>
                <a:stretch>
                  <a:fillRect l="-108" t="-8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1247736" y="3838598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F6497FA0-E407-4B7B-B0B8-8E319EF7B1D7}"/>
              </a:ext>
            </a:extLst>
          </p:cNvPr>
          <p:cNvSpPr txBox="1"/>
          <p:nvPr/>
        </p:nvSpPr>
        <p:spPr>
          <a:xfrm>
            <a:off x="676388" y="355650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912379" y="2038525"/>
            <a:ext cx="0" cy="179946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A0D0A003-A054-40C0-9E53-7C5685085F4F}"/>
              </a:ext>
            </a:extLst>
          </p:cNvPr>
          <p:cNvCxnSpPr>
            <a:cxnSpLocks/>
          </p:cNvCxnSpPr>
          <p:nvPr/>
        </p:nvCxnSpPr>
        <p:spPr>
          <a:xfrm>
            <a:off x="5057683" y="1334132"/>
            <a:ext cx="0" cy="250385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A50B2954-515C-4C79-AB24-F172531183EC}"/>
              </a:ext>
            </a:extLst>
          </p:cNvPr>
          <p:cNvCxnSpPr>
            <a:cxnSpLocks/>
          </p:cNvCxnSpPr>
          <p:nvPr/>
        </p:nvCxnSpPr>
        <p:spPr>
          <a:xfrm>
            <a:off x="5168138" y="2038525"/>
            <a:ext cx="0" cy="179946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A14DA699-1F6F-4023-8CC8-54826C5502A3}"/>
              </a:ext>
            </a:extLst>
          </p:cNvPr>
          <p:cNvCxnSpPr>
            <a:cxnSpLocks/>
          </p:cNvCxnSpPr>
          <p:nvPr/>
        </p:nvCxnSpPr>
        <p:spPr>
          <a:xfrm>
            <a:off x="6192474" y="1730748"/>
            <a:ext cx="0" cy="210724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3730919" y="3464172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9D58040C-B33C-439D-B6C8-6499A63EC612}"/>
              </a:ext>
            </a:extLst>
          </p:cNvPr>
          <p:cNvCxnSpPr>
            <a:cxnSpLocks/>
          </p:cNvCxnSpPr>
          <p:nvPr/>
        </p:nvCxnSpPr>
        <p:spPr>
          <a:xfrm>
            <a:off x="5162076" y="3683387"/>
            <a:ext cx="103039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EC122AC8-E683-4CA3-A657-07BD38B23BB0}"/>
              </a:ext>
            </a:extLst>
          </p:cNvPr>
          <p:cNvSpPr/>
          <p:nvPr/>
        </p:nvSpPr>
        <p:spPr>
          <a:xfrm>
            <a:off x="5445274" y="3464171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109CA68E-02E6-452D-BD77-E5E94218E993}"/>
              </a:ext>
            </a:extLst>
          </p:cNvPr>
          <p:cNvSpPr txBox="1"/>
          <p:nvPr/>
        </p:nvSpPr>
        <p:spPr>
          <a:xfrm>
            <a:off x="6287791" y="3412178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>
                <a:solidFill>
                  <a:srgbClr val="C00000"/>
                </a:solidFill>
              </a:rPr>
              <a:t>累計上電時間 </a:t>
            </a:r>
            <a:r>
              <a:rPr lang="en-US" altLang="zh-TW" b="1" dirty="0">
                <a:solidFill>
                  <a:srgbClr val="C00000"/>
                </a:solidFill>
              </a:rPr>
              <a:t>T1 + T2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0B9A161-FA3C-45C2-9C0B-095FA42759A7}"/>
              </a:ext>
            </a:extLst>
          </p:cNvPr>
          <p:cNvSpPr/>
          <p:nvPr/>
        </p:nvSpPr>
        <p:spPr>
          <a:xfrm>
            <a:off x="-35591" y="6577345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O.E.E =</a:t>
            </a:r>
            <a:r>
              <a:rPr lang="zh-TW" altLang="en-US" sz="1000" b="1" dirty="0"/>
              <a:t>機台稼動率 </a:t>
            </a:r>
            <a:r>
              <a:rPr lang="en-US" altLang="zh-TW" sz="1000" b="1" dirty="0"/>
              <a:t>* </a:t>
            </a:r>
            <a:r>
              <a:rPr lang="zh-TW" altLang="en-US" sz="1000" b="1" dirty="0"/>
              <a:t>性能稼動率 </a:t>
            </a:r>
            <a:r>
              <a:rPr lang="en-US" altLang="zh-TW" sz="1000" b="1" dirty="0"/>
              <a:t>* </a:t>
            </a:r>
            <a:r>
              <a:rPr lang="zh-TW" altLang="en-US" sz="1000" b="1" dirty="0"/>
              <a:t>良率</a:t>
            </a:r>
            <a:endParaRPr lang="zh-TW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2912379" y="3689089"/>
            <a:ext cx="2145304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07FA2E05-AEC0-4F6C-8C9D-6D2C4AAEC79B}"/>
              </a:ext>
            </a:extLst>
          </p:cNvPr>
          <p:cNvCxnSpPr>
            <a:cxnSpLocks/>
          </p:cNvCxnSpPr>
          <p:nvPr/>
        </p:nvCxnSpPr>
        <p:spPr>
          <a:xfrm>
            <a:off x="2918356" y="3687406"/>
            <a:ext cx="213932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186243" y="3692303"/>
            <a:ext cx="972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169890" y="4835900"/>
            <a:ext cx="1008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597570" y="4838597"/>
            <a:ext cx="216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5318819" y="4831093"/>
            <a:ext cx="540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79865" y="3657689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82145" y="3633830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14833" y="398896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822759" y="388346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81018" y="4830275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83298" y="480641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15986" y="516155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823912" y="505604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7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今日機台上電時間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0" y="1315930"/>
            <a:ext cx="8592155" cy="1089936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32327" y="2597786"/>
            <a:ext cx="9079345" cy="4213585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今日機台上電時間</a:t>
            </a:r>
            <a:r>
              <a:rPr lang="en-US" altLang="zh-TW" sz="1400" dirty="0" smtClean="0">
                <a:solidFill>
                  <a:srgbClr val="0000FF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紀錄</a:t>
            </a:r>
            <a:r>
              <a:rPr lang="zh-TW" altLang="en-US" sz="1400" dirty="0" smtClean="0">
                <a:solidFill>
                  <a:schemeClr val="tx1"/>
                </a:solidFill>
              </a:rPr>
              <a:t>當</a:t>
            </a:r>
            <a:r>
              <a:rPr lang="zh-TW" altLang="en-US" sz="1400" dirty="0">
                <a:solidFill>
                  <a:schemeClr val="tx1"/>
                </a:solidFill>
              </a:rPr>
              <a:t>日</a:t>
            </a:r>
            <a:r>
              <a:rPr lang="en-US" altLang="zh-TW" sz="1400" dirty="0" smtClean="0">
                <a:solidFill>
                  <a:schemeClr val="tx1"/>
                </a:solidFill>
              </a:rPr>
              <a:t>(00:00:00~23:59:59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r>
              <a:rPr lang="zh-TW" altLang="en-US" sz="1400" dirty="0" smtClean="0">
                <a:solidFill>
                  <a:schemeClr val="tx1"/>
                </a:solidFill>
              </a:rPr>
              <a:t>機台上電的總時間。</a:t>
            </a: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第一種情境 </a:t>
            </a:r>
            <a:r>
              <a:rPr lang="en-US" altLang="zh-TW" sz="1400" dirty="0" smtClean="0">
                <a:solidFill>
                  <a:schemeClr val="tx1"/>
                </a:solidFill>
              </a:rPr>
              <a:t>: </a:t>
            </a:r>
            <a:r>
              <a:rPr lang="zh-TW" altLang="en-US" sz="1400" dirty="0" smtClean="0">
                <a:solidFill>
                  <a:schemeClr val="tx1"/>
                </a:solidFill>
              </a:rPr>
              <a:t>今日開關機一次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第二</a:t>
            </a:r>
            <a:r>
              <a:rPr lang="zh-TW" altLang="en-US" sz="1400" dirty="0" smtClean="0">
                <a:solidFill>
                  <a:schemeClr val="tx1"/>
                </a:solidFill>
              </a:rPr>
              <a:t>種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今日多次開關機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1127069" y="4511919"/>
            <a:ext cx="4959695" cy="16177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548479" y="4184471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5067804" y="418053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993692" y="461732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smtClean="0"/>
              <a:t>00:00:00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695209" y="458421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23:59:59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497FA0-E407-4B7B-B0B8-8E319EF7B1D7}"/>
              </a:ext>
            </a:extLst>
          </p:cNvPr>
          <p:cNvSpPr txBox="1"/>
          <p:nvPr/>
        </p:nvSpPr>
        <p:spPr>
          <a:xfrm>
            <a:off x="-27785" y="414802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2297176" y="3260918"/>
            <a:ext cx="787097" cy="501851"/>
            <a:chOff x="3129094" y="1779954"/>
            <a:chExt cx="787097" cy="501851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084273" y="3260918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V="1">
            <a:off x="3731693" y="3251200"/>
            <a:ext cx="27507" cy="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3759402" y="3066473"/>
            <a:ext cx="0" cy="19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759200" y="3066473"/>
            <a:ext cx="803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010368" y="355818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2085025" y="3750487"/>
            <a:ext cx="226869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173973" y="34296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456381" y="322173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309639" y="334254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831397" y="304140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643323" y="31627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585006" y="293290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6</a:t>
            </a:r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085025" y="3762769"/>
            <a:ext cx="0" cy="73654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296849" y="3750487"/>
            <a:ext cx="9063" cy="759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460454" y="3641442"/>
            <a:ext cx="8735" cy="8726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629182" y="3591771"/>
            <a:ext cx="7564" cy="9223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786477" y="3505467"/>
            <a:ext cx="2858" cy="99384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950486" y="3393589"/>
            <a:ext cx="10507" cy="11131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755681" y="3291931"/>
            <a:ext cx="2778" cy="122216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4562764" y="3098401"/>
            <a:ext cx="0" cy="140091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109CA68E-02E6-452D-BD77-E5E94218E993}"/>
              </a:ext>
            </a:extLst>
          </p:cNvPr>
          <p:cNvSpPr txBox="1"/>
          <p:nvPr/>
        </p:nvSpPr>
        <p:spPr>
          <a:xfrm>
            <a:off x="5131748" y="407469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上電時間 </a:t>
            </a:r>
            <a:r>
              <a:rPr lang="en-US" altLang="zh-TW" b="1" dirty="0">
                <a:solidFill>
                  <a:srgbClr val="C00000"/>
                </a:solidFill>
              </a:rPr>
              <a:t>T1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87419" y="4379103"/>
            <a:ext cx="2472138" cy="1079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3222735" y="4148029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 flipV="1">
            <a:off x="1349547" y="6466836"/>
            <a:ext cx="4035253" cy="20231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6497FA0-E407-4B7B-B0B8-8E319EF7B1D7}"/>
              </a:ext>
            </a:extLst>
          </p:cNvPr>
          <p:cNvSpPr txBox="1"/>
          <p:nvPr/>
        </p:nvSpPr>
        <p:spPr>
          <a:xfrm>
            <a:off x="64654" y="61281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620957" y="614805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4787649" y="614805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030015" y="6564619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smtClean="0"/>
              <a:t>00:00:00</a:t>
            </a:r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322616" y="650911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23:59:59</a:t>
            </a:r>
            <a:endParaRPr lang="zh-TW" altLang="en-US" dirty="0"/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2150624" y="5554669"/>
            <a:ext cx="787097" cy="501851"/>
            <a:chOff x="3129094" y="1779954"/>
            <a:chExt cx="787097" cy="501851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1923755" y="6056520"/>
            <a:ext cx="226869" cy="4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3535519" y="5516056"/>
            <a:ext cx="787097" cy="501851"/>
            <a:chOff x="3129094" y="1779954"/>
            <a:chExt cx="787097" cy="501851"/>
          </a:xfrm>
        </p:grpSpPr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接點 109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 flipV="1">
            <a:off x="3299780" y="6023035"/>
            <a:ext cx="235739" cy="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1923755" y="6050150"/>
            <a:ext cx="2225" cy="42680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 flipH="1">
            <a:off x="3298382" y="6017907"/>
            <a:ext cx="2225" cy="42680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4251768" y="5516056"/>
            <a:ext cx="246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4498109" y="5533446"/>
            <a:ext cx="0" cy="90243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960993" y="5584634"/>
            <a:ext cx="0" cy="902433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1792486" y="586347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3190195" y="58521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1993333" y="578171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374799" y="57136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6</a:t>
            </a:r>
            <a:endParaRPr lang="zh-TW" altLang="en-US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166510" y="566629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2</a:t>
            </a:r>
            <a:endParaRPr lang="zh-TW" altLang="en-US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557072" y="561521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7</a:t>
            </a:r>
            <a:endParaRPr lang="zh-TW" altLang="en-US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322356" y="550801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721158" y="548432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8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500405" y="54029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4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898913" y="53602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9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2668263" y="529879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4073830" y="523457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10</a:t>
            </a:r>
            <a:endParaRPr lang="zh-TW" altLang="en-US" dirty="0"/>
          </a:p>
        </p:txBody>
      </p: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140940" y="6035850"/>
            <a:ext cx="13230" cy="4512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547168" y="6012545"/>
            <a:ext cx="6615" cy="4270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706183" y="5952603"/>
            <a:ext cx="1" cy="50424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482888" y="5880402"/>
            <a:ext cx="836" cy="55547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844534" y="5825273"/>
            <a:ext cx="8844" cy="63157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2317037" y="5965314"/>
            <a:ext cx="4430" cy="4849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2639950" y="5691026"/>
            <a:ext cx="7279" cy="7527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4026807" y="5730635"/>
            <a:ext cx="7252" cy="7131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2783986" y="5634936"/>
            <a:ext cx="12921" cy="8420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4174344" y="5612843"/>
            <a:ext cx="7868" cy="8539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1901378" y="6346443"/>
            <a:ext cx="1076038" cy="10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3298899" y="6328336"/>
            <a:ext cx="1199209" cy="1014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2238008" y="6101694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3813953" y="6121641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109CA68E-02E6-452D-BD77-E5E94218E993}"/>
              </a:ext>
            </a:extLst>
          </p:cNvPr>
          <p:cNvSpPr txBox="1"/>
          <p:nvPr/>
        </p:nvSpPr>
        <p:spPr>
          <a:xfrm>
            <a:off x="4779911" y="6140517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上電時間 </a:t>
            </a:r>
            <a:r>
              <a:rPr lang="en-US" altLang="zh-TW" b="1" dirty="0" smtClean="0">
                <a:solidFill>
                  <a:srgbClr val="C00000"/>
                </a:solidFill>
              </a:rPr>
              <a:t>T1+T2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3" name="流程圖: 接點 112"/>
          <p:cNvSpPr/>
          <p:nvPr/>
        </p:nvSpPr>
        <p:spPr>
          <a:xfrm>
            <a:off x="782694" y="1316163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14" name="流程圖: 接點 113"/>
          <p:cNvSpPr/>
          <p:nvPr/>
        </p:nvSpPr>
        <p:spPr>
          <a:xfrm>
            <a:off x="5067804" y="1255030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730532" y="4525871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機台第一次</a:t>
            </a:r>
            <a:r>
              <a:rPr lang="zh-TW" altLang="en-US" sz="1000" dirty="0"/>
              <a:t>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559556" y="4217621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zh-TW" altLang="en-US" sz="1000" dirty="0" smtClean="0"/>
              <a:t>關</a:t>
            </a:r>
            <a:r>
              <a:rPr lang="zh-TW" altLang="en-US" sz="1000" dirty="0"/>
              <a:t>機</a:t>
            </a:r>
            <a:endParaRPr lang="zh-TW" altLang="en-US" sz="1000" dirty="0"/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4386567" y="6257373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關</a:t>
            </a:r>
            <a:r>
              <a:rPr lang="zh-TW" altLang="en-US" sz="1000" dirty="0"/>
              <a:t>機</a:t>
            </a:r>
            <a:endParaRPr lang="zh-TW" altLang="en-US" sz="10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636316" y="6470977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3041536" y="6484775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288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今日機台上電時間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1408293"/>
            <a:ext cx="8592155" cy="1089936"/>
          </a:xfrm>
          <a:prstGeom prst="rect">
            <a:avLst/>
          </a:prstGeom>
        </p:spPr>
      </p:pic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120072" y="2702462"/>
            <a:ext cx="8903855" cy="3158841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114300" lvl="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今日</a:t>
            </a:r>
            <a:r>
              <a:rPr lang="zh-TW" altLang="en-US" sz="1400" dirty="0">
                <a:solidFill>
                  <a:srgbClr val="0000FF"/>
                </a:solidFill>
              </a:rPr>
              <a:t>機台上電時間</a:t>
            </a:r>
            <a:r>
              <a:rPr lang="en-US" altLang="zh-TW" sz="1400" dirty="0">
                <a:solidFill>
                  <a:srgbClr val="0000FF"/>
                </a:solidFill>
              </a:rPr>
              <a:t>:</a:t>
            </a:r>
            <a:r>
              <a:rPr lang="zh-TW" altLang="en-US" sz="1400" dirty="0">
                <a:solidFill>
                  <a:prstClr val="black"/>
                </a:solidFill>
              </a:rPr>
              <a:t>紀錄</a:t>
            </a:r>
            <a:r>
              <a:rPr lang="zh-TW" altLang="en-US" sz="1400" dirty="0" smtClean="0">
                <a:solidFill>
                  <a:prstClr val="black"/>
                </a:solidFill>
              </a:rPr>
              <a:t>當日</a:t>
            </a:r>
            <a:r>
              <a:rPr lang="en-US" altLang="zh-TW" sz="1400" dirty="0" smtClean="0">
                <a:solidFill>
                  <a:prstClr val="black"/>
                </a:solidFill>
              </a:rPr>
              <a:t>(00:00:00~23:59:59</a:t>
            </a:r>
            <a:r>
              <a:rPr lang="en-US" altLang="zh-TW" sz="1400" dirty="0">
                <a:solidFill>
                  <a:prstClr val="black"/>
                </a:solidFill>
              </a:rPr>
              <a:t>)</a:t>
            </a:r>
            <a:r>
              <a:rPr lang="zh-TW" altLang="en-US" sz="1400" dirty="0">
                <a:solidFill>
                  <a:prstClr val="black"/>
                </a:solidFill>
              </a:rPr>
              <a:t>機台上電的總時間。</a:t>
            </a:r>
            <a:endParaRPr lang="en-US" altLang="zh-TW" sz="1400" dirty="0">
              <a:solidFill>
                <a:prstClr val="black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chemeClr val="tx1"/>
                </a:solidFill>
              </a:rPr>
              <a:t>第三種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跨日</a:t>
            </a: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r>
              <a:rPr lang="zh-TW" altLang="en-US" sz="1400" dirty="0" smtClean="0">
                <a:solidFill>
                  <a:srgbClr val="0000FF"/>
                </a:solidFill>
              </a:rPr>
              <a:t>一周機台上電時間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紀錄一週機台上電時間。</a:t>
            </a:r>
            <a:r>
              <a:rPr lang="en-US" altLang="zh-TW" sz="1400" dirty="0">
                <a:solidFill>
                  <a:schemeClr val="tx1"/>
                </a:solidFill>
              </a:rPr>
              <a:t>Ex:</a:t>
            </a:r>
            <a:r>
              <a:rPr lang="zh-TW" altLang="en-US" sz="1400" dirty="0" smtClean="0">
                <a:solidFill>
                  <a:schemeClr val="tx1"/>
                </a:solidFill>
              </a:rPr>
              <a:t>如果當日日期為 </a:t>
            </a:r>
            <a:r>
              <a:rPr lang="en-US" altLang="zh-TW" sz="1400" dirty="0" smtClean="0">
                <a:solidFill>
                  <a:schemeClr val="tx1"/>
                </a:solidFill>
              </a:rPr>
              <a:t>2/18</a:t>
            </a:r>
            <a:r>
              <a:rPr lang="zh-TW" altLang="en-US" sz="1400" dirty="0" smtClean="0">
                <a:solidFill>
                  <a:schemeClr val="tx1"/>
                </a:solidFill>
              </a:rPr>
              <a:t>，</a:t>
            </a:r>
            <a:r>
              <a:rPr lang="zh-TW" altLang="en-US" sz="1400" dirty="0">
                <a:solidFill>
                  <a:schemeClr val="tx1"/>
                </a:solidFill>
              </a:rPr>
              <a:t>頁面上會看到前</a:t>
            </a:r>
            <a:r>
              <a:rPr lang="en-US" altLang="zh-TW" sz="1400" dirty="0">
                <a:solidFill>
                  <a:schemeClr val="tx1"/>
                </a:solidFill>
              </a:rPr>
              <a:t>6</a:t>
            </a:r>
            <a:r>
              <a:rPr lang="zh-TW" altLang="en-US" sz="1400" dirty="0" smtClean="0">
                <a:solidFill>
                  <a:schemeClr val="tx1"/>
                </a:solidFill>
              </a:rPr>
              <a:t>天資料</a:t>
            </a:r>
            <a:endParaRPr lang="zh-TW" alt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zh-TW" sz="14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zh-TW" altLang="en-US" sz="1400" dirty="0">
                <a:solidFill>
                  <a:schemeClr val="tx1"/>
                </a:solidFill>
              </a:rPr>
              <a:t> </a:t>
            </a:r>
            <a:endParaRPr lang="en-US" altLang="zh-TW" sz="1400" dirty="0" smtClean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1259358" y="4323356"/>
            <a:ext cx="3488133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1813540" y="401147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3533189" y="4004574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497FA0-E407-4B7B-B0B8-8E319EF7B1D7}"/>
              </a:ext>
            </a:extLst>
          </p:cNvPr>
          <p:cNvSpPr txBox="1"/>
          <p:nvPr/>
        </p:nvSpPr>
        <p:spPr>
          <a:xfrm>
            <a:off x="156328" y="3790271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298815" y="438211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00:00:00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3077748" y="441801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23:59:59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2916933" y="3628797"/>
            <a:ext cx="787097" cy="501851"/>
            <a:chOff x="3129094" y="1779954"/>
            <a:chExt cx="787097" cy="501851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接點 25"/>
          <p:cNvCxnSpPr/>
          <p:nvPr/>
        </p:nvCxnSpPr>
        <p:spPr>
          <a:xfrm>
            <a:off x="2669309" y="4127750"/>
            <a:ext cx="247624" cy="1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V="1">
            <a:off x="3695042" y="3468571"/>
            <a:ext cx="1037" cy="16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3704030" y="3469800"/>
            <a:ext cx="249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3119314" y="362445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3</a:t>
            </a:r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948547" y="373697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 rot="10800000" flipV="1">
            <a:off x="2786227" y="3802601"/>
            <a:ext cx="425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1</a:t>
            </a:r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560884" y="3995485"/>
            <a:ext cx="155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3251447" y="35076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3404391" y="339222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5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3591086" y="32678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716354" y="4127750"/>
            <a:ext cx="0" cy="195606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3953164" y="3483839"/>
            <a:ext cx="0" cy="83951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694005" y="3687440"/>
            <a:ext cx="6381" cy="57883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2916933" y="4110601"/>
            <a:ext cx="0" cy="2127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077748" y="4048041"/>
            <a:ext cx="5471" cy="2753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231242" y="3888043"/>
            <a:ext cx="11394" cy="41521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379262" y="3850503"/>
            <a:ext cx="9708" cy="4527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 flipH="1">
            <a:off x="3529391" y="3762456"/>
            <a:ext cx="17164" cy="5038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2712065" y="4240608"/>
            <a:ext cx="815944" cy="66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3121920" y="4000734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58910" y="4210193"/>
            <a:ext cx="380889" cy="8543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3545878" y="3992554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 smtClean="0">
                <a:solidFill>
                  <a:srgbClr val="92D050"/>
                </a:solidFill>
              </a:rPr>
              <a:t>T2</a:t>
            </a:r>
            <a:endParaRPr lang="zh-TW" altLang="en-US" sz="1000" b="1" dirty="0">
              <a:solidFill>
                <a:srgbClr val="92D050"/>
              </a:solidFill>
            </a:endParaRPr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109CA68E-02E6-452D-BD77-E5E94218E993}"/>
              </a:ext>
            </a:extLst>
          </p:cNvPr>
          <p:cNvSpPr txBox="1"/>
          <p:nvPr/>
        </p:nvSpPr>
        <p:spPr>
          <a:xfrm>
            <a:off x="3984132" y="3995485"/>
            <a:ext cx="354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b="1" dirty="0" smtClean="0">
                <a:solidFill>
                  <a:srgbClr val="C00000"/>
                </a:solidFill>
              </a:rPr>
              <a:t>累計</a:t>
            </a:r>
            <a:r>
              <a:rPr lang="zh-TW" altLang="en-US" b="1" dirty="0">
                <a:solidFill>
                  <a:srgbClr val="C00000"/>
                </a:solidFill>
              </a:rPr>
              <a:t>上電時間 </a:t>
            </a:r>
            <a:r>
              <a:rPr lang="en-US" altLang="zh-TW" b="1" dirty="0" smtClean="0">
                <a:solidFill>
                  <a:srgbClr val="C00000"/>
                </a:solidFill>
              </a:rPr>
              <a:t>2/18</a:t>
            </a:r>
            <a:r>
              <a:rPr lang="zh-TW" altLang="en-US" b="1" dirty="0" smtClean="0">
                <a:solidFill>
                  <a:srgbClr val="C00000"/>
                </a:solidFill>
              </a:rPr>
              <a:t>為</a:t>
            </a:r>
            <a:r>
              <a:rPr lang="en-US" altLang="zh-TW" b="1" dirty="0" smtClean="0">
                <a:solidFill>
                  <a:srgbClr val="C00000"/>
                </a:solidFill>
              </a:rPr>
              <a:t>T1</a:t>
            </a:r>
            <a:r>
              <a:rPr lang="zh-TW" altLang="en-US" b="1" dirty="0" smtClean="0">
                <a:solidFill>
                  <a:srgbClr val="C00000"/>
                </a:solidFill>
              </a:rPr>
              <a:t>，</a:t>
            </a:r>
            <a:r>
              <a:rPr lang="en-US" altLang="zh-TW" b="1" dirty="0" smtClean="0">
                <a:solidFill>
                  <a:srgbClr val="C00000"/>
                </a:solidFill>
              </a:rPr>
              <a:t>2/19</a:t>
            </a:r>
            <a:r>
              <a:rPr lang="zh-TW" altLang="en-US" b="1" dirty="0" smtClean="0">
                <a:solidFill>
                  <a:srgbClr val="C00000"/>
                </a:solidFill>
              </a:rPr>
              <a:t>為</a:t>
            </a:r>
            <a:r>
              <a:rPr lang="en-US" altLang="zh-TW" b="1" dirty="0" smtClean="0">
                <a:solidFill>
                  <a:srgbClr val="C00000"/>
                </a:solidFill>
              </a:rPr>
              <a:t>T2</a:t>
            </a:r>
            <a:r>
              <a:rPr lang="zh-TW" altLang="en-US" b="1" dirty="0" smtClean="0">
                <a:solidFill>
                  <a:srgbClr val="C00000"/>
                </a:solidFill>
              </a:rPr>
              <a:t>開始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2484663" y="439456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2/18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2424096" y="4290045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 </a:t>
            </a:r>
            <a:r>
              <a:rPr lang="zh-TW" altLang="en-US" sz="1000" dirty="0" smtClean="0"/>
              <a:t>機台開</a:t>
            </a:r>
            <a:r>
              <a:rPr lang="zh-TW" altLang="en-US" sz="1000" dirty="0" smtClean="0"/>
              <a:t>機</a:t>
            </a:r>
            <a:endParaRPr lang="zh-TW" altLang="en-US" sz="1000" dirty="0"/>
          </a:p>
        </p:txBody>
      </p:sp>
      <p:sp>
        <p:nvSpPr>
          <p:cNvPr id="49" name="流程圖: 接點 48"/>
          <p:cNvSpPr/>
          <p:nvPr/>
        </p:nvSpPr>
        <p:spPr>
          <a:xfrm>
            <a:off x="781931" y="1408293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50" name="流程圖: 接點 49"/>
          <p:cNvSpPr/>
          <p:nvPr/>
        </p:nvSpPr>
        <p:spPr>
          <a:xfrm>
            <a:off x="5049332" y="1403010"/>
            <a:ext cx="184875" cy="250962"/>
          </a:xfrm>
          <a:prstGeom prst="flowChartConnector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88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meleon_4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meleon_43" id="{5DEB4A5B-EEFC-40AD-9C9F-69A64F6F853F}" vid="{1AAEE531-C7E5-436F-A4B4-4C63D2E4D4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Chameleon_43</Template>
  <TotalTime>16761</TotalTime>
  <Words>1380</Words>
  <Application>Microsoft Office PowerPoint</Application>
  <PresentationFormat>如螢幕大小 (4:3)</PresentationFormat>
  <Paragraphs>479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Cambria Math</vt:lpstr>
      <vt:lpstr>Wingdings</vt:lpstr>
      <vt:lpstr>Chameleon_43</vt:lpstr>
      <vt:lpstr>PowerPoint 簡報</vt:lpstr>
      <vt:lpstr>機台聯網架構</vt:lpstr>
      <vt:lpstr>電鍍線點位資料討論</vt:lpstr>
      <vt:lpstr>稼動套版</vt:lpstr>
      <vt:lpstr>上次開關機時間</vt:lpstr>
      <vt:lpstr>昨日/今日稼動</vt:lpstr>
      <vt:lpstr>稼動計算說明</vt:lpstr>
      <vt:lpstr>今日機台上電時間</vt:lpstr>
      <vt:lpstr>今日機台上電時間</vt:lpstr>
      <vt:lpstr>今日生產時間</vt:lpstr>
      <vt:lpstr>生產片數</vt:lpstr>
      <vt:lpstr>今日片數計算說明</vt:lpstr>
      <vt:lpstr>生產片數</vt:lpstr>
      <vt:lpstr>異常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設備智慧聯網技術與案例分享</dc:title>
  <dc:creator>李秉恒</dc:creator>
  <cp:lastModifiedBy>藍佩如 Pai Ju Lan</cp:lastModifiedBy>
  <cp:revision>747</cp:revision>
  <dcterms:created xsi:type="dcterms:W3CDTF">2018-03-21T12:26:15Z</dcterms:created>
  <dcterms:modified xsi:type="dcterms:W3CDTF">2020-02-21T02:10:13Z</dcterms:modified>
</cp:coreProperties>
</file>