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88585B-B2D9-4937-AC0B-E557CA023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FDE527-1285-4A7E-8397-04FDF67BD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991D7A-B459-40C5-A33E-79E06BFD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4217-681F-40CD-8FB1-290B0B3A5A07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34F9B4-0128-4716-9FF7-8D17F24C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AD9726-0797-42DB-9C3B-54C2D85C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DB01-FB5C-4B18-909A-9FF404E0C0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63FAAA-20E3-4F70-B10B-36108C305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F570205-E350-402E-A053-32102DB1F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3EFF48-A198-4CAB-AA60-7E6333FAD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4217-681F-40CD-8FB1-290B0B3A5A07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D238F3-A2CC-43FD-BB60-349FD9F3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D949AA-BA9A-46C4-9B10-DF82F8A22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DB01-FB5C-4B18-909A-9FF404E0C0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7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062B2D6-D2AF-439A-9F90-4DDB5D193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CECE79C-FC1E-4051-9D74-45FD74C90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65FBEE-17CF-4C7D-A79D-CFF790D17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4217-681F-40CD-8FB1-290B0B3A5A07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8950DE-D47E-4E58-BAB2-E05137EC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DCA9C7-5A03-4BE9-8DC8-84AA3D2D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DB01-FB5C-4B18-909A-9FF404E0C0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89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E5BBBD-B34E-4F31-A56A-CDCF1441C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B3F96F-F27B-4952-A077-44B93759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9F63CE-C3FE-4393-A18C-55DA6AC9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4217-681F-40CD-8FB1-290B0B3A5A07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13631C-74F1-497B-ADF6-6D2B3295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28CEDB-9967-4F94-9DC9-F2600CECD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DB01-FB5C-4B18-909A-9FF404E0C0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25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A09DE0-89C4-4A33-824F-C4B648892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80FE82-1159-4C75-A847-F728DD741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958D4F-8981-4DE8-9532-636392BCD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4217-681F-40CD-8FB1-290B0B3A5A07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2E14FA-6943-486B-966B-B70CFD4C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432EC8-914A-446E-BE01-62610877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DB01-FB5C-4B18-909A-9FF404E0C0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69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4976CF-EC1F-4B9F-8CB7-9C3FD23DA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09642D-FED5-401D-B4AE-DEFF5F80F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96B6977-CFB3-4DDF-BFDF-E91049497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0F22BF-F27B-4272-A5AB-F30C102B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4217-681F-40CD-8FB1-290B0B3A5A07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50D6B5-C9C3-45F5-9CCC-A9B5CACE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6A7332-FF3B-4F1C-ABEF-073E19D7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DB01-FB5C-4B18-909A-9FF404E0C0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72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120A6B-E135-46C7-9166-34324D63B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073EF2-6E5D-4EC1-A126-4A472D966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0443105-38AF-4B5D-82A6-44F6418D5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37DCFB3-2633-4FFB-AE95-4BAA89225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ECD57F9-63A1-4D6E-9B04-C936EEFD4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9FC402A-5B3B-48E0-84F7-4F884886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4217-681F-40CD-8FB1-290B0B3A5A07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44529FB-9DC0-4505-B408-5B135621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8A7E8F4-865E-4264-9A19-3752C6D4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DB01-FB5C-4B18-909A-9FF404E0C0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74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624FFF-38C2-4C26-8E81-E99BB883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3BFC123-9085-4555-8C35-4806F178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4217-681F-40CD-8FB1-290B0B3A5A07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4AD0A5C-B60E-4979-8C91-69CC7931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084555-3C05-47B7-A578-3FCF4AD4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DB01-FB5C-4B18-909A-9FF404E0C0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866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07D9EC3-72A9-4EAD-B493-3D83BE17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4217-681F-40CD-8FB1-290B0B3A5A07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C8FA766-69F6-4338-8157-38C84109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9E3031-2F26-4D38-B8AC-5BA8CE6D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DB01-FB5C-4B18-909A-9FF404E0C0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29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6B36FE-552C-4508-A877-F10A31E60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E1DBC7-7E2F-4F00-ABE1-35A2D1ACF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262399-2D46-472B-984A-54C925C6E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8251AC-9A48-4BC6-92C0-4C96CECCE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4217-681F-40CD-8FB1-290B0B3A5A07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821D32-B809-4572-A255-F6D1CD72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27A1AE-A5CB-4A54-8F5C-ED52BA63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DB01-FB5C-4B18-909A-9FF404E0C0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62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468A4-28A9-4855-A7BA-F1E7F2FB1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9EEB78-BD7D-4390-8A0D-FA8BF266B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B2ED5D8-B965-493D-BDB1-98686CE94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A9EE76-BBBD-4CA7-8259-0BFD9E89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4217-681F-40CD-8FB1-290B0B3A5A07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33CDCF-470A-427C-99AF-6708AF5E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48A2AE-298D-4254-A0FF-5FD9A817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DB01-FB5C-4B18-909A-9FF404E0C0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61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5643EB8-7E08-4C31-A248-837AEC5F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E47BAF-0E97-4B07-9877-D7EACF0A0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59AAEE-A7E1-4A4F-9428-C5D08118C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E4217-681F-40CD-8FB1-290B0B3A5A07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BFB2E7-04D6-43E4-B0B3-62906D388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4A9E2C-8C21-436B-9F8A-0DF3D1CA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BDB01-FB5C-4B18-909A-9FF404E0C0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68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>
            <a:extLst>
              <a:ext uri="{FF2B5EF4-FFF2-40B4-BE49-F238E27FC236}">
                <a16:creationId xmlns:a16="http://schemas.microsoft.com/office/drawing/2014/main" id="{DCD3D41D-31A5-47EE-B9DB-E10AF581616B}"/>
              </a:ext>
            </a:extLst>
          </p:cNvPr>
          <p:cNvSpPr txBox="1"/>
          <p:nvPr/>
        </p:nvSpPr>
        <p:spPr>
          <a:xfrm>
            <a:off x="2492225" y="4376441"/>
            <a:ext cx="4443370" cy="14773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主控站</a:t>
            </a:r>
            <a:endParaRPr lang="en-US" altLang="zh-TW" dirty="0">
              <a:latin typeface="Segoe UI Semibold" panose="020B0702040204020203" pitchFamily="34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Segoe UI Semibold" panose="020B0702040204020203" pitchFamily="34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Segoe UI Semibold" panose="020B0702040204020203" pitchFamily="34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Segoe UI Semibold" panose="020B0702040204020203" pitchFamily="34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Segoe UI Semibold" panose="020B0702040204020203" pitchFamily="34" charset="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A25B6D6-0AAE-4E17-93DC-E0E82A921F42}"/>
              </a:ext>
            </a:extLst>
          </p:cNvPr>
          <p:cNvSpPr txBox="1"/>
          <p:nvPr/>
        </p:nvSpPr>
        <p:spPr>
          <a:xfrm>
            <a:off x="7401185" y="4376441"/>
            <a:ext cx="1694576" cy="14773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外部</a:t>
            </a:r>
            <a:endParaRPr lang="en-US" altLang="zh-TW" dirty="0">
              <a:latin typeface="Segoe UI Semibold" panose="020B0702040204020203" pitchFamily="34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Segoe UI Semibold" panose="020B0702040204020203" pitchFamily="34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Segoe UI Semibold" panose="020B0702040204020203" pitchFamily="34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Segoe UI Semibold" panose="020B0702040204020203" pitchFamily="34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Segoe UI Semibold" panose="020B0702040204020203" pitchFamily="34" charset="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48D1CC8-1BDF-4097-A5B1-5985FAD71367}"/>
              </a:ext>
            </a:extLst>
          </p:cNvPr>
          <p:cNvSpPr txBox="1"/>
          <p:nvPr/>
        </p:nvSpPr>
        <p:spPr>
          <a:xfrm>
            <a:off x="160789" y="4376441"/>
            <a:ext cx="1694576" cy="14773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無塵室</a:t>
            </a:r>
            <a:endParaRPr lang="en-US" altLang="zh-TW" dirty="0">
              <a:latin typeface="Segoe UI Semibold" panose="020B0702040204020203" pitchFamily="34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Segoe UI Semibold" panose="020B0702040204020203" pitchFamily="34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Segoe UI Semibold" panose="020B0702040204020203" pitchFamily="34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Segoe UI Semibold" panose="020B0702040204020203" pitchFamily="34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Segoe UI Semibold" panose="020B0702040204020203" pitchFamily="34" charset="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5FC3655-FE73-4827-BAAC-029E36BE7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1967" y="39939"/>
            <a:ext cx="2388065" cy="487992"/>
          </a:xfrm>
        </p:spPr>
        <p:txBody>
          <a:bodyPr>
            <a:normAutofit lnSpcReduction="10000"/>
          </a:bodyPr>
          <a:lstStyle/>
          <a:p>
            <a:r>
              <a:rPr lang="zh-TW" altLang="en-US" sz="3200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首件製作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E6182D-B386-460B-A2F3-30D3DB3A6945}"/>
              </a:ext>
            </a:extLst>
          </p:cNvPr>
          <p:cNvSpPr/>
          <p:nvPr/>
        </p:nvSpPr>
        <p:spPr>
          <a:xfrm>
            <a:off x="2690765" y="4838865"/>
            <a:ext cx="922789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D</a:t>
            </a:r>
            <a:endParaRPr lang="zh-TW" altLang="en-US" dirty="0">
              <a:latin typeface="Segoe UI Semibold" panose="020B0702040204020203" pitchFamily="34" charset="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8593531-3625-4165-A102-70A54D10CF01}"/>
              </a:ext>
            </a:extLst>
          </p:cNvPr>
          <p:cNvSpPr/>
          <p:nvPr/>
        </p:nvSpPr>
        <p:spPr>
          <a:xfrm>
            <a:off x="4260905" y="4838864"/>
            <a:ext cx="922789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E</a:t>
            </a:r>
            <a:endParaRPr lang="zh-TW" altLang="en-US" dirty="0">
              <a:latin typeface="Segoe UI Semibold" panose="020B0702040204020203" pitchFamily="34" charset="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01CDF9-7BF3-4186-A5C3-CC394A7A7221}"/>
              </a:ext>
            </a:extLst>
          </p:cNvPr>
          <p:cNvSpPr/>
          <p:nvPr/>
        </p:nvSpPr>
        <p:spPr>
          <a:xfrm>
            <a:off x="5831045" y="4838864"/>
            <a:ext cx="922789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S</a:t>
            </a:r>
            <a:endParaRPr lang="zh-TW" altLang="en-US" dirty="0">
              <a:latin typeface="Segoe UI Semibold" panose="020B0702040204020203" pitchFamily="34" charset="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C00210-B49A-449F-AC6A-4B9492C33433}"/>
              </a:ext>
            </a:extLst>
          </p:cNvPr>
          <p:cNvSpPr/>
          <p:nvPr/>
        </p:nvSpPr>
        <p:spPr>
          <a:xfrm>
            <a:off x="546683" y="4838864"/>
            <a:ext cx="922789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投板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16F9E75-CFE7-433B-A112-6BC05BD5B430}"/>
              </a:ext>
            </a:extLst>
          </p:cNvPr>
          <p:cNvSpPr/>
          <p:nvPr/>
        </p:nvSpPr>
        <p:spPr>
          <a:xfrm>
            <a:off x="7787079" y="4838864"/>
            <a:ext cx="922789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收板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0BB7D0E-3164-4AC2-B860-3D5185BD97B6}"/>
              </a:ext>
            </a:extLst>
          </p:cNvPr>
          <p:cNvCxnSpPr/>
          <p:nvPr/>
        </p:nvCxnSpPr>
        <p:spPr>
          <a:xfrm>
            <a:off x="9095761" y="4771753"/>
            <a:ext cx="106120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55EDCAC-FE7E-496E-947F-A716163D1642}"/>
              </a:ext>
            </a:extLst>
          </p:cNvPr>
          <p:cNvCxnSpPr>
            <a:cxnSpLocks/>
          </p:cNvCxnSpPr>
          <p:nvPr/>
        </p:nvCxnSpPr>
        <p:spPr>
          <a:xfrm flipH="1">
            <a:off x="9095761" y="5385548"/>
            <a:ext cx="1040235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783265D-3B4D-4EFB-8172-0FDACDC95F60}"/>
              </a:ext>
            </a:extLst>
          </p:cNvPr>
          <p:cNvSpPr/>
          <p:nvPr/>
        </p:nvSpPr>
        <p:spPr>
          <a:xfrm>
            <a:off x="10194717" y="4376440"/>
            <a:ext cx="1551963" cy="147732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Chameleon</a:t>
            </a:r>
            <a:b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</a:br>
            <a: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Gateway</a:t>
            </a:r>
            <a:endParaRPr lang="zh-TW" altLang="en-US" dirty="0">
              <a:latin typeface="Segoe UI Semibold" panose="020B0702040204020203" pitchFamily="34" charset="0"/>
              <a:ea typeface="微軟正黑體" panose="020B0604030504040204" pitchFamily="34" charset="-120"/>
            </a:endParaRPr>
          </a:p>
        </p:txBody>
      </p:sp>
      <p:sp>
        <p:nvSpPr>
          <p:cNvPr id="21" name="雲朵形 20">
            <a:extLst>
              <a:ext uri="{FF2B5EF4-FFF2-40B4-BE49-F238E27FC236}">
                <a16:creationId xmlns:a16="http://schemas.microsoft.com/office/drawing/2014/main" id="{53F5C03A-1F16-4F72-8107-8EEADE79EECD}"/>
              </a:ext>
            </a:extLst>
          </p:cNvPr>
          <p:cNvSpPr/>
          <p:nvPr/>
        </p:nvSpPr>
        <p:spPr>
          <a:xfrm>
            <a:off x="10055595" y="2698684"/>
            <a:ext cx="1921079" cy="127024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欣興 </a:t>
            </a:r>
            <a: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RMS</a:t>
            </a:r>
            <a:endParaRPr lang="zh-TW" altLang="en-US" dirty="0">
              <a:latin typeface="Segoe UI Semibold" panose="020B0702040204020203" pitchFamily="34" charset="0"/>
              <a:ea typeface="微軟正黑體" panose="020B0604030504040204" pitchFamily="34" charset="-12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3373F82-D1C7-4D5C-9E63-8758F66DA167}"/>
              </a:ext>
            </a:extLst>
          </p:cNvPr>
          <p:cNvCxnSpPr>
            <a:cxnSpLocks/>
          </p:cNvCxnSpPr>
          <p:nvPr/>
        </p:nvCxnSpPr>
        <p:spPr>
          <a:xfrm flipV="1">
            <a:off x="10780547" y="3902720"/>
            <a:ext cx="0" cy="4737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92ADC0D2-D8A2-450C-8187-76E6591D94AB}"/>
              </a:ext>
            </a:extLst>
          </p:cNvPr>
          <p:cNvCxnSpPr>
            <a:cxnSpLocks/>
          </p:cNvCxnSpPr>
          <p:nvPr/>
        </p:nvCxnSpPr>
        <p:spPr>
          <a:xfrm>
            <a:off x="11310452" y="3902720"/>
            <a:ext cx="0" cy="47372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0255E1F-31F8-42FB-B7B3-42E0B502F1D4}"/>
              </a:ext>
            </a:extLst>
          </p:cNvPr>
          <p:cNvSpPr txBox="1"/>
          <p:nvPr/>
        </p:nvSpPr>
        <p:spPr>
          <a:xfrm>
            <a:off x="9531988" y="4402421"/>
            <a:ext cx="29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1</a:t>
            </a:r>
            <a:endParaRPr lang="zh-TW" altLang="en-US" dirty="0">
              <a:solidFill>
                <a:srgbClr val="FF0000"/>
              </a:solidFill>
              <a:latin typeface="Segoe UI Semibold" panose="020B0702040204020203" pitchFamily="34" charset="0"/>
              <a:ea typeface="微軟正黑體" panose="020B0604030504040204" pitchFamily="34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EDC472E-3422-4358-9BBE-C71EC9A79FE3}"/>
              </a:ext>
            </a:extLst>
          </p:cNvPr>
          <p:cNvSpPr txBox="1"/>
          <p:nvPr/>
        </p:nvSpPr>
        <p:spPr>
          <a:xfrm>
            <a:off x="9531988" y="5385547"/>
            <a:ext cx="29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2</a:t>
            </a:r>
            <a:endParaRPr lang="zh-TW" altLang="en-US" dirty="0">
              <a:solidFill>
                <a:srgbClr val="FFC000"/>
              </a:solidFill>
              <a:latin typeface="Segoe UI Semibold" panose="020B0702040204020203" pitchFamily="34" charset="0"/>
              <a:ea typeface="微軟正黑體" panose="020B0604030504040204" pitchFamily="34" charset="-120"/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512C1D0D-5C5D-4201-90A7-93653CD73562}"/>
              </a:ext>
            </a:extLst>
          </p:cNvPr>
          <p:cNvSpPr/>
          <p:nvPr/>
        </p:nvSpPr>
        <p:spPr>
          <a:xfrm>
            <a:off x="10568031" y="4428402"/>
            <a:ext cx="805333" cy="36933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RMS</a:t>
            </a:r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6FC6780-C785-48FE-B442-3E35CFC71089}"/>
              </a:ext>
            </a:extLst>
          </p:cNvPr>
          <p:cNvSpPr txBox="1"/>
          <p:nvPr/>
        </p:nvSpPr>
        <p:spPr>
          <a:xfrm>
            <a:off x="160788" y="322477"/>
            <a:ext cx="118193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solidFill>
                  <a:srgbClr val="FF000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收板人員點選</a:t>
            </a:r>
            <a:r>
              <a:rPr lang="zh-TW" altLang="en-US" b="1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首件</a:t>
            </a:r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頁面，並刷取工單料號</a:t>
            </a:r>
            <a:b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</a:br>
            <a:r>
              <a:rPr lang="en-US" altLang="zh-TW" dirty="0">
                <a:solidFill>
                  <a:srgbClr val="FFC00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solidFill>
                  <a:srgbClr val="FFC00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透過工單料號至欣興 </a:t>
            </a:r>
            <a: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RMS</a:t>
            </a:r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 系統取得上下限 </a:t>
            </a:r>
            <a: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&amp;</a:t>
            </a:r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 配方，並將配方存入 </a:t>
            </a:r>
            <a: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Chameleon Gateway RMS </a:t>
            </a:r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系統內</a:t>
            </a:r>
            <a:b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</a:br>
            <a:r>
              <a:rPr lang="en-US" altLang="zh-TW" dirty="0">
                <a:solidFill>
                  <a:srgbClr val="92D05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solidFill>
                  <a:srgbClr val="92D05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收板人員透過 </a:t>
            </a:r>
            <a: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Chameleon Gateway </a:t>
            </a:r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將配方寫入</a:t>
            </a:r>
            <a:b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</a:br>
            <a: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    ( </a:t>
            </a:r>
            <a:r>
              <a:rPr lang="zh-TW" altLang="en-US" dirty="0">
                <a:solidFill>
                  <a:srgbClr val="FF000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設定配方時，會秀出近 </a:t>
            </a:r>
            <a:r>
              <a:rPr lang="en-US" altLang="zh-TW" dirty="0">
                <a:solidFill>
                  <a:srgbClr val="FF000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10</a:t>
            </a:r>
            <a:r>
              <a:rPr lang="zh-TW" altLang="en-US" dirty="0">
                <a:solidFill>
                  <a:srgbClr val="FF000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 筆量產配方，如為第 </a:t>
            </a:r>
            <a:r>
              <a:rPr lang="en-US" altLang="zh-TW" dirty="0">
                <a:solidFill>
                  <a:srgbClr val="FF000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solidFill>
                  <a:srgbClr val="FF000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 次首件製作，則不會秀出歷史配方</a:t>
            </a:r>
            <a: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 )</a:t>
            </a:r>
            <a:b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</a:br>
            <a:r>
              <a:rPr lang="en-US" altLang="zh-TW" dirty="0">
                <a:solidFill>
                  <a:srgbClr val="00B0F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4.</a:t>
            </a:r>
            <a:r>
              <a:rPr lang="zh-TW" altLang="en-US" dirty="0">
                <a:solidFill>
                  <a:srgbClr val="00B0F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收板人員透過人機確認配方</a:t>
            </a:r>
            <a:r>
              <a:rPr lang="zh-TW" altLang="en-US" b="1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是否確實寫入</a:t>
            </a:r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，並與投板人員確認配方</a:t>
            </a:r>
            <a:r>
              <a:rPr lang="zh-TW" altLang="en-US" b="1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是否一致</a:t>
            </a:r>
            <a:b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</a:br>
            <a:r>
              <a:rPr lang="en-US" altLang="zh-TW" dirty="0">
                <a:solidFill>
                  <a:srgbClr val="7030A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7030A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投板人員開始投料生產</a:t>
            </a:r>
            <a:r>
              <a:rPr lang="zh-TW" altLang="en-US" b="1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首件</a:t>
            </a:r>
            <a:b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</a:br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    </a:t>
            </a:r>
            <a: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產線中間會生產不同</a:t>
            </a:r>
            <a:r>
              <a:rPr lang="zh-TW" altLang="en-US" b="1" dirty="0">
                <a:solidFill>
                  <a:srgbClr val="FF000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首件 </a:t>
            </a:r>
            <a:r>
              <a:rPr lang="en-US" altLang="zh-TW" b="1" dirty="0">
                <a:solidFill>
                  <a:srgbClr val="FF000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FF000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 量產</a:t>
            </a:r>
            <a:r>
              <a:rPr lang="zh-TW" altLang="en-US" dirty="0">
                <a:solidFill>
                  <a:srgbClr val="FF000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，透過投料狀態，確認 </a:t>
            </a:r>
            <a:r>
              <a:rPr lang="en-US" altLang="zh-TW" dirty="0">
                <a:solidFill>
                  <a:srgbClr val="FF000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E</a:t>
            </a:r>
            <a:r>
              <a:rPr lang="zh-TW" altLang="en-US" dirty="0">
                <a:solidFill>
                  <a:srgbClr val="FF000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 站無板後，才可投板 </a:t>
            </a:r>
            <a: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)</a:t>
            </a:r>
            <a:b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</a:br>
            <a:r>
              <a:rPr lang="en-US" altLang="zh-TW" dirty="0">
                <a:solidFill>
                  <a:srgbClr val="00B05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6. </a:t>
            </a:r>
            <a:r>
              <a:rPr lang="zh-TW" altLang="en-US" b="1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首件</a:t>
            </a:r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生產完畢，會往 </a:t>
            </a:r>
            <a: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QA</a:t>
            </a:r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 作檢驗，如無問題，則會將此配方做為</a:t>
            </a:r>
            <a:r>
              <a:rPr lang="zh-TW" altLang="en-US" b="1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量產</a:t>
            </a:r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配方，並製作</a:t>
            </a:r>
            <a:r>
              <a:rPr lang="zh-TW" altLang="en-US" b="1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量產條碼</a:t>
            </a:r>
            <a:b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</a:br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    </a:t>
            </a:r>
            <a: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 如送往 </a:t>
            </a:r>
            <a: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QA </a:t>
            </a:r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發現有問題，收板人員則透過 </a:t>
            </a:r>
            <a: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Chameleon Gateway </a:t>
            </a:r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調整配方，並再執行 </a:t>
            </a:r>
            <a: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~</a:t>
            </a:r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6</a:t>
            </a:r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 步驟  </a:t>
            </a:r>
            <a: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Segoe UI Semibold" panose="020B0702040204020203" pitchFamily="34" charset="0"/>
              <a:ea typeface="微軟正黑體" panose="020B0604030504040204" pitchFamily="34" charset="-120"/>
            </a:endParaRPr>
          </a:p>
        </p:txBody>
      </p:sp>
      <p:sp>
        <p:nvSpPr>
          <p:cNvPr id="35" name="箭號: 迴轉箭號 34">
            <a:extLst>
              <a:ext uri="{FF2B5EF4-FFF2-40B4-BE49-F238E27FC236}">
                <a16:creationId xmlns:a16="http://schemas.microsoft.com/office/drawing/2014/main" id="{FDCA7A4D-0512-410B-AFAD-D3306D4BB85A}"/>
              </a:ext>
            </a:extLst>
          </p:cNvPr>
          <p:cNvSpPr/>
          <p:nvPr/>
        </p:nvSpPr>
        <p:spPr>
          <a:xfrm rot="10800000">
            <a:off x="4478321" y="5905131"/>
            <a:ext cx="3583497" cy="656489"/>
          </a:xfrm>
          <a:prstGeom prst="uturnArrow">
            <a:avLst>
              <a:gd name="adj1" fmla="val 25000"/>
              <a:gd name="adj2" fmla="val 25000"/>
              <a:gd name="adj3" fmla="val 26020"/>
              <a:gd name="adj4" fmla="val 43750"/>
              <a:gd name="adj5" fmla="val 75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Segoe UI Semibold" panose="020B0702040204020203" pitchFamily="34" charset="0"/>
              <a:ea typeface="微軟正黑體" panose="020B0604030504040204" pitchFamily="34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100E550-AB98-4013-A79F-C451097DA895}"/>
              </a:ext>
            </a:extLst>
          </p:cNvPr>
          <p:cNvSpPr txBox="1"/>
          <p:nvPr/>
        </p:nvSpPr>
        <p:spPr>
          <a:xfrm>
            <a:off x="6146332" y="6081678"/>
            <a:ext cx="29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92D05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3</a:t>
            </a:r>
            <a:endParaRPr lang="zh-TW" altLang="en-US" dirty="0">
              <a:solidFill>
                <a:srgbClr val="92D050"/>
              </a:solidFill>
              <a:latin typeface="Segoe UI Semibold" panose="020B0702040204020203" pitchFamily="34" charset="0"/>
              <a:ea typeface="微軟正黑體" panose="020B0604030504040204" pitchFamily="34" charset="-120"/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574942DD-C4B3-44A8-BE54-2504F1BADB2D}"/>
              </a:ext>
            </a:extLst>
          </p:cNvPr>
          <p:cNvSpPr/>
          <p:nvPr/>
        </p:nvSpPr>
        <p:spPr>
          <a:xfrm>
            <a:off x="7754228" y="2812375"/>
            <a:ext cx="988489" cy="9474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人機</a:t>
            </a: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740FB474-4B37-46D8-A4DC-F6313D347175}"/>
              </a:ext>
            </a:extLst>
          </p:cNvPr>
          <p:cNvSpPr/>
          <p:nvPr/>
        </p:nvSpPr>
        <p:spPr>
          <a:xfrm>
            <a:off x="508946" y="2812375"/>
            <a:ext cx="988489" cy="9474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人機</a:t>
            </a: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C8A8560-4D38-4B06-93B3-16D520B090A1}"/>
              </a:ext>
            </a:extLst>
          </p:cNvPr>
          <p:cNvCxnSpPr>
            <a:stCxn id="15" idx="0"/>
            <a:endCxn id="37" idx="4"/>
          </p:cNvCxnSpPr>
          <p:nvPr/>
        </p:nvCxnSpPr>
        <p:spPr>
          <a:xfrm flipV="1">
            <a:off x="8248473" y="3759814"/>
            <a:ext cx="0" cy="6166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7FD1854A-61CA-4A1D-81F6-6D52B80EC780}"/>
              </a:ext>
            </a:extLst>
          </p:cNvPr>
          <p:cNvCxnSpPr>
            <a:cxnSpLocks/>
            <a:stCxn id="12" idx="0"/>
            <a:endCxn id="38" idx="4"/>
          </p:cNvCxnSpPr>
          <p:nvPr/>
        </p:nvCxnSpPr>
        <p:spPr>
          <a:xfrm flipH="1" flipV="1">
            <a:off x="1003191" y="3759814"/>
            <a:ext cx="4886" cy="6166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038F6163-B545-43B4-8A47-98FAF606F990}"/>
              </a:ext>
            </a:extLst>
          </p:cNvPr>
          <p:cNvSpPr txBox="1"/>
          <p:nvPr/>
        </p:nvSpPr>
        <p:spPr>
          <a:xfrm>
            <a:off x="690699" y="3902720"/>
            <a:ext cx="29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4</a:t>
            </a:r>
            <a:endParaRPr lang="zh-TW" altLang="en-US" dirty="0">
              <a:solidFill>
                <a:srgbClr val="00B0F0"/>
              </a:solidFill>
              <a:latin typeface="Segoe UI Semibold" panose="020B0702040204020203" pitchFamily="34" charset="0"/>
              <a:ea typeface="微軟正黑體" panose="020B0604030504040204" pitchFamily="34" charset="-12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CEFB43D7-4875-4C3C-AC31-22BC4E525566}"/>
              </a:ext>
            </a:extLst>
          </p:cNvPr>
          <p:cNvSpPr txBox="1"/>
          <p:nvPr/>
        </p:nvSpPr>
        <p:spPr>
          <a:xfrm>
            <a:off x="8243577" y="3902720"/>
            <a:ext cx="29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4</a:t>
            </a:r>
            <a:endParaRPr lang="zh-TW" altLang="en-US" dirty="0">
              <a:solidFill>
                <a:srgbClr val="00B0F0"/>
              </a:solidFill>
              <a:latin typeface="Segoe UI Semibold" panose="020B0702040204020203" pitchFamily="34" charset="0"/>
              <a:ea typeface="微軟正黑體" panose="020B0604030504040204" pitchFamily="34" charset="-120"/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85686156-A963-4928-B1D5-1FBE2E3B9D3E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1855365" y="5115105"/>
            <a:ext cx="636860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72ACD73-0446-460E-BF3B-EF75589C4F9D}"/>
              </a:ext>
            </a:extLst>
          </p:cNvPr>
          <p:cNvSpPr txBox="1"/>
          <p:nvPr/>
        </p:nvSpPr>
        <p:spPr>
          <a:xfrm>
            <a:off x="2019649" y="4797734"/>
            <a:ext cx="29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5</a:t>
            </a:r>
            <a:endParaRPr lang="zh-TW" altLang="en-US" dirty="0">
              <a:solidFill>
                <a:srgbClr val="7030A0"/>
              </a:solidFill>
              <a:latin typeface="Segoe UI Semibold" panose="020B0702040204020203" pitchFamily="34" charset="0"/>
              <a:ea typeface="微軟正黑體" panose="020B0604030504040204" pitchFamily="34" charset="-120"/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6298E6D7-1019-4EC9-B119-7E3CC050AF63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6935595" y="5115105"/>
            <a:ext cx="465590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174CE84-0C88-4D7F-BC7A-CE7CAE837495}"/>
              </a:ext>
            </a:extLst>
          </p:cNvPr>
          <p:cNvSpPr txBox="1"/>
          <p:nvPr/>
        </p:nvSpPr>
        <p:spPr>
          <a:xfrm>
            <a:off x="7020884" y="4779140"/>
            <a:ext cx="29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6</a:t>
            </a:r>
            <a:endParaRPr lang="zh-TW" altLang="en-US" dirty="0">
              <a:solidFill>
                <a:srgbClr val="00B050"/>
              </a:solidFill>
              <a:latin typeface="Segoe UI Semibold" panose="020B0702040204020203" pitchFamily="34" charset="0"/>
              <a:ea typeface="微軟正黑體" panose="020B0604030504040204" pitchFamily="34" charset="-120"/>
            </a:endParaRPr>
          </a:p>
        </p:txBody>
      </p:sp>
      <p:sp>
        <p:nvSpPr>
          <p:cNvPr id="61" name="箭號: 彎曲 60">
            <a:extLst>
              <a:ext uri="{FF2B5EF4-FFF2-40B4-BE49-F238E27FC236}">
                <a16:creationId xmlns:a16="http://schemas.microsoft.com/office/drawing/2014/main" id="{ACF8DF0D-D46F-4EB3-821F-D13B8170BEB8}"/>
              </a:ext>
            </a:extLst>
          </p:cNvPr>
          <p:cNvSpPr/>
          <p:nvPr/>
        </p:nvSpPr>
        <p:spPr>
          <a:xfrm flipV="1">
            <a:off x="8298098" y="5905131"/>
            <a:ext cx="1921079" cy="656489"/>
          </a:xfrm>
          <a:prstGeom prst="bentArrow">
            <a:avLst>
              <a:gd name="adj1" fmla="val 25000"/>
              <a:gd name="adj2" fmla="val 19767"/>
              <a:gd name="adj3" fmla="val 25000"/>
              <a:gd name="adj4" fmla="val 4375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Segoe UI Semibold" panose="020B0702040204020203" pitchFamily="34" charset="0"/>
              <a:ea typeface="微軟正黑體" panose="020B0604030504040204" pitchFamily="34" charset="-12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ED0E9A6-CCBD-497F-8B5C-03A9FB378C37}"/>
              </a:ext>
            </a:extLst>
          </p:cNvPr>
          <p:cNvSpPr/>
          <p:nvPr/>
        </p:nvSpPr>
        <p:spPr>
          <a:xfrm>
            <a:off x="10243650" y="6060418"/>
            <a:ext cx="1551963" cy="740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QA</a:t>
            </a:r>
            <a:endParaRPr lang="zh-TW" altLang="en-US" dirty="0">
              <a:latin typeface="Segoe UI Semibold" panose="020B0702040204020203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157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>
            <a:extLst>
              <a:ext uri="{FF2B5EF4-FFF2-40B4-BE49-F238E27FC236}">
                <a16:creationId xmlns:a16="http://schemas.microsoft.com/office/drawing/2014/main" id="{DCD3D41D-31A5-47EE-B9DB-E10AF581616B}"/>
              </a:ext>
            </a:extLst>
          </p:cNvPr>
          <p:cNvSpPr txBox="1"/>
          <p:nvPr/>
        </p:nvSpPr>
        <p:spPr>
          <a:xfrm>
            <a:off x="2492225" y="4376441"/>
            <a:ext cx="4443370" cy="14773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主控站</a:t>
            </a:r>
            <a:endParaRPr lang="en-US" altLang="zh-TW" dirty="0">
              <a:latin typeface="Segoe UI Semibold" panose="020B0702040204020203" pitchFamily="34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Segoe UI Semibold" panose="020B0702040204020203" pitchFamily="34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Segoe UI Semibold" panose="020B0702040204020203" pitchFamily="34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Segoe UI Semibold" panose="020B0702040204020203" pitchFamily="34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Segoe UI Semibold" panose="020B0702040204020203" pitchFamily="34" charset="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A25B6D6-0AAE-4E17-93DC-E0E82A921F42}"/>
              </a:ext>
            </a:extLst>
          </p:cNvPr>
          <p:cNvSpPr txBox="1"/>
          <p:nvPr/>
        </p:nvSpPr>
        <p:spPr>
          <a:xfrm>
            <a:off x="7401185" y="4376441"/>
            <a:ext cx="1694576" cy="14773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外部</a:t>
            </a:r>
            <a:endParaRPr lang="en-US" altLang="zh-TW" dirty="0">
              <a:latin typeface="Segoe UI Semibold" panose="020B0702040204020203" pitchFamily="34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Segoe UI Semibold" panose="020B0702040204020203" pitchFamily="34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Segoe UI Semibold" panose="020B0702040204020203" pitchFamily="34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Segoe UI Semibold" panose="020B0702040204020203" pitchFamily="34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Segoe UI Semibold" panose="020B0702040204020203" pitchFamily="34" charset="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48D1CC8-1BDF-4097-A5B1-5985FAD71367}"/>
              </a:ext>
            </a:extLst>
          </p:cNvPr>
          <p:cNvSpPr txBox="1"/>
          <p:nvPr/>
        </p:nvSpPr>
        <p:spPr>
          <a:xfrm>
            <a:off x="160789" y="4376441"/>
            <a:ext cx="1694576" cy="14773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無塵室</a:t>
            </a:r>
            <a:endParaRPr lang="en-US" altLang="zh-TW" dirty="0">
              <a:latin typeface="Segoe UI Semibold" panose="020B0702040204020203" pitchFamily="34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Segoe UI Semibold" panose="020B0702040204020203" pitchFamily="34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Segoe UI Semibold" panose="020B0702040204020203" pitchFamily="34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Segoe UI Semibold" panose="020B0702040204020203" pitchFamily="34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Segoe UI Semibold" panose="020B0702040204020203" pitchFamily="34" charset="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5FC3655-FE73-4827-BAAC-029E36BE7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1967" y="39939"/>
            <a:ext cx="2388065" cy="487992"/>
          </a:xfrm>
        </p:spPr>
        <p:txBody>
          <a:bodyPr>
            <a:normAutofit lnSpcReduction="10000"/>
          </a:bodyPr>
          <a:lstStyle/>
          <a:p>
            <a:r>
              <a:rPr lang="zh-TW" altLang="en-US" sz="3200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量產製作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E6182D-B386-460B-A2F3-30D3DB3A6945}"/>
              </a:ext>
            </a:extLst>
          </p:cNvPr>
          <p:cNvSpPr/>
          <p:nvPr/>
        </p:nvSpPr>
        <p:spPr>
          <a:xfrm>
            <a:off x="2690765" y="4838865"/>
            <a:ext cx="922789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D</a:t>
            </a:r>
            <a:endParaRPr lang="zh-TW" altLang="en-US" dirty="0">
              <a:latin typeface="Segoe UI Semibold" panose="020B0702040204020203" pitchFamily="34" charset="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8593531-3625-4165-A102-70A54D10CF01}"/>
              </a:ext>
            </a:extLst>
          </p:cNvPr>
          <p:cNvSpPr/>
          <p:nvPr/>
        </p:nvSpPr>
        <p:spPr>
          <a:xfrm>
            <a:off x="4260905" y="4838864"/>
            <a:ext cx="922789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E</a:t>
            </a:r>
            <a:endParaRPr lang="zh-TW" altLang="en-US" dirty="0">
              <a:latin typeface="Segoe UI Semibold" panose="020B0702040204020203" pitchFamily="34" charset="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01CDF9-7BF3-4186-A5C3-CC394A7A7221}"/>
              </a:ext>
            </a:extLst>
          </p:cNvPr>
          <p:cNvSpPr/>
          <p:nvPr/>
        </p:nvSpPr>
        <p:spPr>
          <a:xfrm>
            <a:off x="5831045" y="4838864"/>
            <a:ext cx="922789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S</a:t>
            </a:r>
            <a:endParaRPr lang="zh-TW" altLang="en-US" dirty="0">
              <a:latin typeface="Segoe UI Semibold" panose="020B0702040204020203" pitchFamily="34" charset="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C00210-B49A-449F-AC6A-4B9492C33433}"/>
              </a:ext>
            </a:extLst>
          </p:cNvPr>
          <p:cNvSpPr/>
          <p:nvPr/>
        </p:nvSpPr>
        <p:spPr>
          <a:xfrm>
            <a:off x="546683" y="4838864"/>
            <a:ext cx="922789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投板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16F9E75-CFE7-433B-A112-6BC05BD5B430}"/>
              </a:ext>
            </a:extLst>
          </p:cNvPr>
          <p:cNvSpPr/>
          <p:nvPr/>
        </p:nvSpPr>
        <p:spPr>
          <a:xfrm>
            <a:off x="7787079" y="4838864"/>
            <a:ext cx="922789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收板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0BB7D0E-3164-4AC2-B860-3D5185BD97B6}"/>
              </a:ext>
            </a:extLst>
          </p:cNvPr>
          <p:cNvCxnSpPr/>
          <p:nvPr/>
        </p:nvCxnSpPr>
        <p:spPr>
          <a:xfrm>
            <a:off x="9095761" y="4771753"/>
            <a:ext cx="106120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55EDCAC-FE7E-496E-947F-A716163D1642}"/>
              </a:ext>
            </a:extLst>
          </p:cNvPr>
          <p:cNvCxnSpPr>
            <a:cxnSpLocks/>
          </p:cNvCxnSpPr>
          <p:nvPr/>
        </p:nvCxnSpPr>
        <p:spPr>
          <a:xfrm flipH="1">
            <a:off x="9095761" y="5385548"/>
            <a:ext cx="1040235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783265D-3B4D-4EFB-8172-0FDACDC95F60}"/>
              </a:ext>
            </a:extLst>
          </p:cNvPr>
          <p:cNvSpPr/>
          <p:nvPr/>
        </p:nvSpPr>
        <p:spPr>
          <a:xfrm>
            <a:off x="10194717" y="4376440"/>
            <a:ext cx="1551963" cy="147732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Chameleon</a:t>
            </a:r>
            <a:b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</a:br>
            <a: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Gateway</a:t>
            </a:r>
            <a:endParaRPr lang="zh-TW" altLang="en-US" dirty="0">
              <a:latin typeface="Segoe UI Semibold" panose="020B0702040204020203" pitchFamily="34" charset="0"/>
              <a:ea typeface="微軟正黑體" panose="020B0604030504040204" pitchFamily="34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0255E1F-31F8-42FB-B7B3-42E0B502F1D4}"/>
              </a:ext>
            </a:extLst>
          </p:cNvPr>
          <p:cNvSpPr txBox="1"/>
          <p:nvPr/>
        </p:nvSpPr>
        <p:spPr>
          <a:xfrm>
            <a:off x="9531988" y="4402421"/>
            <a:ext cx="29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1</a:t>
            </a:r>
            <a:endParaRPr lang="zh-TW" altLang="en-US" dirty="0">
              <a:solidFill>
                <a:srgbClr val="FF0000"/>
              </a:solidFill>
              <a:latin typeface="Segoe UI Semibold" panose="020B0702040204020203" pitchFamily="34" charset="0"/>
              <a:ea typeface="微軟正黑體" panose="020B0604030504040204" pitchFamily="34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EDC472E-3422-4358-9BBE-C71EC9A79FE3}"/>
              </a:ext>
            </a:extLst>
          </p:cNvPr>
          <p:cNvSpPr txBox="1"/>
          <p:nvPr/>
        </p:nvSpPr>
        <p:spPr>
          <a:xfrm>
            <a:off x="9531988" y="5385547"/>
            <a:ext cx="29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2</a:t>
            </a:r>
            <a:endParaRPr lang="zh-TW" altLang="en-US" dirty="0">
              <a:solidFill>
                <a:srgbClr val="FFC000"/>
              </a:solidFill>
              <a:latin typeface="Segoe UI Semibold" panose="020B0702040204020203" pitchFamily="34" charset="0"/>
              <a:ea typeface="微軟正黑體" panose="020B0604030504040204" pitchFamily="34" charset="-120"/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512C1D0D-5C5D-4201-90A7-93653CD73562}"/>
              </a:ext>
            </a:extLst>
          </p:cNvPr>
          <p:cNvSpPr/>
          <p:nvPr/>
        </p:nvSpPr>
        <p:spPr>
          <a:xfrm>
            <a:off x="10568031" y="4428402"/>
            <a:ext cx="805333" cy="36933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RMS</a:t>
            </a:r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6FC6780-C785-48FE-B442-3E35CFC71089}"/>
              </a:ext>
            </a:extLst>
          </p:cNvPr>
          <p:cNvSpPr txBox="1"/>
          <p:nvPr/>
        </p:nvSpPr>
        <p:spPr>
          <a:xfrm>
            <a:off x="160788" y="322477"/>
            <a:ext cx="11819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solidFill>
                  <a:srgbClr val="FF000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收板人員至</a:t>
            </a:r>
            <a:r>
              <a:rPr lang="zh-TW" altLang="en-US" b="1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量產</a:t>
            </a:r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畫面，並刷取</a:t>
            </a:r>
            <a:r>
              <a:rPr lang="zh-TW" altLang="en-US" b="1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量產</a:t>
            </a:r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條碼</a:t>
            </a:r>
            <a:b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</a:br>
            <a:r>
              <a:rPr lang="en-US" altLang="zh-TW" dirty="0">
                <a:solidFill>
                  <a:srgbClr val="FFC00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solidFill>
                  <a:srgbClr val="FFC00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透過</a:t>
            </a:r>
            <a:r>
              <a:rPr lang="zh-TW" altLang="en-US" b="1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量產</a:t>
            </a:r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條碼至</a:t>
            </a:r>
            <a: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 Chameleon Gateway</a:t>
            </a:r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RMS</a:t>
            </a:r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 系統取得配方</a:t>
            </a:r>
            <a:b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</a:br>
            <a:r>
              <a:rPr lang="en-US" altLang="zh-TW" dirty="0">
                <a:solidFill>
                  <a:srgbClr val="92D05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solidFill>
                  <a:srgbClr val="92D05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收板人員透過 </a:t>
            </a:r>
            <a: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Chameleon Gateway </a:t>
            </a:r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將配方寫入</a:t>
            </a:r>
            <a:b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</a:br>
            <a: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    ( </a:t>
            </a:r>
            <a:r>
              <a:rPr lang="zh-TW" altLang="en-US" dirty="0">
                <a:solidFill>
                  <a:srgbClr val="FF000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量產配方會以最新 </a:t>
            </a:r>
            <a:r>
              <a:rPr lang="en-US" altLang="zh-TW" dirty="0">
                <a:solidFill>
                  <a:srgbClr val="FF000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solidFill>
                  <a:srgbClr val="FF000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 筆首件配方帶入，如欲修改量產配方，則需回到</a:t>
            </a:r>
            <a:r>
              <a:rPr lang="zh-TW" altLang="en-US" b="1" dirty="0">
                <a:solidFill>
                  <a:srgbClr val="FF000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首件生產</a:t>
            </a:r>
            <a:r>
              <a:rPr lang="zh-TW" altLang="en-US" dirty="0">
                <a:solidFill>
                  <a:srgbClr val="FF000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執行 </a:t>
            </a:r>
            <a:r>
              <a:rPr lang="en-US" altLang="zh-TW" dirty="0">
                <a:solidFill>
                  <a:srgbClr val="FF000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solidFill>
                  <a:srgbClr val="FF000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~</a:t>
            </a:r>
            <a:r>
              <a:rPr lang="zh-TW" altLang="en-US" dirty="0">
                <a:solidFill>
                  <a:srgbClr val="FF000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6</a:t>
            </a:r>
            <a:r>
              <a:rPr lang="zh-TW" altLang="en-US" dirty="0">
                <a:solidFill>
                  <a:srgbClr val="FF000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 步驟</a:t>
            </a:r>
            <a:r>
              <a:rPr lang="en-US" altLang="zh-TW" dirty="0">
                <a:solidFill>
                  <a:srgbClr val="FF000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)</a:t>
            </a:r>
            <a:b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</a:br>
            <a:r>
              <a:rPr lang="en-US" altLang="zh-TW" dirty="0">
                <a:solidFill>
                  <a:srgbClr val="00B0F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4.</a:t>
            </a:r>
            <a:r>
              <a:rPr lang="zh-TW" altLang="en-US" dirty="0">
                <a:solidFill>
                  <a:srgbClr val="00B0F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收板人員透過人機確認配方</a:t>
            </a:r>
            <a:r>
              <a:rPr lang="zh-TW" altLang="en-US" b="1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是否確實寫入</a:t>
            </a:r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，並與投板人員確認配方</a:t>
            </a:r>
            <a:r>
              <a:rPr lang="zh-TW" altLang="en-US" b="1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是否一致</a:t>
            </a:r>
            <a:b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</a:br>
            <a:r>
              <a:rPr lang="en-US" altLang="zh-TW" dirty="0">
                <a:solidFill>
                  <a:srgbClr val="7030A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7030A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投板人員開始投料</a:t>
            </a:r>
            <a:r>
              <a:rPr lang="zh-TW" altLang="en-US" b="1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量產</a:t>
            </a:r>
            <a:b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</a:br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    </a:t>
            </a:r>
            <a: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產線中間會生產不同</a:t>
            </a:r>
            <a:r>
              <a:rPr lang="zh-TW" altLang="en-US" b="1" dirty="0">
                <a:solidFill>
                  <a:srgbClr val="FF000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首件 </a:t>
            </a:r>
            <a:r>
              <a:rPr lang="en-US" altLang="zh-TW" b="1" dirty="0">
                <a:solidFill>
                  <a:srgbClr val="FF000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FF000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 量產</a:t>
            </a:r>
            <a:r>
              <a:rPr lang="zh-TW" altLang="en-US" dirty="0">
                <a:solidFill>
                  <a:srgbClr val="FF000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，需透過投料狀態，確認 </a:t>
            </a:r>
            <a:r>
              <a:rPr lang="en-US" altLang="zh-TW" dirty="0">
                <a:solidFill>
                  <a:srgbClr val="FF000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E</a:t>
            </a:r>
            <a:r>
              <a:rPr lang="zh-TW" altLang="en-US" dirty="0">
                <a:solidFill>
                  <a:srgbClr val="FF000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 站無板後，才可投板 </a:t>
            </a:r>
            <a: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)</a:t>
            </a:r>
            <a:b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</a:br>
            <a:r>
              <a:rPr lang="en-US" altLang="zh-TW" dirty="0">
                <a:solidFill>
                  <a:srgbClr val="00B05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6. </a:t>
            </a:r>
            <a:r>
              <a:rPr lang="zh-TW" altLang="en-US" b="1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量產</a:t>
            </a:r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生產完畢，會往 </a:t>
            </a:r>
            <a: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QA</a:t>
            </a:r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 作檢驗</a:t>
            </a:r>
          </a:p>
        </p:txBody>
      </p:sp>
      <p:sp>
        <p:nvSpPr>
          <p:cNvPr id="35" name="箭號: 迴轉箭號 34">
            <a:extLst>
              <a:ext uri="{FF2B5EF4-FFF2-40B4-BE49-F238E27FC236}">
                <a16:creationId xmlns:a16="http://schemas.microsoft.com/office/drawing/2014/main" id="{FDCA7A4D-0512-410B-AFAD-D3306D4BB85A}"/>
              </a:ext>
            </a:extLst>
          </p:cNvPr>
          <p:cNvSpPr/>
          <p:nvPr/>
        </p:nvSpPr>
        <p:spPr>
          <a:xfrm rot="10800000">
            <a:off x="4478321" y="5905131"/>
            <a:ext cx="3583497" cy="656489"/>
          </a:xfrm>
          <a:prstGeom prst="uturnArrow">
            <a:avLst>
              <a:gd name="adj1" fmla="val 25000"/>
              <a:gd name="adj2" fmla="val 25000"/>
              <a:gd name="adj3" fmla="val 26020"/>
              <a:gd name="adj4" fmla="val 43750"/>
              <a:gd name="adj5" fmla="val 75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Segoe UI Semibold" panose="020B0702040204020203" pitchFamily="34" charset="0"/>
              <a:ea typeface="微軟正黑體" panose="020B0604030504040204" pitchFamily="34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100E550-AB98-4013-A79F-C451097DA895}"/>
              </a:ext>
            </a:extLst>
          </p:cNvPr>
          <p:cNvSpPr txBox="1"/>
          <p:nvPr/>
        </p:nvSpPr>
        <p:spPr>
          <a:xfrm>
            <a:off x="6146332" y="6081678"/>
            <a:ext cx="29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92D05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3</a:t>
            </a:r>
            <a:endParaRPr lang="zh-TW" altLang="en-US" dirty="0">
              <a:solidFill>
                <a:srgbClr val="92D050"/>
              </a:solidFill>
              <a:latin typeface="Segoe UI Semibold" panose="020B0702040204020203" pitchFamily="34" charset="0"/>
              <a:ea typeface="微軟正黑體" panose="020B0604030504040204" pitchFamily="34" charset="-120"/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574942DD-C4B3-44A8-BE54-2504F1BADB2D}"/>
              </a:ext>
            </a:extLst>
          </p:cNvPr>
          <p:cNvSpPr/>
          <p:nvPr/>
        </p:nvSpPr>
        <p:spPr>
          <a:xfrm>
            <a:off x="7754228" y="2812375"/>
            <a:ext cx="988489" cy="9474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人機</a:t>
            </a: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740FB474-4B37-46D8-A4DC-F6313D347175}"/>
              </a:ext>
            </a:extLst>
          </p:cNvPr>
          <p:cNvSpPr/>
          <p:nvPr/>
        </p:nvSpPr>
        <p:spPr>
          <a:xfrm>
            <a:off x="508946" y="2812375"/>
            <a:ext cx="988489" cy="9474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人機</a:t>
            </a: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C8A8560-4D38-4B06-93B3-16D520B090A1}"/>
              </a:ext>
            </a:extLst>
          </p:cNvPr>
          <p:cNvCxnSpPr>
            <a:stCxn id="15" idx="0"/>
            <a:endCxn id="37" idx="4"/>
          </p:cNvCxnSpPr>
          <p:nvPr/>
        </p:nvCxnSpPr>
        <p:spPr>
          <a:xfrm flipV="1">
            <a:off x="8248473" y="3759814"/>
            <a:ext cx="0" cy="6166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7FD1854A-61CA-4A1D-81F6-6D52B80EC780}"/>
              </a:ext>
            </a:extLst>
          </p:cNvPr>
          <p:cNvCxnSpPr>
            <a:cxnSpLocks/>
            <a:stCxn id="12" idx="0"/>
            <a:endCxn id="38" idx="4"/>
          </p:cNvCxnSpPr>
          <p:nvPr/>
        </p:nvCxnSpPr>
        <p:spPr>
          <a:xfrm flipH="1" flipV="1">
            <a:off x="1003191" y="3759814"/>
            <a:ext cx="4886" cy="6166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038F6163-B545-43B4-8A47-98FAF606F990}"/>
              </a:ext>
            </a:extLst>
          </p:cNvPr>
          <p:cNvSpPr txBox="1"/>
          <p:nvPr/>
        </p:nvSpPr>
        <p:spPr>
          <a:xfrm>
            <a:off x="690699" y="3902720"/>
            <a:ext cx="29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4</a:t>
            </a:r>
            <a:endParaRPr lang="zh-TW" altLang="en-US" dirty="0">
              <a:solidFill>
                <a:srgbClr val="00B0F0"/>
              </a:solidFill>
              <a:latin typeface="Segoe UI Semibold" panose="020B0702040204020203" pitchFamily="34" charset="0"/>
              <a:ea typeface="微軟正黑體" panose="020B0604030504040204" pitchFamily="34" charset="-12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CEFB43D7-4875-4C3C-AC31-22BC4E525566}"/>
              </a:ext>
            </a:extLst>
          </p:cNvPr>
          <p:cNvSpPr txBox="1"/>
          <p:nvPr/>
        </p:nvSpPr>
        <p:spPr>
          <a:xfrm>
            <a:off x="8243577" y="3902720"/>
            <a:ext cx="29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4</a:t>
            </a:r>
            <a:endParaRPr lang="zh-TW" altLang="en-US" dirty="0">
              <a:solidFill>
                <a:srgbClr val="00B0F0"/>
              </a:solidFill>
              <a:latin typeface="Segoe UI Semibold" panose="020B0702040204020203" pitchFamily="34" charset="0"/>
              <a:ea typeface="微軟正黑體" panose="020B0604030504040204" pitchFamily="34" charset="-120"/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85686156-A963-4928-B1D5-1FBE2E3B9D3E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1855365" y="5115105"/>
            <a:ext cx="636860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72ACD73-0446-460E-BF3B-EF75589C4F9D}"/>
              </a:ext>
            </a:extLst>
          </p:cNvPr>
          <p:cNvSpPr txBox="1"/>
          <p:nvPr/>
        </p:nvSpPr>
        <p:spPr>
          <a:xfrm>
            <a:off x="2019649" y="4797734"/>
            <a:ext cx="29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5</a:t>
            </a:r>
            <a:endParaRPr lang="zh-TW" altLang="en-US" dirty="0">
              <a:solidFill>
                <a:srgbClr val="7030A0"/>
              </a:solidFill>
              <a:latin typeface="Segoe UI Semibold" panose="020B0702040204020203" pitchFamily="34" charset="0"/>
              <a:ea typeface="微軟正黑體" panose="020B0604030504040204" pitchFamily="34" charset="-120"/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6298E6D7-1019-4EC9-B119-7E3CC050AF63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6935595" y="5115105"/>
            <a:ext cx="465590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174CE84-0C88-4D7F-BC7A-CE7CAE837495}"/>
              </a:ext>
            </a:extLst>
          </p:cNvPr>
          <p:cNvSpPr txBox="1"/>
          <p:nvPr/>
        </p:nvSpPr>
        <p:spPr>
          <a:xfrm>
            <a:off x="7020884" y="4779140"/>
            <a:ext cx="29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rPr>
              <a:t>6</a:t>
            </a:r>
            <a:endParaRPr lang="zh-TW" altLang="en-US" dirty="0">
              <a:solidFill>
                <a:srgbClr val="00B050"/>
              </a:solidFill>
              <a:latin typeface="Segoe UI Semibold" panose="020B0702040204020203" pitchFamily="34" charset="0"/>
              <a:ea typeface="微軟正黑體" panose="020B0604030504040204" pitchFamily="34" charset="-120"/>
            </a:endParaRPr>
          </a:p>
        </p:txBody>
      </p:sp>
      <p:sp>
        <p:nvSpPr>
          <p:cNvPr id="61" name="箭號: 彎曲 60">
            <a:extLst>
              <a:ext uri="{FF2B5EF4-FFF2-40B4-BE49-F238E27FC236}">
                <a16:creationId xmlns:a16="http://schemas.microsoft.com/office/drawing/2014/main" id="{ACF8DF0D-D46F-4EB3-821F-D13B8170BEB8}"/>
              </a:ext>
            </a:extLst>
          </p:cNvPr>
          <p:cNvSpPr/>
          <p:nvPr/>
        </p:nvSpPr>
        <p:spPr>
          <a:xfrm flipV="1">
            <a:off x="8298098" y="5905131"/>
            <a:ext cx="1921079" cy="656489"/>
          </a:xfrm>
          <a:prstGeom prst="bentArrow">
            <a:avLst>
              <a:gd name="adj1" fmla="val 25000"/>
              <a:gd name="adj2" fmla="val 19767"/>
              <a:gd name="adj3" fmla="val 25000"/>
              <a:gd name="adj4" fmla="val 4375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Segoe UI Semibold" panose="020B0702040204020203" pitchFamily="34" charset="0"/>
              <a:ea typeface="微軟正黑體" panose="020B0604030504040204" pitchFamily="34" charset="-12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ED0E9A6-CCBD-497F-8B5C-03A9FB378C37}"/>
              </a:ext>
            </a:extLst>
          </p:cNvPr>
          <p:cNvSpPr/>
          <p:nvPr/>
        </p:nvSpPr>
        <p:spPr>
          <a:xfrm>
            <a:off x="10243650" y="6060418"/>
            <a:ext cx="1551963" cy="740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Segoe UI Semibold" panose="020B0702040204020203" pitchFamily="34" charset="0"/>
                <a:ea typeface="微軟正黑體" panose="020B0604030504040204" pitchFamily="34" charset="-120"/>
              </a:rPr>
              <a:t>QA</a:t>
            </a:r>
            <a:endParaRPr lang="zh-TW" altLang="en-US" dirty="0">
              <a:latin typeface="Segoe UI Semibold" panose="020B0702040204020203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5144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434</Words>
  <Application>Microsoft Office PowerPoint</Application>
  <PresentationFormat>寬螢幕</PresentationFormat>
  <Paragraphs>57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Semibold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Sunny</dc:creator>
  <cp:lastModifiedBy>Sunny</cp:lastModifiedBy>
  <cp:revision>16</cp:revision>
  <dcterms:created xsi:type="dcterms:W3CDTF">2021-06-21T14:22:42Z</dcterms:created>
  <dcterms:modified xsi:type="dcterms:W3CDTF">2021-06-21T15:42:33Z</dcterms:modified>
</cp:coreProperties>
</file>