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0" r:id="rId2"/>
    <p:sldId id="362" r:id="rId3"/>
    <p:sldId id="363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8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D297F82-936F-40A5-8054-FECD6F79F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16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13911" y="60995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D297F82-936F-40A5-8054-FECD6F79F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68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400"/>
              <a:buFont typeface="Arimo"/>
              <a:buNone/>
              <a:defRPr sz="4400" b="0" i="0" u="none" strike="noStrike" cap="none">
                <a:solidFill>
                  <a:srgbClr val="4F6128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673600" y="6741368"/>
            <a:ext cx="28448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1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>
                <a:solidFill>
                  <a:srgbClr val="FF99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D297F82-936F-40A5-8054-FECD6F79F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38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D297F82-936F-40A5-8054-FECD6F79F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66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None/>
              <a:defRPr>
                <a:solidFill>
                  <a:srgbClr val="FF99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D297F82-936F-40A5-8054-FECD6F79F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06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None/>
              <a:defRPr sz="3200">
                <a:solidFill>
                  <a:srgbClr val="FF99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D297F82-936F-40A5-8054-FECD6F79F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42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None/>
              <a:defRPr sz="6400">
                <a:solidFill>
                  <a:srgbClr val="FF99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D297F82-936F-40A5-8054-FECD6F79F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83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200"/>
              <a:buNone/>
              <a:defRPr sz="5600">
                <a:solidFill>
                  <a:srgbClr val="FF99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D297F82-936F-40A5-8054-FECD6F79F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86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D297F82-936F-40A5-8054-FECD6F79F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75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None/>
              <a:defRPr sz="16000">
                <a:solidFill>
                  <a:srgbClr val="66666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9D297F82-936F-40A5-8054-FECD6F79FF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39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9D297F82-936F-40A5-8054-FECD6F79FF4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0959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4">
            <a:extLst>
              <a:ext uri="{FF2B5EF4-FFF2-40B4-BE49-F238E27FC236}">
                <a16:creationId xmlns:a16="http://schemas.microsoft.com/office/drawing/2014/main" id="{30806C08-3BCB-4008-8D08-6736FFA6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數位通訊基本概念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7A9D4C-52A5-481B-86EE-751D5C1ADF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9A057CDB-5C49-45A9-AFF7-83AFF36FA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950" y="5083145"/>
            <a:ext cx="3998850" cy="608892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8B75F175-5E15-42F6-A2AA-F6EFD171A4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621"/>
          <a:stretch/>
        </p:blipFill>
        <p:spPr>
          <a:xfrm flipH="1">
            <a:off x="3428998" y="1391164"/>
            <a:ext cx="1527267" cy="622475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E7F0BE4A-BC29-44E4-BB86-E16DD8C84297}"/>
              </a:ext>
            </a:extLst>
          </p:cNvPr>
          <p:cNvSpPr txBox="1"/>
          <p:nvPr/>
        </p:nvSpPr>
        <p:spPr>
          <a:xfrm>
            <a:off x="3064795" y="1644306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發</a:t>
            </a:r>
            <a:endParaRPr lang="en-US" altLang="zh-TW" dirty="0"/>
          </a:p>
          <a:p>
            <a:r>
              <a:rPr lang="zh-TW" altLang="en-US" dirty="0"/>
              <a:t>射</a:t>
            </a:r>
            <a:endParaRPr lang="en-US" altLang="zh-TW" dirty="0"/>
          </a:p>
          <a:p>
            <a:r>
              <a:rPr lang="zh-TW" altLang="en-US" dirty="0"/>
              <a:t>端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556F78A-9CBF-421E-B0F8-61576A375A90}"/>
              </a:ext>
            </a:extLst>
          </p:cNvPr>
          <p:cNvSpPr txBox="1"/>
          <p:nvPr/>
        </p:nvSpPr>
        <p:spPr>
          <a:xfrm>
            <a:off x="8785767" y="1575646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接</a:t>
            </a:r>
            <a:endParaRPr lang="en-US" altLang="zh-TW" dirty="0"/>
          </a:p>
          <a:p>
            <a:r>
              <a:rPr lang="zh-TW" altLang="en-US" dirty="0"/>
              <a:t>收</a:t>
            </a:r>
            <a:endParaRPr lang="en-US" altLang="zh-TW" dirty="0"/>
          </a:p>
          <a:p>
            <a:r>
              <a:rPr lang="zh-TW" altLang="en-US" dirty="0"/>
              <a:t>端</a:t>
            </a:r>
            <a:endParaRPr lang="en-US" altLang="zh-TW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1E97357-D154-463F-8CCF-0086C274985A}"/>
              </a:ext>
            </a:extLst>
          </p:cNvPr>
          <p:cNvCxnSpPr/>
          <p:nvPr/>
        </p:nvCxnSpPr>
        <p:spPr>
          <a:xfrm>
            <a:off x="3498433" y="2013638"/>
            <a:ext cx="5287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8344BE-DFE6-4C23-B9C6-B71CC7DAEB9E}"/>
              </a:ext>
            </a:extLst>
          </p:cNvPr>
          <p:cNvSpPr txBox="1"/>
          <p:nvPr/>
        </p:nvSpPr>
        <p:spPr>
          <a:xfrm>
            <a:off x="3359952" y="2022703"/>
            <a:ext cx="1994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/>
              <a:t>目標</a:t>
            </a:r>
            <a:r>
              <a:rPr lang="en-US" altLang="zh-TW" sz="1100" dirty="0"/>
              <a:t>:</a:t>
            </a:r>
            <a:r>
              <a:rPr lang="zh-TW" altLang="en-US" sz="1100" dirty="0"/>
              <a:t>通知接收端送</a:t>
            </a:r>
            <a:r>
              <a:rPr lang="en-US" altLang="zh-TW" sz="1100" dirty="0"/>
              <a:t>2</a:t>
            </a:r>
            <a:r>
              <a:rPr lang="zh-TW" altLang="en-US" sz="1100" dirty="0"/>
              <a:t>個車廂來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535E9320-DBA4-4CE5-B12F-745DED98E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343" y="2311791"/>
            <a:ext cx="1783660" cy="569599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33AFF50D-2E0D-479E-A370-78F6E59B4A6B}"/>
              </a:ext>
            </a:extLst>
          </p:cNvPr>
          <p:cNvSpPr txBox="1"/>
          <p:nvPr/>
        </p:nvSpPr>
        <p:spPr>
          <a:xfrm>
            <a:off x="7544985" y="22448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620DFA0-FDEA-4E5E-AA9E-40C4D5A2C104}"/>
              </a:ext>
            </a:extLst>
          </p:cNvPr>
          <p:cNvSpPr txBox="1"/>
          <p:nvPr/>
        </p:nvSpPr>
        <p:spPr>
          <a:xfrm>
            <a:off x="7969495" y="22448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05C4F03-21DD-484B-A54B-46824A35795C}"/>
              </a:ext>
            </a:extLst>
          </p:cNvPr>
          <p:cNvCxnSpPr>
            <a:cxnSpLocks/>
          </p:cNvCxnSpPr>
          <p:nvPr/>
        </p:nvCxnSpPr>
        <p:spPr>
          <a:xfrm flipH="1">
            <a:off x="3475669" y="2881389"/>
            <a:ext cx="5287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4B40B4F-1C07-4483-9259-C879F6C78B4F}"/>
              </a:ext>
            </a:extLst>
          </p:cNvPr>
          <p:cNvSpPr txBox="1"/>
          <p:nvPr/>
        </p:nvSpPr>
        <p:spPr>
          <a:xfrm>
            <a:off x="3042031" y="2504933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發</a:t>
            </a:r>
            <a:endParaRPr lang="en-US" altLang="zh-TW" dirty="0"/>
          </a:p>
          <a:p>
            <a:r>
              <a:rPr lang="zh-TW" altLang="en-US" dirty="0"/>
              <a:t>射</a:t>
            </a:r>
            <a:endParaRPr lang="en-US" altLang="zh-TW" dirty="0"/>
          </a:p>
          <a:p>
            <a:r>
              <a:rPr lang="zh-TW" altLang="en-US" dirty="0"/>
              <a:t>端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9414331-90CA-481D-9C98-CEB269F627E8}"/>
              </a:ext>
            </a:extLst>
          </p:cNvPr>
          <p:cNvSpPr txBox="1"/>
          <p:nvPr/>
        </p:nvSpPr>
        <p:spPr>
          <a:xfrm>
            <a:off x="8763003" y="2436273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接</a:t>
            </a:r>
            <a:endParaRPr lang="en-US" altLang="zh-TW" dirty="0"/>
          </a:p>
          <a:p>
            <a:r>
              <a:rPr lang="zh-TW" altLang="en-US" dirty="0"/>
              <a:t>收</a:t>
            </a:r>
            <a:endParaRPr lang="en-US" altLang="zh-TW" dirty="0"/>
          </a:p>
          <a:p>
            <a:r>
              <a:rPr lang="zh-TW" altLang="en-US" dirty="0"/>
              <a:t>端</a:t>
            </a:r>
            <a:endParaRPr lang="en-US" altLang="zh-TW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EAB627F-7501-4A42-9F53-6D5E2CD50E7D}"/>
              </a:ext>
            </a:extLst>
          </p:cNvPr>
          <p:cNvSpPr txBox="1"/>
          <p:nvPr/>
        </p:nvSpPr>
        <p:spPr>
          <a:xfrm>
            <a:off x="7140036" y="2855171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/>
              <a:t>回</a:t>
            </a:r>
            <a:r>
              <a:rPr lang="en-US" altLang="zh-TW" sz="1100" dirty="0"/>
              <a:t>2</a:t>
            </a:r>
            <a:r>
              <a:rPr lang="zh-TW" altLang="en-US" sz="1100" dirty="0"/>
              <a:t>個車廂至發射端</a:t>
            </a: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208EC809-F480-4052-9F59-0C4D590157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965" r="25652"/>
          <a:stretch/>
        </p:blipFill>
        <p:spPr>
          <a:xfrm>
            <a:off x="2923530" y="3387616"/>
            <a:ext cx="827315" cy="569599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BABB6EC1-3F63-44CE-B117-866F954B858D}"/>
              </a:ext>
            </a:extLst>
          </p:cNvPr>
          <p:cNvSpPr txBox="1"/>
          <p:nvPr/>
        </p:nvSpPr>
        <p:spPr>
          <a:xfrm>
            <a:off x="2990371" y="33206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989DD20-875C-4508-95BB-70758C50D6B0}"/>
              </a:ext>
            </a:extLst>
          </p:cNvPr>
          <p:cNvSpPr txBox="1"/>
          <p:nvPr/>
        </p:nvSpPr>
        <p:spPr>
          <a:xfrm>
            <a:off x="3414881" y="33206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B50CACE-D677-4CBD-A46B-6D5022C95213}"/>
              </a:ext>
            </a:extLst>
          </p:cNvPr>
          <p:cNvCxnSpPr>
            <a:cxnSpLocks/>
          </p:cNvCxnSpPr>
          <p:nvPr/>
        </p:nvCxnSpPr>
        <p:spPr>
          <a:xfrm flipH="1">
            <a:off x="3475669" y="3957214"/>
            <a:ext cx="5287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3F46A7E-076F-442D-AB36-C2CF7C259794}"/>
              </a:ext>
            </a:extLst>
          </p:cNvPr>
          <p:cNvSpPr txBox="1"/>
          <p:nvPr/>
        </p:nvSpPr>
        <p:spPr>
          <a:xfrm>
            <a:off x="3042031" y="3580758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發</a:t>
            </a:r>
            <a:endParaRPr lang="en-US" altLang="zh-TW" dirty="0"/>
          </a:p>
          <a:p>
            <a:r>
              <a:rPr lang="zh-TW" altLang="en-US" dirty="0"/>
              <a:t>射</a:t>
            </a:r>
            <a:endParaRPr lang="en-US" altLang="zh-TW" dirty="0"/>
          </a:p>
          <a:p>
            <a:r>
              <a:rPr lang="zh-TW" altLang="en-US" dirty="0"/>
              <a:t>端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3A0D9E9-C9D1-45A5-9D4D-28D5FF4993A6}"/>
              </a:ext>
            </a:extLst>
          </p:cNvPr>
          <p:cNvSpPr txBox="1"/>
          <p:nvPr/>
        </p:nvSpPr>
        <p:spPr>
          <a:xfrm>
            <a:off x="8763003" y="3512098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接</a:t>
            </a:r>
            <a:endParaRPr lang="en-US" altLang="zh-TW" dirty="0"/>
          </a:p>
          <a:p>
            <a:r>
              <a:rPr lang="zh-TW" altLang="en-US" dirty="0"/>
              <a:t>收</a:t>
            </a:r>
            <a:endParaRPr lang="en-US" altLang="zh-TW" dirty="0"/>
          </a:p>
          <a:p>
            <a:r>
              <a:rPr lang="zh-TW" altLang="en-US" dirty="0"/>
              <a:t>端</a:t>
            </a:r>
            <a:endParaRPr lang="en-US" altLang="zh-TW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DE36337-B3E9-47DF-8232-BB7EAEB4E0CA}"/>
              </a:ext>
            </a:extLst>
          </p:cNvPr>
          <p:cNvSpPr txBox="1"/>
          <p:nvPr/>
        </p:nvSpPr>
        <p:spPr>
          <a:xfrm>
            <a:off x="3541773" y="3936876"/>
            <a:ext cx="2018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/>
              <a:t>卸貨，看看車廂內的東西為何</a:t>
            </a:r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7F4CBA26-E2FD-4220-9DFF-749C97B91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621"/>
          <a:stretch/>
        </p:blipFill>
        <p:spPr>
          <a:xfrm flipH="1">
            <a:off x="3406234" y="4193037"/>
            <a:ext cx="1527267" cy="622475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3F031E7C-8DFD-4BCC-BA92-C49F07D1FD92}"/>
              </a:ext>
            </a:extLst>
          </p:cNvPr>
          <p:cNvSpPr txBox="1"/>
          <p:nvPr/>
        </p:nvSpPr>
        <p:spPr>
          <a:xfrm>
            <a:off x="3042031" y="4446179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發</a:t>
            </a:r>
            <a:endParaRPr lang="en-US" altLang="zh-TW" dirty="0"/>
          </a:p>
          <a:p>
            <a:r>
              <a:rPr lang="zh-TW" altLang="en-US" dirty="0"/>
              <a:t>射</a:t>
            </a:r>
            <a:endParaRPr lang="en-US" altLang="zh-TW" dirty="0"/>
          </a:p>
          <a:p>
            <a:r>
              <a:rPr lang="zh-TW" altLang="en-US" dirty="0"/>
              <a:t>端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8ECFBBA-E524-466E-9A14-38BC8AA27520}"/>
              </a:ext>
            </a:extLst>
          </p:cNvPr>
          <p:cNvSpPr txBox="1"/>
          <p:nvPr/>
        </p:nvSpPr>
        <p:spPr>
          <a:xfrm>
            <a:off x="8763003" y="4377519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接</a:t>
            </a:r>
            <a:endParaRPr lang="en-US" altLang="zh-TW" dirty="0"/>
          </a:p>
          <a:p>
            <a:r>
              <a:rPr lang="zh-TW" altLang="en-US" dirty="0"/>
              <a:t>收</a:t>
            </a:r>
            <a:endParaRPr lang="en-US" altLang="zh-TW" dirty="0"/>
          </a:p>
          <a:p>
            <a:r>
              <a:rPr lang="zh-TW" altLang="en-US" dirty="0"/>
              <a:t>端</a:t>
            </a:r>
            <a:endParaRPr lang="en-US" altLang="zh-TW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207F3A2E-39B6-4375-955A-84E396B305F7}"/>
              </a:ext>
            </a:extLst>
          </p:cNvPr>
          <p:cNvCxnSpPr/>
          <p:nvPr/>
        </p:nvCxnSpPr>
        <p:spPr>
          <a:xfrm>
            <a:off x="3475669" y="4815511"/>
            <a:ext cx="5287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C73ACB5-7CBD-4746-8FD9-F6EF67318448}"/>
              </a:ext>
            </a:extLst>
          </p:cNvPr>
          <p:cNvSpPr txBox="1"/>
          <p:nvPr/>
        </p:nvSpPr>
        <p:spPr>
          <a:xfrm>
            <a:off x="3337188" y="4824576"/>
            <a:ext cx="1994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/>
              <a:t>目標</a:t>
            </a:r>
            <a:r>
              <a:rPr lang="en-US" altLang="zh-TW" sz="1100" dirty="0"/>
              <a:t>:</a:t>
            </a:r>
            <a:r>
              <a:rPr lang="zh-TW" altLang="en-US" sz="1100" dirty="0"/>
              <a:t>通知接收端送</a:t>
            </a:r>
            <a:r>
              <a:rPr lang="en-US" altLang="zh-TW" sz="1100" dirty="0"/>
              <a:t>7</a:t>
            </a:r>
            <a:r>
              <a:rPr lang="zh-TW" altLang="en-US" sz="1100" dirty="0"/>
              <a:t>個車廂來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9F93D42-B792-4854-A487-983FBF573402}"/>
              </a:ext>
            </a:extLst>
          </p:cNvPr>
          <p:cNvCxnSpPr>
            <a:cxnSpLocks/>
          </p:cNvCxnSpPr>
          <p:nvPr/>
        </p:nvCxnSpPr>
        <p:spPr>
          <a:xfrm flipH="1">
            <a:off x="3475669" y="5673807"/>
            <a:ext cx="5287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CE97684-E1D6-4291-9816-B804D39440C2}"/>
              </a:ext>
            </a:extLst>
          </p:cNvPr>
          <p:cNvSpPr txBox="1"/>
          <p:nvPr/>
        </p:nvSpPr>
        <p:spPr>
          <a:xfrm>
            <a:off x="3064795" y="5311600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發</a:t>
            </a:r>
            <a:endParaRPr lang="en-US" altLang="zh-TW" dirty="0"/>
          </a:p>
          <a:p>
            <a:r>
              <a:rPr lang="zh-TW" altLang="en-US" dirty="0"/>
              <a:t>射</a:t>
            </a:r>
            <a:endParaRPr lang="en-US" altLang="zh-TW" dirty="0"/>
          </a:p>
          <a:p>
            <a:r>
              <a:rPr lang="zh-TW" altLang="en-US" dirty="0"/>
              <a:t>端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A33D523-D979-44A6-85A7-07B63A478AD0}"/>
              </a:ext>
            </a:extLst>
          </p:cNvPr>
          <p:cNvSpPr txBox="1"/>
          <p:nvPr/>
        </p:nvSpPr>
        <p:spPr>
          <a:xfrm>
            <a:off x="8763003" y="5228691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接</a:t>
            </a:r>
            <a:endParaRPr lang="en-US" altLang="zh-TW" dirty="0"/>
          </a:p>
          <a:p>
            <a:r>
              <a:rPr lang="zh-TW" altLang="en-US" dirty="0"/>
              <a:t>收</a:t>
            </a:r>
            <a:endParaRPr lang="en-US" altLang="zh-TW" dirty="0"/>
          </a:p>
          <a:p>
            <a:r>
              <a:rPr lang="zh-TW" altLang="en-US" dirty="0"/>
              <a:t>端</a:t>
            </a:r>
            <a:endParaRPr lang="en-US" altLang="zh-TW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74F6C32-A6F1-44DA-AEDE-391A374ED66D}"/>
              </a:ext>
            </a:extLst>
          </p:cNvPr>
          <p:cNvSpPr txBox="1"/>
          <p:nvPr/>
        </p:nvSpPr>
        <p:spPr>
          <a:xfrm>
            <a:off x="7140036" y="5647589"/>
            <a:ext cx="1391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/>
              <a:t>回</a:t>
            </a:r>
            <a:r>
              <a:rPr lang="en-US" altLang="zh-TW" sz="1100" dirty="0"/>
              <a:t>7</a:t>
            </a:r>
            <a:r>
              <a:rPr lang="zh-TW" altLang="en-US" sz="1100" dirty="0"/>
              <a:t>個車廂至發射端</a:t>
            </a:r>
          </a:p>
        </p:txBody>
      </p:sp>
      <p:sp>
        <p:nvSpPr>
          <p:cNvPr id="57" name="左大括弧 56">
            <a:extLst>
              <a:ext uri="{FF2B5EF4-FFF2-40B4-BE49-F238E27FC236}">
                <a16:creationId xmlns:a16="http://schemas.microsoft.com/office/drawing/2014/main" id="{F1936CB4-9356-438C-82C7-DE6557B4580D}"/>
              </a:ext>
            </a:extLst>
          </p:cNvPr>
          <p:cNvSpPr/>
          <p:nvPr/>
        </p:nvSpPr>
        <p:spPr>
          <a:xfrm>
            <a:off x="2473223" y="1803453"/>
            <a:ext cx="353438" cy="2264229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92125C1-6807-4A01-9395-03B3601A9F5E}"/>
              </a:ext>
            </a:extLst>
          </p:cNvPr>
          <p:cNvSpPr txBox="1"/>
          <p:nvPr/>
        </p:nvSpPr>
        <p:spPr>
          <a:xfrm>
            <a:off x="2069870" y="2382971"/>
            <a:ext cx="3642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</a:t>
            </a:r>
            <a:endParaRPr lang="en-US" altLang="zh-TW" dirty="0"/>
          </a:p>
          <a:p>
            <a:r>
              <a:rPr lang="zh-TW" altLang="en-US" dirty="0"/>
              <a:t>一</a:t>
            </a:r>
            <a:endParaRPr lang="en-US" altLang="zh-TW" dirty="0"/>
          </a:p>
          <a:p>
            <a:r>
              <a:rPr lang="zh-TW" altLang="en-US" dirty="0"/>
              <a:t>次</a:t>
            </a:r>
            <a:endParaRPr lang="en-US" altLang="zh-TW" dirty="0"/>
          </a:p>
          <a:p>
            <a:r>
              <a:rPr lang="zh-TW" altLang="en-US" dirty="0"/>
              <a:t>通</a:t>
            </a:r>
            <a:endParaRPr lang="en-US" altLang="zh-TW" dirty="0"/>
          </a:p>
          <a:p>
            <a:r>
              <a:rPr lang="zh-TW" altLang="en-US" dirty="0"/>
              <a:t>訊</a:t>
            </a:r>
          </a:p>
        </p:txBody>
      </p:sp>
      <p:sp>
        <p:nvSpPr>
          <p:cNvPr id="59" name="左大括弧 58">
            <a:extLst>
              <a:ext uri="{FF2B5EF4-FFF2-40B4-BE49-F238E27FC236}">
                <a16:creationId xmlns:a16="http://schemas.microsoft.com/office/drawing/2014/main" id="{A9171F9C-1006-43E5-B55A-7C842BD9FEEA}"/>
              </a:ext>
            </a:extLst>
          </p:cNvPr>
          <p:cNvSpPr/>
          <p:nvPr/>
        </p:nvSpPr>
        <p:spPr>
          <a:xfrm>
            <a:off x="2463581" y="4593772"/>
            <a:ext cx="353438" cy="198959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F6C8F24-7D9B-4D64-8D90-E792368A173C}"/>
              </a:ext>
            </a:extLst>
          </p:cNvPr>
          <p:cNvSpPr txBox="1"/>
          <p:nvPr/>
        </p:nvSpPr>
        <p:spPr>
          <a:xfrm>
            <a:off x="2060228" y="5173290"/>
            <a:ext cx="3642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</a:t>
            </a:r>
            <a:endParaRPr lang="en-US" altLang="zh-TW" dirty="0"/>
          </a:p>
          <a:p>
            <a:r>
              <a:rPr lang="zh-TW" altLang="en-US" dirty="0"/>
              <a:t>二</a:t>
            </a:r>
            <a:endParaRPr lang="en-US" altLang="zh-TW" dirty="0"/>
          </a:p>
          <a:p>
            <a:r>
              <a:rPr lang="zh-TW" altLang="en-US" dirty="0"/>
              <a:t>次</a:t>
            </a:r>
            <a:endParaRPr lang="en-US" altLang="zh-TW" dirty="0"/>
          </a:p>
          <a:p>
            <a:r>
              <a:rPr lang="zh-TW" altLang="en-US" dirty="0"/>
              <a:t>通</a:t>
            </a:r>
            <a:endParaRPr lang="en-US" altLang="zh-TW" dirty="0"/>
          </a:p>
          <a:p>
            <a:r>
              <a:rPr lang="zh-TW" altLang="en-US" dirty="0"/>
              <a:t>訊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225186D-0391-4680-83C1-C4BC5298C2C5}"/>
              </a:ext>
            </a:extLst>
          </p:cNvPr>
          <p:cNvSpPr txBox="1"/>
          <p:nvPr/>
        </p:nvSpPr>
        <p:spPr>
          <a:xfrm>
            <a:off x="6823344" y="5041515"/>
            <a:ext cx="229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51C22D1C-0590-4F6B-ABC4-98257A913FC3}"/>
              </a:ext>
            </a:extLst>
          </p:cNvPr>
          <p:cNvSpPr txBox="1"/>
          <p:nvPr/>
        </p:nvSpPr>
        <p:spPr>
          <a:xfrm>
            <a:off x="7247853" y="5037779"/>
            <a:ext cx="229626" cy="31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8F8D676-F346-47BD-88B0-4BEFEEEFE0B6}"/>
              </a:ext>
            </a:extLst>
          </p:cNvPr>
          <p:cNvSpPr txBox="1"/>
          <p:nvPr/>
        </p:nvSpPr>
        <p:spPr>
          <a:xfrm>
            <a:off x="7726515" y="5033040"/>
            <a:ext cx="229626" cy="31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2DFA52B-FB55-4E54-B291-5CDD5806E20F}"/>
              </a:ext>
            </a:extLst>
          </p:cNvPr>
          <p:cNvSpPr txBox="1"/>
          <p:nvPr/>
        </p:nvSpPr>
        <p:spPr>
          <a:xfrm>
            <a:off x="8151025" y="5033040"/>
            <a:ext cx="229626" cy="31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6C0FC18-08B5-47CC-9177-6FB4050D20B4}"/>
              </a:ext>
            </a:extLst>
          </p:cNvPr>
          <p:cNvSpPr txBox="1"/>
          <p:nvPr/>
        </p:nvSpPr>
        <p:spPr>
          <a:xfrm>
            <a:off x="8571706" y="5022332"/>
            <a:ext cx="229626" cy="31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A6F812F-50EE-46CD-9F4B-420FCE30AA89}"/>
              </a:ext>
            </a:extLst>
          </p:cNvPr>
          <p:cNvSpPr txBox="1"/>
          <p:nvPr/>
        </p:nvSpPr>
        <p:spPr>
          <a:xfrm>
            <a:off x="8988683" y="5017593"/>
            <a:ext cx="229626" cy="31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A43A066-C953-4E56-8CE7-733EBBF9A118}"/>
              </a:ext>
            </a:extLst>
          </p:cNvPr>
          <p:cNvSpPr txBox="1"/>
          <p:nvPr/>
        </p:nvSpPr>
        <p:spPr>
          <a:xfrm>
            <a:off x="9451673" y="5017593"/>
            <a:ext cx="229626" cy="31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487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圖片 76">
            <a:extLst>
              <a:ext uri="{FF2B5EF4-FFF2-40B4-BE49-F238E27FC236}">
                <a16:creationId xmlns:a16="http://schemas.microsoft.com/office/drawing/2014/main" id="{DA56F338-2504-42DF-B86D-A8D5AC40F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18" r="20076"/>
          <a:stretch/>
        </p:blipFill>
        <p:spPr>
          <a:xfrm>
            <a:off x="2731256" y="3348139"/>
            <a:ext cx="1313190" cy="611064"/>
          </a:xfrm>
          <a:prstGeom prst="rect">
            <a:avLst/>
          </a:prstGeom>
        </p:spPr>
      </p:pic>
      <p:sp>
        <p:nvSpPr>
          <p:cNvPr id="78" name="文字方塊 77">
            <a:extLst>
              <a:ext uri="{FF2B5EF4-FFF2-40B4-BE49-F238E27FC236}">
                <a16:creationId xmlns:a16="http://schemas.microsoft.com/office/drawing/2014/main" id="{D7B25445-8E31-4306-83CB-E92072F88345}"/>
              </a:ext>
            </a:extLst>
          </p:cNvPr>
          <p:cNvSpPr txBox="1"/>
          <p:nvPr/>
        </p:nvSpPr>
        <p:spPr>
          <a:xfrm>
            <a:off x="2679662" y="3397066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40008</a:t>
            </a:r>
            <a:endParaRPr lang="zh-TW" altLang="en-US" sz="1100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1EFBB163-BE41-4D4A-A62A-4C5CCFEF7DBF}"/>
              </a:ext>
            </a:extLst>
          </p:cNvPr>
          <p:cNvSpPr txBox="1"/>
          <p:nvPr/>
        </p:nvSpPr>
        <p:spPr>
          <a:xfrm>
            <a:off x="3121590" y="3388357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40009</a:t>
            </a:r>
            <a:endParaRPr lang="zh-TW" altLang="en-US" sz="11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7E16F55C-CEA0-4312-90E3-27AA3C621EED}"/>
              </a:ext>
            </a:extLst>
          </p:cNvPr>
          <p:cNvSpPr txBox="1"/>
          <p:nvPr/>
        </p:nvSpPr>
        <p:spPr>
          <a:xfrm>
            <a:off x="3554002" y="3384083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40010</a:t>
            </a:r>
            <a:endParaRPr lang="zh-TW" altLang="en-US" sz="11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E3066CD-C7D6-4996-BE86-B90035B4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017" y="2266051"/>
            <a:ext cx="2315795" cy="611064"/>
          </a:xfrm>
          <a:prstGeom prst="rect">
            <a:avLst/>
          </a:prstGeom>
        </p:spPr>
      </p:pic>
      <p:sp>
        <p:nvSpPr>
          <p:cNvPr id="15" name="標題 14">
            <a:extLst>
              <a:ext uri="{FF2B5EF4-FFF2-40B4-BE49-F238E27FC236}">
                <a16:creationId xmlns:a16="http://schemas.microsoft.com/office/drawing/2014/main" id="{30806C08-3BCB-4008-8D08-6736FFA6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數位通訊基本概念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7A9D4C-52A5-481B-86EE-751D5C1ADF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8B75F175-5E15-42F6-A2AA-F6EFD171A4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621"/>
          <a:stretch/>
        </p:blipFill>
        <p:spPr>
          <a:xfrm flipH="1">
            <a:off x="3428998" y="1391164"/>
            <a:ext cx="1527267" cy="622475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E7F0BE4A-BC29-44E4-BB86-E16DD8C84297}"/>
              </a:ext>
            </a:extLst>
          </p:cNvPr>
          <p:cNvSpPr txBox="1"/>
          <p:nvPr/>
        </p:nvSpPr>
        <p:spPr>
          <a:xfrm>
            <a:off x="2665317" y="184482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Gateway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556F78A-9CBF-421E-B0F8-61576A375A90}"/>
              </a:ext>
            </a:extLst>
          </p:cNvPr>
          <p:cNvSpPr txBox="1"/>
          <p:nvPr/>
        </p:nvSpPr>
        <p:spPr>
          <a:xfrm>
            <a:off x="8763004" y="1859750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PLC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1E97357-D154-463F-8CCF-0086C274985A}"/>
              </a:ext>
            </a:extLst>
          </p:cNvPr>
          <p:cNvCxnSpPr/>
          <p:nvPr/>
        </p:nvCxnSpPr>
        <p:spPr>
          <a:xfrm>
            <a:off x="3498433" y="2013638"/>
            <a:ext cx="5287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28344BE-DFE6-4C23-B9C6-B71CC7DAEB9E}"/>
              </a:ext>
            </a:extLst>
          </p:cNvPr>
          <p:cNvSpPr txBox="1"/>
          <p:nvPr/>
        </p:nvSpPr>
        <p:spPr>
          <a:xfrm>
            <a:off x="3359952" y="2022704"/>
            <a:ext cx="2991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/>
              <a:t>目標</a:t>
            </a:r>
            <a:r>
              <a:rPr lang="en-US" altLang="zh-TW" sz="1100" dirty="0"/>
              <a:t>:</a:t>
            </a:r>
            <a:r>
              <a:rPr lang="zh-TW" altLang="en-US" sz="1100" dirty="0"/>
              <a:t> 讀取記憶體位址</a:t>
            </a:r>
            <a:r>
              <a:rPr lang="en-US" altLang="zh-TW" sz="1100" dirty="0"/>
              <a:t>40008</a:t>
            </a:r>
            <a:r>
              <a:rPr lang="zh-TW" altLang="en-US" sz="1100" dirty="0"/>
              <a:t>、</a:t>
            </a:r>
            <a:r>
              <a:rPr lang="en-US" altLang="zh-TW" sz="1100" dirty="0"/>
              <a:t>40009</a:t>
            </a:r>
            <a:r>
              <a:rPr lang="zh-TW" altLang="en-US" sz="1100" dirty="0"/>
              <a:t>、</a:t>
            </a:r>
            <a:r>
              <a:rPr lang="en-US" altLang="zh-TW" sz="1100" dirty="0"/>
              <a:t>40010</a:t>
            </a:r>
          </a:p>
          <a:p>
            <a:r>
              <a:rPr lang="zh-TW" altLang="en-US" sz="1100" dirty="0"/>
              <a:t>指令</a:t>
            </a:r>
            <a:r>
              <a:rPr lang="en-US" altLang="zh-TW" sz="1100" dirty="0"/>
              <a:t>:</a:t>
            </a:r>
            <a:r>
              <a:rPr lang="zh-TW" altLang="en-US" sz="1100" dirty="0"/>
              <a:t> 從</a:t>
            </a:r>
            <a:r>
              <a:rPr lang="en-US" altLang="zh-TW" sz="1100" dirty="0"/>
              <a:t>40008</a:t>
            </a:r>
            <a:r>
              <a:rPr lang="zh-TW" altLang="en-US" sz="1100" dirty="0"/>
              <a:t>開始往下讀</a:t>
            </a:r>
            <a:r>
              <a:rPr lang="en-US" altLang="zh-TW" sz="1100" dirty="0"/>
              <a:t>3</a:t>
            </a:r>
            <a:r>
              <a:rPr lang="zh-TW" altLang="en-US" sz="1100" dirty="0"/>
              <a:t>個位址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3AFF50D-2E0D-479E-A370-78F6E59B4A6B}"/>
              </a:ext>
            </a:extLst>
          </p:cNvPr>
          <p:cNvSpPr txBox="1"/>
          <p:nvPr/>
        </p:nvSpPr>
        <p:spPr>
          <a:xfrm>
            <a:off x="7149113" y="2314978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40008</a:t>
            </a:r>
            <a:endParaRPr lang="zh-TW" altLang="en-US" sz="11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620DFA0-FDEA-4E5E-AA9E-40C4D5A2C104}"/>
              </a:ext>
            </a:extLst>
          </p:cNvPr>
          <p:cNvSpPr txBox="1"/>
          <p:nvPr/>
        </p:nvSpPr>
        <p:spPr>
          <a:xfrm>
            <a:off x="7591041" y="2306269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40009</a:t>
            </a:r>
            <a:endParaRPr lang="zh-TW" altLang="en-US" sz="11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05C4F03-21DD-484B-A54B-46824A35795C}"/>
              </a:ext>
            </a:extLst>
          </p:cNvPr>
          <p:cNvCxnSpPr>
            <a:cxnSpLocks/>
          </p:cNvCxnSpPr>
          <p:nvPr/>
        </p:nvCxnSpPr>
        <p:spPr>
          <a:xfrm flipH="1">
            <a:off x="3475669" y="2881389"/>
            <a:ext cx="5287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EAB627F-7501-4A42-9F53-6D5E2CD50E7D}"/>
              </a:ext>
            </a:extLst>
          </p:cNvPr>
          <p:cNvSpPr txBox="1"/>
          <p:nvPr/>
        </p:nvSpPr>
        <p:spPr>
          <a:xfrm>
            <a:off x="6651088" y="2863435"/>
            <a:ext cx="23503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/>
              <a:t>回</a:t>
            </a:r>
            <a:r>
              <a:rPr lang="en-US" altLang="zh-TW" sz="1100" dirty="0"/>
              <a:t>40008</a:t>
            </a:r>
            <a:r>
              <a:rPr lang="zh-TW" altLang="en-US" sz="1100" dirty="0"/>
              <a:t>、</a:t>
            </a:r>
            <a:r>
              <a:rPr lang="en-US" altLang="zh-TW" sz="1100" dirty="0"/>
              <a:t>40009</a:t>
            </a:r>
            <a:r>
              <a:rPr lang="zh-TW" altLang="en-US" sz="1100" dirty="0"/>
              <a:t>、</a:t>
            </a:r>
            <a:r>
              <a:rPr lang="en-US" altLang="zh-TW" sz="1100" dirty="0"/>
              <a:t>40010</a:t>
            </a:r>
            <a:r>
              <a:rPr lang="zh-TW" altLang="en-US" sz="1100" dirty="0"/>
              <a:t>至發射端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B50CACE-D677-4CBD-A46B-6D5022C95213}"/>
              </a:ext>
            </a:extLst>
          </p:cNvPr>
          <p:cNvCxnSpPr>
            <a:cxnSpLocks/>
          </p:cNvCxnSpPr>
          <p:nvPr/>
        </p:nvCxnSpPr>
        <p:spPr>
          <a:xfrm flipH="1">
            <a:off x="3475669" y="3957214"/>
            <a:ext cx="52873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DE36337-B3E9-47DF-8232-BB7EAEB4E0CA}"/>
              </a:ext>
            </a:extLst>
          </p:cNvPr>
          <p:cNvSpPr txBox="1"/>
          <p:nvPr/>
        </p:nvSpPr>
        <p:spPr>
          <a:xfrm>
            <a:off x="3541773" y="3936877"/>
            <a:ext cx="22092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/>
              <a:t>解析</a:t>
            </a:r>
            <a:r>
              <a:rPr lang="en-US" altLang="zh-TW" sz="1100" dirty="0"/>
              <a:t>40008</a:t>
            </a:r>
            <a:r>
              <a:rPr lang="zh-TW" altLang="en-US" sz="1100" dirty="0"/>
              <a:t>、</a:t>
            </a:r>
            <a:r>
              <a:rPr lang="en-US" altLang="zh-TW" sz="1100" dirty="0"/>
              <a:t>40009</a:t>
            </a:r>
            <a:r>
              <a:rPr lang="zh-TW" altLang="en-US" sz="1100" dirty="0"/>
              <a:t>、</a:t>
            </a:r>
            <a:r>
              <a:rPr lang="en-US" altLang="zh-TW" sz="1100" dirty="0"/>
              <a:t>40010</a:t>
            </a:r>
            <a:r>
              <a:rPr lang="zh-TW" altLang="en-US" sz="1100" dirty="0"/>
              <a:t>封包</a:t>
            </a:r>
            <a:endParaRPr lang="en-US" altLang="zh-TW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/>
              <a:t>40008</a:t>
            </a:r>
            <a:r>
              <a:rPr lang="zh-TW" altLang="en-US" sz="1100" dirty="0"/>
              <a:t>的內容是 </a:t>
            </a:r>
            <a:r>
              <a:rPr lang="en-US" altLang="zh-TW" sz="1100" dirty="0"/>
              <a:t>123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/>
              <a:t>40009</a:t>
            </a:r>
            <a:r>
              <a:rPr lang="zh-TW" altLang="en-US" sz="1100" dirty="0"/>
              <a:t>的內容是</a:t>
            </a:r>
            <a:r>
              <a:rPr lang="en-US" altLang="zh-TW" sz="1100" dirty="0"/>
              <a:t> 4.05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/>
              <a:t>40010</a:t>
            </a:r>
            <a:r>
              <a:rPr lang="zh-TW" altLang="en-US" sz="1100" dirty="0"/>
              <a:t>的內容是 </a:t>
            </a:r>
            <a:r>
              <a:rPr lang="en-US" altLang="zh-TW" sz="1100" dirty="0"/>
              <a:t>ABC100</a:t>
            </a:r>
            <a:endParaRPr lang="zh-TW" altLang="en-US" sz="11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EFDB4C5-A5B1-4821-AE77-4F0B0C4F0F16}"/>
              </a:ext>
            </a:extLst>
          </p:cNvPr>
          <p:cNvSpPr txBox="1"/>
          <p:nvPr/>
        </p:nvSpPr>
        <p:spPr>
          <a:xfrm>
            <a:off x="2665317" y="2718677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Gateway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909A9D96-2307-4AFF-BA9B-7DB8572E64B7}"/>
              </a:ext>
            </a:extLst>
          </p:cNvPr>
          <p:cNvSpPr txBox="1"/>
          <p:nvPr/>
        </p:nvSpPr>
        <p:spPr>
          <a:xfrm>
            <a:off x="8763004" y="273360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PLC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E9B6F2E-B3BA-47BB-915A-9414C34FBC40}"/>
              </a:ext>
            </a:extLst>
          </p:cNvPr>
          <p:cNvSpPr txBox="1"/>
          <p:nvPr/>
        </p:nvSpPr>
        <p:spPr>
          <a:xfrm>
            <a:off x="2636664" y="3776693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Gateway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C16ADA90-E500-4BCE-AFB9-8EDAAE5EDA0B}"/>
              </a:ext>
            </a:extLst>
          </p:cNvPr>
          <p:cNvSpPr txBox="1"/>
          <p:nvPr/>
        </p:nvSpPr>
        <p:spPr>
          <a:xfrm>
            <a:off x="8734351" y="379162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PLC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962BF16C-3F06-40CF-A390-EE7C3997F32F}"/>
              </a:ext>
            </a:extLst>
          </p:cNvPr>
          <p:cNvSpPr txBox="1"/>
          <p:nvPr/>
        </p:nvSpPr>
        <p:spPr>
          <a:xfrm>
            <a:off x="8023453" y="2301995"/>
            <a:ext cx="5774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40010</a:t>
            </a:r>
            <a:endParaRPr lang="zh-TW" altLang="en-US" sz="11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99B9B2-D0DB-42DD-B523-7223E0D54534}"/>
              </a:ext>
            </a:extLst>
          </p:cNvPr>
          <p:cNvSpPr txBox="1"/>
          <p:nvPr/>
        </p:nvSpPr>
        <p:spPr>
          <a:xfrm>
            <a:off x="2812870" y="4972595"/>
            <a:ext cx="31454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Gateway</a:t>
            </a:r>
            <a:r>
              <a:rPr lang="zh-TW" altLang="en-US" dirty="0"/>
              <a:t>端需要知道的事情有哪些</a:t>
            </a:r>
            <a:r>
              <a:rPr lang="en-US" altLang="zh-TW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我需要讀</a:t>
            </a:r>
            <a:r>
              <a:rPr lang="en-US" altLang="zh-TW" dirty="0"/>
              <a:t>PLC</a:t>
            </a:r>
            <a:r>
              <a:rPr lang="zh-TW" altLang="en-US" dirty="0"/>
              <a:t>的哪些位置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讀回來之後要如何解讀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33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D973632-2168-4112-9B4F-529155CD1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130" y="2381345"/>
            <a:ext cx="1711516" cy="7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12FF4D8-9FFD-4324-9293-2AAE302BF2EA}"/>
              </a:ext>
            </a:extLst>
          </p:cNvPr>
          <p:cNvSpPr txBox="1"/>
          <p:nvPr/>
        </p:nvSpPr>
        <p:spPr>
          <a:xfrm>
            <a:off x="5150974" y="4701010"/>
            <a:ext cx="543739" cy="261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產區</a:t>
            </a: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F790FE-5945-4228-A1F9-7F6FC03211C9}"/>
              </a:ext>
            </a:extLst>
          </p:cNvPr>
          <p:cNvSpPr txBox="1"/>
          <p:nvPr/>
        </p:nvSpPr>
        <p:spPr>
          <a:xfrm>
            <a:off x="5148569" y="2768711"/>
            <a:ext cx="548548" cy="26161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產區</a:t>
            </a:r>
            <a:r>
              <a:rPr kumimoji="0" lang="en-US" altLang="zh-TW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</a:t>
            </a:r>
            <a:endParaRPr kumimoji="0" lang="zh-TW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25E6F10-30B5-422E-A40E-3531778E3558}"/>
              </a:ext>
            </a:extLst>
          </p:cNvPr>
          <p:cNvSpPr txBox="1"/>
          <p:nvPr/>
        </p:nvSpPr>
        <p:spPr>
          <a:xfrm>
            <a:off x="1968880" y="2095617"/>
            <a:ext cx="1435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altLang="zh-TW" sz="1200" kern="12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  <a:cs typeface="+mn-cs"/>
              </a:rPr>
              <a:t>DB/ERP/SCADA/MIS</a:t>
            </a:r>
            <a:endParaRPr lang="zh-TW" altLang="en-US" sz="1200" kern="1200" dirty="0">
              <a:solidFill>
                <a:prstClr val="black"/>
              </a:solidFill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A9680A4-2FA2-4578-BB46-717BD17AEAA8}"/>
              </a:ext>
            </a:extLst>
          </p:cNvPr>
          <p:cNvSpPr txBox="1"/>
          <p:nvPr/>
        </p:nvSpPr>
        <p:spPr>
          <a:xfrm>
            <a:off x="6747086" y="3988789"/>
            <a:ext cx="1665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altLang="zh-TW" sz="1200" kern="1200" dirty="0">
                <a:solidFill>
                  <a:srgbClr val="F79646"/>
                </a:solidFill>
                <a:latin typeface="Calibri"/>
                <a:ea typeface="新細明體" panose="02020500000000000000" pitchFamily="18" charset="-120"/>
                <a:cs typeface="+mn-cs"/>
              </a:rPr>
              <a:t>Ethernet(PLC protocols)</a:t>
            </a:r>
            <a:endParaRPr lang="zh-TW" altLang="en-US" sz="1200" kern="1200" dirty="0">
              <a:solidFill>
                <a:srgbClr val="F79646"/>
              </a:solidFill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FA2E95-4A7E-4D73-B0CF-22F62AB867CA}"/>
              </a:ext>
            </a:extLst>
          </p:cNvPr>
          <p:cNvSpPr txBox="1"/>
          <p:nvPr/>
        </p:nvSpPr>
        <p:spPr>
          <a:xfrm>
            <a:off x="1992531" y="1751106"/>
            <a:ext cx="1234505" cy="369332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Server Side</a:t>
            </a:r>
            <a:endParaRPr kumimoji="0" lang="zh-TW" altLang="en-U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" name="Picture 10" descr="「Server」的圖片搜尋結果">
            <a:extLst>
              <a:ext uri="{FF2B5EF4-FFF2-40B4-BE49-F238E27FC236}">
                <a16:creationId xmlns:a16="http://schemas.microsoft.com/office/drawing/2014/main" id="{2F829A3B-066B-42EA-994F-DF535F69E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6" r="14592"/>
          <a:stretch/>
        </p:blipFill>
        <p:spPr bwMode="auto">
          <a:xfrm>
            <a:off x="2031297" y="2330815"/>
            <a:ext cx="1195739" cy="128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BD5038-43A2-43F5-A546-5BB5F8215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786" y="2363612"/>
            <a:ext cx="1711516" cy="7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F5022AC-0485-4AAD-BD24-F28192C9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543" y="2290176"/>
            <a:ext cx="1711516" cy="7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肘形接點 17">
            <a:extLst>
              <a:ext uri="{FF2B5EF4-FFF2-40B4-BE49-F238E27FC236}">
                <a16:creationId xmlns:a16="http://schemas.microsoft.com/office/drawing/2014/main" id="{8525DF1F-EA4E-4206-8977-4578FF90DF10}"/>
              </a:ext>
            </a:extLst>
          </p:cNvPr>
          <p:cNvCxnSpPr>
            <a:endCxn id="4" idx="2"/>
          </p:cNvCxnSpPr>
          <p:nvPr/>
        </p:nvCxnSpPr>
        <p:spPr>
          <a:xfrm rot="16200000" flipV="1">
            <a:off x="6138815" y="3689838"/>
            <a:ext cx="1156268" cy="114121"/>
          </a:xfrm>
          <a:prstGeom prst="bentConnector3">
            <a:avLst>
              <a:gd name="adj1" fmla="val 42677"/>
            </a:avLst>
          </a:prstGeom>
          <a:noFill/>
          <a:ln w="2857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" name="肘形接點 18">
            <a:extLst>
              <a:ext uri="{FF2B5EF4-FFF2-40B4-BE49-F238E27FC236}">
                <a16:creationId xmlns:a16="http://schemas.microsoft.com/office/drawing/2014/main" id="{C079DB38-937E-4D61-B84D-8573C7405C85}"/>
              </a:ext>
            </a:extLst>
          </p:cNvPr>
          <p:cNvCxnSpPr>
            <a:endCxn id="11" idx="2"/>
          </p:cNvCxnSpPr>
          <p:nvPr/>
        </p:nvCxnSpPr>
        <p:spPr>
          <a:xfrm rot="16200000" flipV="1">
            <a:off x="8041471" y="3672105"/>
            <a:ext cx="1156268" cy="114121"/>
          </a:xfrm>
          <a:prstGeom prst="bentConnector3">
            <a:avLst>
              <a:gd name="adj1" fmla="val 41212"/>
            </a:avLst>
          </a:prstGeom>
          <a:noFill/>
          <a:ln w="2857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5" name="肘形接點 19">
            <a:extLst>
              <a:ext uri="{FF2B5EF4-FFF2-40B4-BE49-F238E27FC236}">
                <a16:creationId xmlns:a16="http://schemas.microsoft.com/office/drawing/2014/main" id="{DFC8C8D5-F9A6-4872-BE4C-824C2F04F0DD}"/>
              </a:ext>
            </a:extLst>
          </p:cNvPr>
          <p:cNvCxnSpPr>
            <a:stCxn id="12" idx="2"/>
            <a:endCxn id="25" idx="0"/>
          </p:cNvCxnSpPr>
          <p:nvPr/>
        </p:nvCxnSpPr>
        <p:spPr>
          <a:xfrm rot="16200000" flipH="1">
            <a:off x="9973976" y="3607921"/>
            <a:ext cx="1154123" cy="93472"/>
          </a:xfrm>
          <a:prstGeom prst="bentConnector3">
            <a:avLst>
              <a:gd name="adj1" fmla="val 65406"/>
            </a:avLst>
          </a:prstGeom>
          <a:noFill/>
          <a:ln w="2857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AB5B744-A390-4F2C-B01A-080D83C3E343}"/>
              </a:ext>
            </a:extLst>
          </p:cNvPr>
          <p:cNvSpPr txBox="1"/>
          <p:nvPr/>
        </p:nvSpPr>
        <p:spPr>
          <a:xfrm>
            <a:off x="2600669" y="3597642"/>
            <a:ext cx="2156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Tx/>
              <a:buFontTx/>
              <a:buNone/>
            </a:pPr>
            <a:r>
              <a:rPr lang="en-US" altLang="zh-TW" sz="1200" kern="1200" dirty="0">
                <a:solidFill>
                  <a:srgbClr val="F79646"/>
                </a:solidFill>
                <a:latin typeface="Calibri"/>
                <a:ea typeface="新細明體" panose="02020500000000000000" pitchFamily="18" charset="-120"/>
                <a:cs typeface="+mn-cs"/>
              </a:rPr>
              <a:t>Ethernet(data access protocols)</a:t>
            </a:r>
            <a:endParaRPr lang="zh-TW" altLang="en-US" sz="1200" kern="1200" dirty="0">
              <a:solidFill>
                <a:srgbClr val="F79646"/>
              </a:solidFill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39B42462-682C-4D0C-8FB0-EF762943E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717" y="4047528"/>
            <a:ext cx="1568734" cy="885688"/>
          </a:xfrm>
          <a:prstGeom prst="rect">
            <a:avLst/>
          </a:prstGeom>
        </p:spPr>
      </p:pic>
      <p:sp>
        <p:nvSpPr>
          <p:cNvPr id="18" name="圓角矩形圖說文字 23">
            <a:extLst>
              <a:ext uri="{FF2B5EF4-FFF2-40B4-BE49-F238E27FC236}">
                <a16:creationId xmlns:a16="http://schemas.microsoft.com/office/drawing/2014/main" id="{C51B33E4-5DDE-4A95-8002-C97DC217B721}"/>
              </a:ext>
            </a:extLst>
          </p:cNvPr>
          <p:cNvSpPr/>
          <p:nvPr/>
        </p:nvSpPr>
        <p:spPr>
          <a:xfrm>
            <a:off x="3210394" y="3928928"/>
            <a:ext cx="1809010" cy="1113010"/>
          </a:xfrm>
          <a:prstGeom prst="wedgeRoundRectCallout">
            <a:avLst>
              <a:gd name="adj1" fmla="val 129141"/>
              <a:gd name="adj2" fmla="val -31011"/>
              <a:gd name="adj3" fmla="val 16667"/>
            </a:avLst>
          </a:prstGeom>
          <a:noFill/>
          <a:ln w="12700" cap="flat" cmpd="sng" algn="ctr">
            <a:solidFill>
              <a:srgbClr val="4F81BD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771EB9D-F69F-421C-B6DC-8690EC67A487}"/>
              </a:ext>
            </a:extLst>
          </p:cNvPr>
          <p:cNvSpPr txBox="1"/>
          <p:nvPr/>
        </p:nvSpPr>
        <p:spPr>
          <a:xfrm>
            <a:off x="5594698" y="1950370"/>
            <a:ext cx="1112484" cy="369332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Local Side</a:t>
            </a:r>
            <a:endParaRPr kumimoji="0" lang="zh-TW" altLang="en-U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雲朵形 19">
            <a:extLst>
              <a:ext uri="{FF2B5EF4-FFF2-40B4-BE49-F238E27FC236}">
                <a16:creationId xmlns:a16="http://schemas.microsoft.com/office/drawing/2014/main" id="{4C1B8451-E0BF-414C-B7FA-863F06FBD323}"/>
              </a:ext>
            </a:extLst>
          </p:cNvPr>
          <p:cNvSpPr/>
          <p:nvPr/>
        </p:nvSpPr>
        <p:spPr>
          <a:xfrm>
            <a:off x="180509" y="2538378"/>
            <a:ext cx="1215304" cy="941219"/>
          </a:xfrm>
          <a:prstGeom prst="cloud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IaaS/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PaaS/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SaaS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5B7151-9AE8-4BB1-8309-CDE825F7C9C0}"/>
              </a:ext>
            </a:extLst>
          </p:cNvPr>
          <p:cNvSpPr/>
          <p:nvPr/>
        </p:nvSpPr>
        <p:spPr>
          <a:xfrm>
            <a:off x="323422" y="1758248"/>
            <a:ext cx="962124" cy="369332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Cloud</a:t>
            </a:r>
            <a:endParaRPr kumimoji="0" lang="zh-TW" altLang="en-U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向右箭號 27">
            <a:extLst>
              <a:ext uri="{FF2B5EF4-FFF2-40B4-BE49-F238E27FC236}">
                <a16:creationId xmlns:a16="http://schemas.microsoft.com/office/drawing/2014/main" id="{3156CB24-D496-4D02-BFE5-8AA52F95E8CB}"/>
              </a:ext>
            </a:extLst>
          </p:cNvPr>
          <p:cNvSpPr/>
          <p:nvPr/>
        </p:nvSpPr>
        <p:spPr>
          <a:xfrm rot="10800000">
            <a:off x="1541485" y="2932670"/>
            <a:ext cx="375692" cy="289850"/>
          </a:xfrm>
          <a:prstGeom prst="rightArrow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3" name="Picture 2" descr="相關圖片">
            <a:extLst>
              <a:ext uri="{FF2B5EF4-FFF2-40B4-BE49-F238E27FC236}">
                <a16:creationId xmlns:a16="http://schemas.microsoft.com/office/drawing/2014/main" id="{EC9BBC93-AD8E-4B76-88FD-2B1BE203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171" y="4275629"/>
            <a:ext cx="1800000" cy="101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相關圖片">
            <a:extLst>
              <a:ext uri="{FF2B5EF4-FFF2-40B4-BE49-F238E27FC236}">
                <a16:creationId xmlns:a16="http://schemas.microsoft.com/office/drawing/2014/main" id="{0F01711A-A6A9-4B91-A6EB-6A798BFF5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171" y="4275629"/>
            <a:ext cx="1800000" cy="101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相關圖片">
            <a:extLst>
              <a:ext uri="{FF2B5EF4-FFF2-40B4-BE49-F238E27FC236}">
                <a16:creationId xmlns:a16="http://schemas.microsoft.com/office/drawing/2014/main" id="{28A99DAB-1DCE-4202-AE25-C1AC42C3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773" y="4231719"/>
            <a:ext cx="1800000" cy="101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肘形接點 45">
            <a:extLst>
              <a:ext uri="{FF2B5EF4-FFF2-40B4-BE49-F238E27FC236}">
                <a16:creationId xmlns:a16="http://schemas.microsoft.com/office/drawing/2014/main" id="{842A1B57-8AA2-4F58-A6AE-276332B75B0C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 rot="16200000" flipH="1">
            <a:off x="6305689" y="-60365"/>
            <a:ext cx="615562" cy="7968606"/>
          </a:xfrm>
          <a:prstGeom prst="bentConnector3">
            <a:avLst>
              <a:gd name="adj1" fmla="val 34870"/>
            </a:avLst>
          </a:prstGeom>
          <a:noFill/>
          <a:ln w="28575" cap="flat" cmpd="sng" algn="ctr">
            <a:solidFill>
              <a:srgbClr val="F79646"/>
            </a:solidFill>
            <a:prstDash val="solid"/>
          </a:ln>
          <a:effectLst/>
        </p:spPr>
      </p:cxnSp>
      <p:pic>
        <p:nvPicPr>
          <p:cNvPr id="27" name="Picture 10" descr="「Moxa U8100」的圖片搜尋結果">
            <a:extLst>
              <a:ext uri="{FF2B5EF4-FFF2-40B4-BE49-F238E27FC236}">
                <a16:creationId xmlns:a16="http://schemas.microsoft.com/office/drawing/2014/main" id="{160FF850-AA27-4093-BFA4-E1922A700D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1" r="37294"/>
          <a:stretch/>
        </p:blipFill>
        <p:spPr bwMode="auto">
          <a:xfrm>
            <a:off x="6317794" y="3098985"/>
            <a:ext cx="246524" cy="48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「Moxa U8100」的圖片搜尋結果">
            <a:extLst>
              <a:ext uri="{FF2B5EF4-FFF2-40B4-BE49-F238E27FC236}">
                <a16:creationId xmlns:a16="http://schemas.microsoft.com/office/drawing/2014/main" id="{C8024559-A6E9-465C-80A2-86BE5527F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1" r="37294"/>
          <a:stretch/>
        </p:blipFill>
        <p:spPr bwMode="auto">
          <a:xfrm>
            <a:off x="8248142" y="3106333"/>
            <a:ext cx="246524" cy="48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「Moxa U8100」的圖片搜尋結果">
            <a:extLst>
              <a:ext uri="{FF2B5EF4-FFF2-40B4-BE49-F238E27FC236}">
                <a16:creationId xmlns:a16="http://schemas.microsoft.com/office/drawing/2014/main" id="{B9348447-2468-49F5-B624-F546DEFFC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1" r="37294"/>
          <a:stretch/>
        </p:blipFill>
        <p:spPr bwMode="auto">
          <a:xfrm>
            <a:off x="10224830" y="3077595"/>
            <a:ext cx="246524" cy="48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「Moxa U8100」的圖片搜尋結果">
            <a:extLst>
              <a:ext uri="{FF2B5EF4-FFF2-40B4-BE49-F238E27FC236}">
                <a16:creationId xmlns:a16="http://schemas.microsoft.com/office/drawing/2014/main" id="{17EE4BE4-4675-4316-85BA-87AFED5BA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1" r="37294"/>
          <a:stretch/>
        </p:blipFill>
        <p:spPr bwMode="auto">
          <a:xfrm>
            <a:off x="10313183" y="3928928"/>
            <a:ext cx="246524" cy="48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「Moxa U8100」的圖片搜尋結果">
            <a:extLst>
              <a:ext uri="{FF2B5EF4-FFF2-40B4-BE49-F238E27FC236}">
                <a16:creationId xmlns:a16="http://schemas.microsoft.com/office/drawing/2014/main" id="{A0F78B12-F3E1-4995-AF81-4EF40F5C9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1" r="37294"/>
          <a:stretch/>
        </p:blipFill>
        <p:spPr bwMode="auto">
          <a:xfrm>
            <a:off x="8406516" y="3908022"/>
            <a:ext cx="246524" cy="48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 descr="「Moxa U8100」的圖片搜尋結果">
            <a:extLst>
              <a:ext uri="{FF2B5EF4-FFF2-40B4-BE49-F238E27FC236}">
                <a16:creationId xmlns:a16="http://schemas.microsoft.com/office/drawing/2014/main" id="{486B7988-5AC7-4BF2-A794-B55DCBB52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1" r="37294"/>
          <a:stretch/>
        </p:blipFill>
        <p:spPr bwMode="auto">
          <a:xfrm>
            <a:off x="6499191" y="3905562"/>
            <a:ext cx="246524" cy="48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67085"/>
      </p:ext>
    </p:extLst>
  </p:cSld>
  <p:clrMapOvr>
    <a:masterClrMapping/>
  </p:clrMapOvr>
</p:sld>
</file>

<file path=ppt/theme/theme1.xml><?xml version="1.0" encoding="utf-8"?>
<a:theme xmlns:a="http://schemas.openxmlformats.org/drawingml/2006/main" name="Chamele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meleon" id="{9B75377B-C70C-4054-97FD-41D1EE977D58}" vid="{DAF4DA80-0C4E-4C50-BC4F-54814627C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Chameleon</Template>
  <TotalTime>1</TotalTime>
  <Words>227</Words>
  <Application>Microsoft Office PowerPoint</Application>
  <PresentationFormat>寬螢幕</PresentationFormat>
  <Paragraphs>93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Arimo</vt:lpstr>
      <vt:lpstr>Calibri</vt:lpstr>
      <vt:lpstr>Chameleon</vt:lpstr>
      <vt:lpstr>數位通訊基本概念</vt:lpstr>
      <vt:lpstr>數位通訊基本概念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數位通訊基本概念</dc:title>
  <dc:creator>李秉恒</dc:creator>
  <cp:lastModifiedBy>李秉恒</cp:lastModifiedBy>
  <cp:revision>1</cp:revision>
  <dcterms:created xsi:type="dcterms:W3CDTF">2019-07-26T06:49:06Z</dcterms:created>
  <dcterms:modified xsi:type="dcterms:W3CDTF">2019-07-26T06:50:22Z</dcterms:modified>
</cp:coreProperties>
</file>