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2"/>
  </p:notesMasterIdLst>
  <p:sldIdLst>
    <p:sldId id="256" r:id="rId5"/>
    <p:sldId id="257" r:id="rId6"/>
    <p:sldId id="273" r:id="rId7"/>
    <p:sldId id="270" r:id="rId8"/>
    <p:sldId id="261" r:id="rId9"/>
    <p:sldId id="262" r:id="rId10"/>
    <p:sldId id="269" r:id="rId11"/>
    <p:sldId id="266" r:id="rId12"/>
    <p:sldId id="260" r:id="rId13"/>
    <p:sldId id="258" r:id="rId14"/>
    <p:sldId id="263" r:id="rId15"/>
    <p:sldId id="267" r:id="rId16"/>
    <p:sldId id="264" r:id="rId17"/>
    <p:sldId id="268" r:id="rId18"/>
    <p:sldId id="274" r:id="rId19"/>
    <p:sldId id="265" r:id="rId20"/>
    <p:sldId id="272" r:id="rId21"/>
  </p:sldIdLst>
  <p:sldSz cx="12192000" cy="6858000"/>
  <p:notesSz cx="6858000" cy="1790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EE5B6-3BCE-D4A9-F9FC-A97184BDC7E7}" v="41" dt="2020-02-26T17:33:28.696"/>
    <p1510:client id="{2E56257A-3E51-0A1E-F32D-D9D89CA47749}" v="1245" dt="2020-02-26T18:10:43.194"/>
    <p1510:client id="{59C9D687-A465-42D1-9408-6B2990910CC4}" v="1753" dt="2020-02-26T19:29:30.928"/>
    <p1510:client id="{5B1051E3-D9ED-CBC8-4E7D-183BAB33F75B}" v="469" dt="2020-02-26T11:43:04.046"/>
    <p1510:client id="{6B6B5FDD-B5DF-C570-5325-2DC155DDB162}" v="1430" dt="2020-02-26T17:39:56.079"/>
    <p1510:client id="{6B78B107-3927-07F5-AB87-49DBBC8657BF}" v="135" dt="2020-02-26T19:11:07.851"/>
    <p1510:client id="{86498BB2-4F13-8579-2F68-62228E7D67BA}" v="1770" dt="2020-02-26T02:33:35.846"/>
    <p1510:client id="{ACA11542-4584-CA6C-F033-CBEF420718F3}" v="23" dt="2020-02-26T19:15:07.127"/>
    <p1510:client id="{B73A47A6-A44E-F024-DA2A-EB6F39B87671}" v="113" dt="2020-02-26T14:45:30.835"/>
    <p1510:client id="{C208EA72-F956-7D1A-C857-B6F05DF078C2}" v="1" dt="2020-02-26T20:45:13.388"/>
    <p1510:client id="{CBB04F9B-A570-C043-E76B-4564920DE423}" v="12" dt="2020-02-26T19:31:59.936"/>
    <p1510:client id="{CE3DEC0F-FB43-4275-9EDE-9ED5D05C6979}" v="13" dt="2020-02-25T23:50:48.990"/>
    <p1510:client id="{F7998DE0-43DE-9450-004A-0DDA439ED51B}" v="265" dt="2020-02-26T17:14:53.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2C87A69-8B24-425F-BFD9-9869A2F2E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76346A-39ED-4841-8F70-DC451B9FE3A4}">
      <dgm:prSet/>
      <dgm:spPr/>
      <dgm:t>
        <a:bodyPr/>
        <a:lstStyle/>
        <a:p>
          <a:pPr>
            <a:lnSpc>
              <a:spcPct val="100000"/>
            </a:lnSpc>
          </a:pPr>
          <a:r>
            <a:rPr lang="en-US"/>
            <a:t>Music has no boaders.</a:t>
          </a:r>
          <a:r>
            <a:rPr lang="en-US" b="0" i="0" u="none" strike="noStrike" cap="none" baseline="0" noProof="0">
              <a:solidFill>
                <a:srgbClr val="010000"/>
              </a:solidFill>
              <a:latin typeface="Calibri Light"/>
              <a:cs typeface="Calibri Light"/>
            </a:rPr>
            <a:t> </a:t>
          </a:r>
          <a:r>
            <a:rPr lang="en-US"/>
            <a:t>Music videos are popular cateogry in all analyzed counties.</a:t>
          </a:r>
        </a:p>
      </dgm:t>
    </dgm:pt>
    <dgm:pt modelId="{F8FF3933-BE0C-44E4-9B96-AA153FD1754A}" type="parTrans" cxnId="{6602688E-4B9D-4561-BE38-F6FDDC2ECDA4}">
      <dgm:prSet/>
      <dgm:spPr/>
      <dgm:t>
        <a:bodyPr/>
        <a:lstStyle/>
        <a:p>
          <a:endParaRPr lang="en-US"/>
        </a:p>
      </dgm:t>
    </dgm:pt>
    <dgm:pt modelId="{E2E5EBAC-DF33-4337-A2FF-D3E130ED38FB}" type="sibTrans" cxnId="{6602688E-4B9D-4561-BE38-F6FDDC2ECDA4}">
      <dgm:prSet/>
      <dgm:spPr/>
      <dgm:t>
        <a:bodyPr/>
        <a:lstStyle/>
        <a:p>
          <a:endParaRPr lang="en-US"/>
        </a:p>
      </dgm:t>
    </dgm:pt>
    <dgm:pt modelId="{B272E34A-B25F-4E7E-BAFE-325C675FD86D}">
      <dgm:prSet/>
      <dgm:spPr/>
      <dgm:t>
        <a:bodyPr/>
        <a:lstStyle/>
        <a:p>
          <a:pPr>
            <a:lnSpc>
              <a:spcPct val="100000"/>
            </a:lnSpc>
          </a:pPr>
          <a:r>
            <a:rPr lang="en-US"/>
            <a:t>Kpop music videos become trending in the world.</a:t>
          </a:r>
        </a:p>
      </dgm:t>
    </dgm:pt>
    <dgm:pt modelId="{30943684-9EDF-4924-865B-39ECA2BD7976}" type="parTrans" cxnId="{D0C3DF9B-C815-48ED-B446-0155FC28B68D}">
      <dgm:prSet/>
      <dgm:spPr/>
      <dgm:t>
        <a:bodyPr/>
        <a:lstStyle/>
        <a:p>
          <a:endParaRPr lang="en-US"/>
        </a:p>
      </dgm:t>
    </dgm:pt>
    <dgm:pt modelId="{39F9B77B-571E-4CBD-B264-25B98881DF5F}" type="sibTrans" cxnId="{D0C3DF9B-C815-48ED-B446-0155FC28B68D}">
      <dgm:prSet/>
      <dgm:spPr/>
      <dgm:t>
        <a:bodyPr/>
        <a:lstStyle/>
        <a:p>
          <a:endParaRPr lang="en-US"/>
        </a:p>
      </dgm:t>
    </dgm:pt>
    <dgm:pt modelId="{452D1B2B-F39B-4B13-862D-714587084046}">
      <dgm:prSet/>
      <dgm:spPr/>
      <dgm:t>
        <a:bodyPr/>
        <a:lstStyle/>
        <a:p>
          <a:pPr rtl="0">
            <a:lnSpc>
              <a:spcPct val="100000"/>
            </a:lnSpc>
          </a:pPr>
          <a:r>
            <a:rPr lang="en-US"/>
            <a:t>Gaming seems not a trending category on YouTube.</a:t>
          </a:r>
          <a:r>
            <a:rPr lang="en-US">
              <a:latin typeface="Calibri Light" panose="020F0302020204030204"/>
            </a:rPr>
            <a:t> </a:t>
          </a:r>
          <a:endParaRPr lang="en-US"/>
        </a:p>
      </dgm:t>
    </dgm:pt>
    <dgm:pt modelId="{C64D122F-33D5-442F-8BCF-8612E6EC9355}" type="parTrans" cxnId="{74347553-8200-4938-AECE-AB5BBAC6F4FF}">
      <dgm:prSet/>
      <dgm:spPr/>
      <dgm:t>
        <a:bodyPr/>
        <a:lstStyle/>
        <a:p>
          <a:endParaRPr lang="en-US"/>
        </a:p>
      </dgm:t>
    </dgm:pt>
    <dgm:pt modelId="{0764FA5F-0EC7-4162-B3B8-06884E2B6D9A}" type="sibTrans" cxnId="{74347553-8200-4938-AECE-AB5BBAC6F4FF}">
      <dgm:prSet/>
      <dgm:spPr/>
      <dgm:t>
        <a:bodyPr/>
        <a:lstStyle/>
        <a:p>
          <a:endParaRPr lang="en-US"/>
        </a:p>
      </dgm:t>
    </dgm:pt>
    <dgm:pt modelId="{ABFFDE2B-7768-4AAD-986F-E9BF4CD327FF}" type="pres">
      <dgm:prSet presAssocID="{A2C87A69-8B24-425F-BFD9-9869A2F2EB21}" presName="root" presStyleCnt="0">
        <dgm:presLayoutVars>
          <dgm:dir/>
          <dgm:resizeHandles val="exact"/>
        </dgm:presLayoutVars>
      </dgm:prSet>
      <dgm:spPr/>
    </dgm:pt>
    <dgm:pt modelId="{37145591-2E7D-482F-81E3-61BBF18DC5FA}" type="pres">
      <dgm:prSet presAssocID="{F176346A-39ED-4841-8F70-DC451B9FE3A4}" presName="compNode" presStyleCnt="0"/>
      <dgm:spPr/>
    </dgm:pt>
    <dgm:pt modelId="{032D4B53-589C-439D-9431-6ED1470D95A7}" type="pres">
      <dgm:prSet presAssocID="{F176346A-39ED-4841-8F70-DC451B9FE3A4}" presName="bgRect" presStyleLbl="bgShp" presStyleIdx="0" presStyleCnt="3"/>
      <dgm:spPr/>
    </dgm:pt>
    <dgm:pt modelId="{4432D426-93E2-4766-86A6-9A915BDE9174}" type="pres">
      <dgm:prSet presAssocID="{F176346A-39ED-4841-8F70-DC451B9FE3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Notes"/>
        </a:ext>
      </dgm:extLst>
    </dgm:pt>
    <dgm:pt modelId="{56CD5DA9-A068-4B46-AF8D-28A1093B5C46}" type="pres">
      <dgm:prSet presAssocID="{F176346A-39ED-4841-8F70-DC451B9FE3A4}" presName="spaceRect" presStyleCnt="0"/>
      <dgm:spPr/>
    </dgm:pt>
    <dgm:pt modelId="{303AEE4D-92F7-4F7D-AA5D-7D7019E3857F}" type="pres">
      <dgm:prSet presAssocID="{F176346A-39ED-4841-8F70-DC451B9FE3A4}" presName="parTx" presStyleLbl="revTx" presStyleIdx="0" presStyleCnt="3">
        <dgm:presLayoutVars>
          <dgm:chMax val="0"/>
          <dgm:chPref val="0"/>
        </dgm:presLayoutVars>
      </dgm:prSet>
      <dgm:spPr/>
    </dgm:pt>
    <dgm:pt modelId="{8D0F254E-C584-4407-B223-A8669256346D}" type="pres">
      <dgm:prSet presAssocID="{E2E5EBAC-DF33-4337-A2FF-D3E130ED38FB}" presName="sibTrans" presStyleCnt="0"/>
      <dgm:spPr/>
    </dgm:pt>
    <dgm:pt modelId="{2DC849E6-D4F2-4ED7-8D25-947B5FEE10FF}" type="pres">
      <dgm:prSet presAssocID="{B272E34A-B25F-4E7E-BAFE-325C675FD86D}" presName="compNode" presStyleCnt="0"/>
      <dgm:spPr/>
    </dgm:pt>
    <dgm:pt modelId="{89A721F6-1C78-465E-8627-0AD0B5E8D0BD}" type="pres">
      <dgm:prSet presAssocID="{B272E34A-B25F-4E7E-BAFE-325C675FD86D}" presName="bgRect" presStyleLbl="bgShp" presStyleIdx="1" presStyleCnt="3"/>
      <dgm:spPr/>
    </dgm:pt>
    <dgm:pt modelId="{1DFB7578-D83C-4255-BFC3-DA3811A3BF5C}" type="pres">
      <dgm:prSet presAssocID="{B272E34A-B25F-4E7E-BAFE-325C675FD8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D543C96F-171B-4C82-8CE9-2E0D0265A7DB}" type="pres">
      <dgm:prSet presAssocID="{B272E34A-B25F-4E7E-BAFE-325C675FD86D}" presName="spaceRect" presStyleCnt="0"/>
      <dgm:spPr/>
    </dgm:pt>
    <dgm:pt modelId="{E0A84F0A-9A37-4D35-B017-EF60463117F3}" type="pres">
      <dgm:prSet presAssocID="{B272E34A-B25F-4E7E-BAFE-325C675FD86D}" presName="parTx" presStyleLbl="revTx" presStyleIdx="1" presStyleCnt="3">
        <dgm:presLayoutVars>
          <dgm:chMax val="0"/>
          <dgm:chPref val="0"/>
        </dgm:presLayoutVars>
      </dgm:prSet>
      <dgm:spPr/>
    </dgm:pt>
    <dgm:pt modelId="{EC371406-C80F-41C6-8F8B-BC648069A47E}" type="pres">
      <dgm:prSet presAssocID="{39F9B77B-571E-4CBD-B264-25B98881DF5F}" presName="sibTrans" presStyleCnt="0"/>
      <dgm:spPr/>
    </dgm:pt>
    <dgm:pt modelId="{8E9E8DBD-3DC6-44A9-AC0B-650C85D9A4A9}" type="pres">
      <dgm:prSet presAssocID="{452D1B2B-F39B-4B13-862D-714587084046}" presName="compNode" presStyleCnt="0"/>
      <dgm:spPr/>
    </dgm:pt>
    <dgm:pt modelId="{CDF22729-F5FD-4439-AD02-ADE34733C349}" type="pres">
      <dgm:prSet presAssocID="{452D1B2B-F39B-4B13-862D-714587084046}" presName="bgRect" presStyleLbl="bgShp" presStyleIdx="2" presStyleCnt="3"/>
      <dgm:spPr/>
    </dgm:pt>
    <dgm:pt modelId="{D6B361E7-372C-497A-BF35-401E94537C7F}" type="pres">
      <dgm:prSet presAssocID="{452D1B2B-F39B-4B13-862D-7145870840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170E3D16-086C-4BE3-9A47-1E300554292E}" type="pres">
      <dgm:prSet presAssocID="{452D1B2B-F39B-4B13-862D-714587084046}" presName="spaceRect" presStyleCnt="0"/>
      <dgm:spPr/>
    </dgm:pt>
    <dgm:pt modelId="{C00BB712-FA6A-4D4E-8F0F-7B384EFB6B49}" type="pres">
      <dgm:prSet presAssocID="{452D1B2B-F39B-4B13-862D-714587084046}" presName="parTx" presStyleLbl="revTx" presStyleIdx="2" presStyleCnt="3">
        <dgm:presLayoutVars>
          <dgm:chMax val="0"/>
          <dgm:chPref val="0"/>
        </dgm:presLayoutVars>
      </dgm:prSet>
      <dgm:spPr/>
    </dgm:pt>
  </dgm:ptLst>
  <dgm:cxnLst>
    <dgm:cxn modelId="{ABED0B67-DF66-48D3-8122-2C28EDD6CEFE}" type="presOf" srcId="{B272E34A-B25F-4E7E-BAFE-325C675FD86D}" destId="{E0A84F0A-9A37-4D35-B017-EF60463117F3}" srcOrd="0" destOrd="0" presId="urn:microsoft.com/office/officeart/2018/2/layout/IconVerticalSolidList"/>
    <dgm:cxn modelId="{74347553-8200-4938-AECE-AB5BBAC6F4FF}" srcId="{A2C87A69-8B24-425F-BFD9-9869A2F2EB21}" destId="{452D1B2B-F39B-4B13-862D-714587084046}" srcOrd="2" destOrd="0" parTransId="{C64D122F-33D5-442F-8BCF-8612E6EC9355}" sibTransId="{0764FA5F-0EC7-4162-B3B8-06884E2B6D9A}"/>
    <dgm:cxn modelId="{6602688E-4B9D-4561-BE38-F6FDDC2ECDA4}" srcId="{A2C87A69-8B24-425F-BFD9-9869A2F2EB21}" destId="{F176346A-39ED-4841-8F70-DC451B9FE3A4}" srcOrd="0" destOrd="0" parTransId="{F8FF3933-BE0C-44E4-9B96-AA153FD1754A}" sibTransId="{E2E5EBAC-DF33-4337-A2FF-D3E130ED38FB}"/>
    <dgm:cxn modelId="{9EFFC294-B074-4940-A7D2-2A74BA5764E5}" type="presOf" srcId="{452D1B2B-F39B-4B13-862D-714587084046}" destId="{C00BB712-FA6A-4D4E-8F0F-7B384EFB6B49}" srcOrd="0" destOrd="0" presId="urn:microsoft.com/office/officeart/2018/2/layout/IconVerticalSolidList"/>
    <dgm:cxn modelId="{D0C3DF9B-C815-48ED-B446-0155FC28B68D}" srcId="{A2C87A69-8B24-425F-BFD9-9869A2F2EB21}" destId="{B272E34A-B25F-4E7E-BAFE-325C675FD86D}" srcOrd="1" destOrd="0" parTransId="{30943684-9EDF-4924-865B-39ECA2BD7976}" sibTransId="{39F9B77B-571E-4CBD-B264-25B98881DF5F}"/>
    <dgm:cxn modelId="{7802D9BC-51DA-4EEC-831E-8B693C2A7D1F}" type="presOf" srcId="{A2C87A69-8B24-425F-BFD9-9869A2F2EB21}" destId="{ABFFDE2B-7768-4AAD-986F-E9BF4CD327FF}" srcOrd="0" destOrd="0" presId="urn:microsoft.com/office/officeart/2018/2/layout/IconVerticalSolidList"/>
    <dgm:cxn modelId="{0B3F6FEF-B12C-4C7A-87F1-0411AFB3C04C}" type="presOf" srcId="{F176346A-39ED-4841-8F70-DC451B9FE3A4}" destId="{303AEE4D-92F7-4F7D-AA5D-7D7019E3857F}" srcOrd="0" destOrd="0" presId="urn:microsoft.com/office/officeart/2018/2/layout/IconVerticalSolidList"/>
    <dgm:cxn modelId="{0E37EF9F-C0B4-44CF-8052-9BBCF6AF517B}" type="presParOf" srcId="{ABFFDE2B-7768-4AAD-986F-E9BF4CD327FF}" destId="{37145591-2E7D-482F-81E3-61BBF18DC5FA}" srcOrd="0" destOrd="0" presId="urn:microsoft.com/office/officeart/2018/2/layout/IconVerticalSolidList"/>
    <dgm:cxn modelId="{41ECE227-4141-41CD-9BEB-0B1B0EC41CD0}" type="presParOf" srcId="{37145591-2E7D-482F-81E3-61BBF18DC5FA}" destId="{032D4B53-589C-439D-9431-6ED1470D95A7}" srcOrd="0" destOrd="0" presId="urn:microsoft.com/office/officeart/2018/2/layout/IconVerticalSolidList"/>
    <dgm:cxn modelId="{1F2B7C03-5F47-41C3-8277-61D2C7F60C67}" type="presParOf" srcId="{37145591-2E7D-482F-81E3-61BBF18DC5FA}" destId="{4432D426-93E2-4766-86A6-9A915BDE9174}" srcOrd="1" destOrd="0" presId="urn:microsoft.com/office/officeart/2018/2/layout/IconVerticalSolidList"/>
    <dgm:cxn modelId="{8FD87101-AC14-4C1C-8CA0-62D2AB90CB3E}" type="presParOf" srcId="{37145591-2E7D-482F-81E3-61BBF18DC5FA}" destId="{56CD5DA9-A068-4B46-AF8D-28A1093B5C46}" srcOrd="2" destOrd="0" presId="urn:microsoft.com/office/officeart/2018/2/layout/IconVerticalSolidList"/>
    <dgm:cxn modelId="{71898813-02CF-4D59-8A22-70295BB0FFF8}" type="presParOf" srcId="{37145591-2E7D-482F-81E3-61BBF18DC5FA}" destId="{303AEE4D-92F7-4F7D-AA5D-7D7019E3857F}" srcOrd="3" destOrd="0" presId="urn:microsoft.com/office/officeart/2018/2/layout/IconVerticalSolidList"/>
    <dgm:cxn modelId="{623D9A09-7F17-4F42-9119-BA91EA2A4BA7}" type="presParOf" srcId="{ABFFDE2B-7768-4AAD-986F-E9BF4CD327FF}" destId="{8D0F254E-C584-4407-B223-A8669256346D}" srcOrd="1" destOrd="0" presId="urn:microsoft.com/office/officeart/2018/2/layout/IconVerticalSolidList"/>
    <dgm:cxn modelId="{A251F829-FF7E-4213-86EA-B98D3EE5AA02}" type="presParOf" srcId="{ABFFDE2B-7768-4AAD-986F-E9BF4CD327FF}" destId="{2DC849E6-D4F2-4ED7-8D25-947B5FEE10FF}" srcOrd="2" destOrd="0" presId="urn:microsoft.com/office/officeart/2018/2/layout/IconVerticalSolidList"/>
    <dgm:cxn modelId="{1C440B1F-6769-408D-BE6B-8C99DE75BA92}" type="presParOf" srcId="{2DC849E6-D4F2-4ED7-8D25-947B5FEE10FF}" destId="{89A721F6-1C78-465E-8627-0AD0B5E8D0BD}" srcOrd="0" destOrd="0" presId="urn:microsoft.com/office/officeart/2018/2/layout/IconVerticalSolidList"/>
    <dgm:cxn modelId="{C9A33562-9343-43A8-8264-B75614EE5E54}" type="presParOf" srcId="{2DC849E6-D4F2-4ED7-8D25-947B5FEE10FF}" destId="{1DFB7578-D83C-4255-BFC3-DA3811A3BF5C}" srcOrd="1" destOrd="0" presId="urn:microsoft.com/office/officeart/2018/2/layout/IconVerticalSolidList"/>
    <dgm:cxn modelId="{2B651A40-9961-472D-B0D3-7DAE6C3810C2}" type="presParOf" srcId="{2DC849E6-D4F2-4ED7-8D25-947B5FEE10FF}" destId="{D543C96F-171B-4C82-8CE9-2E0D0265A7DB}" srcOrd="2" destOrd="0" presId="urn:microsoft.com/office/officeart/2018/2/layout/IconVerticalSolidList"/>
    <dgm:cxn modelId="{6ADBBDB1-31A0-4D5A-ACE0-EF5C961B46F8}" type="presParOf" srcId="{2DC849E6-D4F2-4ED7-8D25-947B5FEE10FF}" destId="{E0A84F0A-9A37-4D35-B017-EF60463117F3}" srcOrd="3" destOrd="0" presId="urn:microsoft.com/office/officeart/2018/2/layout/IconVerticalSolidList"/>
    <dgm:cxn modelId="{B11BABDA-610F-4A9C-8FB2-37E8ADD3B675}" type="presParOf" srcId="{ABFFDE2B-7768-4AAD-986F-E9BF4CD327FF}" destId="{EC371406-C80F-41C6-8F8B-BC648069A47E}" srcOrd="3" destOrd="0" presId="urn:microsoft.com/office/officeart/2018/2/layout/IconVerticalSolidList"/>
    <dgm:cxn modelId="{055E248C-4000-4430-BB0E-B97F20BD94B2}" type="presParOf" srcId="{ABFFDE2B-7768-4AAD-986F-E9BF4CD327FF}" destId="{8E9E8DBD-3DC6-44A9-AC0B-650C85D9A4A9}" srcOrd="4" destOrd="0" presId="urn:microsoft.com/office/officeart/2018/2/layout/IconVerticalSolidList"/>
    <dgm:cxn modelId="{B192B9B3-37B7-40E4-A19F-ABF6C5DF37A2}" type="presParOf" srcId="{8E9E8DBD-3DC6-44A9-AC0B-650C85D9A4A9}" destId="{CDF22729-F5FD-4439-AD02-ADE34733C349}" srcOrd="0" destOrd="0" presId="urn:microsoft.com/office/officeart/2018/2/layout/IconVerticalSolidList"/>
    <dgm:cxn modelId="{CCCE2E00-9F19-4275-855E-16368C4107D1}" type="presParOf" srcId="{8E9E8DBD-3DC6-44A9-AC0B-650C85D9A4A9}" destId="{D6B361E7-372C-497A-BF35-401E94537C7F}" srcOrd="1" destOrd="0" presId="urn:microsoft.com/office/officeart/2018/2/layout/IconVerticalSolidList"/>
    <dgm:cxn modelId="{5F5AF446-D95D-4B2A-AAA3-054A70AD959C}" type="presParOf" srcId="{8E9E8DBD-3DC6-44A9-AC0B-650C85D9A4A9}" destId="{170E3D16-086C-4BE3-9A47-1E300554292E}" srcOrd="2" destOrd="0" presId="urn:microsoft.com/office/officeart/2018/2/layout/IconVerticalSolidList"/>
    <dgm:cxn modelId="{B19D98DC-953E-4538-8DF7-965A2CF17DB9}" type="presParOf" srcId="{8E9E8DBD-3DC6-44A9-AC0B-650C85D9A4A9}" destId="{C00BB712-FA6A-4D4E-8F0F-7B384EFB6B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570C9E-5047-40CE-AB56-6F5CB2B8E33C}"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3231E42-4072-4B8D-BA14-263EDF1C4765}">
      <dgm:prSet/>
      <dgm:spPr/>
      <dgm:t>
        <a:bodyPr/>
        <a:lstStyle/>
        <a:p>
          <a:pPr>
            <a:defRPr cap="all"/>
          </a:pPr>
          <a:r>
            <a:rPr lang="en-US"/>
            <a:t>Upload music video or song cover</a:t>
          </a:r>
        </a:p>
      </dgm:t>
    </dgm:pt>
    <dgm:pt modelId="{BB5458AE-3A16-49FD-B221-581F8D34C1E7}" type="parTrans" cxnId="{D0BEBEE9-6170-4F9B-B947-C8BBD692B8D1}">
      <dgm:prSet/>
      <dgm:spPr/>
      <dgm:t>
        <a:bodyPr/>
        <a:lstStyle/>
        <a:p>
          <a:endParaRPr lang="en-US"/>
        </a:p>
      </dgm:t>
    </dgm:pt>
    <dgm:pt modelId="{1916B62C-CEE4-457C-A6AA-7B0DC1577CD6}" type="sibTrans" cxnId="{D0BEBEE9-6170-4F9B-B947-C8BBD692B8D1}">
      <dgm:prSet/>
      <dgm:spPr/>
      <dgm:t>
        <a:bodyPr/>
        <a:lstStyle/>
        <a:p>
          <a:endParaRPr lang="en-US"/>
        </a:p>
      </dgm:t>
    </dgm:pt>
    <dgm:pt modelId="{C985D265-35A0-4493-878C-BE590FDBDC12}">
      <dgm:prSet/>
      <dgm:spPr/>
      <dgm:t>
        <a:bodyPr/>
        <a:lstStyle/>
        <a:p>
          <a:pPr>
            <a:defRPr cap="all"/>
          </a:pPr>
          <a:r>
            <a:rPr lang="en-US"/>
            <a:t>Try filming make up tutorials or vlogs</a:t>
          </a:r>
        </a:p>
      </dgm:t>
    </dgm:pt>
    <dgm:pt modelId="{343FE908-AEDA-49A0-858C-695DC939D0D8}" type="parTrans" cxnId="{D03DC733-5E94-45C9-8D34-D3EBA54F8A3E}">
      <dgm:prSet/>
      <dgm:spPr/>
      <dgm:t>
        <a:bodyPr/>
        <a:lstStyle/>
        <a:p>
          <a:endParaRPr lang="en-US"/>
        </a:p>
      </dgm:t>
    </dgm:pt>
    <dgm:pt modelId="{33493CD5-D2D2-4778-AE55-6E354FA91619}" type="sibTrans" cxnId="{D03DC733-5E94-45C9-8D34-D3EBA54F8A3E}">
      <dgm:prSet/>
      <dgm:spPr/>
      <dgm:t>
        <a:bodyPr/>
        <a:lstStyle/>
        <a:p>
          <a:endParaRPr lang="en-US"/>
        </a:p>
      </dgm:t>
    </dgm:pt>
    <dgm:pt modelId="{F7A7A892-FECF-4DC6-AC76-F696818B9159}">
      <dgm:prSet/>
      <dgm:spPr/>
      <dgm:t>
        <a:bodyPr/>
        <a:lstStyle/>
        <a:p>
          <a:pPr>
            <a:defRPr cap="all"/>
          </a:pPr>
          <a:r>
            <a:rPr lang="en-US"/>
            <a:t>Publish videos after 4 p.m. </a:t>
          </a:r>
        </a:p>
      </dgm:t>
    </dgm:pt>
    <dgm:pt modelId="{CD561E2C-87CB-4391-8C42-DD1DC53576F7}" type="parTrans" cxnId="{240C7277-1F49-4280-A90A-13479FAA0722}">
      <dgm:prSet/>
      <dgm:spPr/>
      <dgm:t>
        <a:bodyPr/>
        <a:lstStyle/>
        <a:p>
          <a:endParaRPr lang="en-US"/>
        </a:p>
      </dgm:t>
    </dgm:pt>
    <dgm:pt modelId="{D5F697BC-299B-4A93-BFE4-DAF19E99BF25}" type="sibTrans" cxnId="{240C7277-1F49-4280-A90A-13479FAA0722}">
      <dgm:prSet/>
      <dgm:spPr/>
      <dgm:t>
        <a:bodyPr/>
        <a:lstStyle/>
        <a:p>
          <a:endParaRPr lang="en-US"/>
        </a:p>
      </dgm:t>
    </dgm:pt>
    <dgm:pt modelId="{13FDC743-DCBA-45D4-A92D-4F5987E18791}" type="pres">
      <dgm:prSet presAssocID="{7A570C9E-5047-40CE-AB56-6F5CB2B8E33C}" presName="root" presStyleCnt="0">
        <dgm:presLayoutVars>
          <dgm:dir/>
          <dgm:resizeHandles val="exact"/>
        </dgm:presLayoutVars>
      </dgm:prSet>
      <dgm:spPr/>
    </dgm:pt>
    <dgm:pt modelId="{1D62DC88-C470-44C4-BDDD-6C071333DB84}" type="pres">
      <dgm:prSet presAssocID="{D3231E42-4072-4B8D-BA14-263EDF1C4765}" presName="compNode" presStyleCnt="0"/>
      <dgm:spPr/>
    </dgm:pt>
    <dgm:pt modelId="{9023B54D-1230-4313-8498-CD3A3DB91ACD}" type="pres">
      <dgm:prSet presAssocID="{D3231E42-4072-4B8D-BA14-263EDF1C4765}" presName="iconBgRect" presStyleLbl="bgShp" presStyleIdx="0" presStyleCnt="3"/>
      <dgm:spPr>
        <a:prstGeom prst="round2DiagRect">
          <a:avLst>
            <a:gd name="adj1" fmla="val 29727"/>
            <a:gd name="adj2" fmla="val 0"/>
          </a:avLst>
        </a:prstGeom>
      </dgm:spPr>
    </dgm:pt>
    <dgm:pt modelId="{9A28DFDA-138B-42B5-9752-6F5BCB41C9EB}" type="pres">
      <dgm:prSet presAssocID="{D3231E42-4072-4B8D-BA14-263EDF1C47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ord"/>
        </a:ext>
      </dgm:extLst>
    </dgm:pt>
    <dgm:pt modelId="{3623EA96-0D9A-4DAB-8309-E47D6D41913B}" type="pres">
      <dgm:prSet presAssocID="{D3231E42-4072-4B8D-BA14-263EDF1C4765}" presName="spaceRect" presStyleCnt="0"/>
      <dgm:spPr/>
    </dgm:pt>
    <dgm:pt modelId="{41FB34C3-1478-4670-AD8B-E8966F64BF10}" type="pres">
      <dgm:prSet presAssocID="{D3231E42-4072-4B8D-BA14-263EDF1C4765}" presName="textRect" presStyleLbl="revTx" presStyleIdx="0" presStyleCnt="3">
        <dgm:presLayoutVars>
          <dgm:chMax val="1"/>
          <dgm:chPref val="1"/>
        </dgm:presLayoutVars>
      </dgm:prSet>
      <dgm:spPr/>
    </dgm:pt>
    <dgm:pt modelId="{C8CF6155-5B1D-4956-B1D0-B9DC4756ECBC}" type="pres">
      <dgm:prSet presAssocID="{1916B62C-CEE4-457C-A6AA-7B0DC1577CD6}" presName="sibTrans" presStyleCnt="0"/>
      <dgm:spPr/>
    </dgm:pt>
    <dgm:pt modelId="{E6BFFB02-5D44-4F1D-BCE2-65B93D2EF934}" type="pres">
      <dgm:prSet presAssocID="{C985D265-35A0-4493-878C-BE590FDBDC12}" presName="compNode" presStyleCnt="0"/>
      <dgm:spPr/>
    </dgm:pt>
    <dgm:pt modelId="{C4B0E7E1-8AFC-4882-83A2-CEB7D335627A}" type="pres">
      <dgm:prSet presAssocID="{C985D265-35A0-4493-878C-BE590FDBDC12}" presName="iconBgRect" presStyleLbl="bgShp" presStyleIdx="1" presStyleCnt="3"/>
      <dgm:spPr>
        <a:prstGeom prst="round2DiagRect">
          <a:avLst>
            <a:gd name="adj1" fmla="val 29727"/>
            <a:gd name="adj2" fmla="val 0"/>
          </a:avLst>
        </a:prstGeom>
      </dgm:spPr>
    </dgm:pt>
    <dgm:pt modelId="{856DB34C-86EF-484B-A50C-A5B22377C2D6}" type="pres">
      <dgm:prSet presAssocID="{C985D265-35A0-4493-878C-BE590FDBDC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lfieStick"/>
        </a:ext>
      </dgm:extLst>
    </dgm:pt>
    <dgm:pt modelId="{D36DC4DA-B049-4D35-916C-23F7FD9B3722}" type="pres">
      <dgm:prSet presAssocID="{C985D265-35A0-4493-878C-BE590FDBDC12}" presName="spaceRect" presStyleCnt="0"/>
      <dgm:spPr/>
    </dgm:pt>
    <dgm:pt modelId="{12D30BC5-2EB3-40A5-9CED-02DEF3E4AC7F}" type="pres">
      <dgm:prSet presAssocID="{C985D265-35A0-4493-878C-BE590FDBDC12}" presName="textRect" presStyleLbl="revTx" presStyleIdx="1" presStyleCnt="3">
        <dgm:presLayoutVars>
          <dgm:chMax val="1"/>
          <dgm:chPref val="1"/>
        </dgm:presLayoutVars>
      </dgm:prSet>
      <dgm:spPr/>
    </dgm:pt>
    <dgm:pt modelId="{15548921-02D7-423D-A608-19761F30FF6E}" type="pres">
      <dgm:prSet presAssocID="{33493CD5-D2D2-4778-AE55-6E354FA91619}" presName="sibTrans" presStyleCnt="0"/>
      <dgm:spPr/>
    </dgm:pt>
    <dgm:pt modelId="{8DB418D3-C5A4-46CB-B5D7-D2241DE4FF46}" type="pres">
      <dgm:prSet presAssocID="{F7A7A892-FECF-4DC6-AC76-F696818B9159}" presName="compNode" presStyleCnt="0"/>
      <dgm:spPr/>
    </dgm:pt>
    <dgm:pt modelId="{7F1D587B-422C-4EB9-A659-1C2F05ABBE3B}" type="pres">
      <dgm:prSet presAssocID="{F7A7A892-FECF-4DC6-AC76-F696818B9159}" presName="iconBgRect" presStyleLbl="bgShp" presStyleIdx="2" presStyleCnt="3"/>
      <dgm:spPr>
        <a:prstGeom prst="round2DiagRect">
          <a:avLst>
            <a:gd name="adj1" fmla="val 29727"/>
            <a:gd name="adj2" fmla="val 0"/>
          </a:avLst>
        </a:prstGeom>
      </dgm:spPr>
    </dgm:pt>
    <dgm:pt modelId="{603A1275-9D79-4C0E-A951-80BB11FC0CAF}" type="pres">
      <dgm:prSet presAssocID="{F7A7A892-FECF-4DC6-AC76-F696818B91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861D3FD2-4636-47DB-82AF-238F87CDE95E}" type="pres">
      <dgm:prSet presAssocID="{F7A7A892-FECF-4DC6-AC76-F696818B9159}" presName="spaceRect" presStyleCnt="0"/>
      <dgm:spPr/>
    </dgm:pt>
    <dgm:pt modelId="{27F922A8-F058-48C6-9453-96A501BE237E}" type="pres">
      <dgm:prSet presAssocID="{F7A7A892-FECF-4DC6-AC76-F696818B9159}" presName="textRect" presStyleLbl="revTx" presStyleIdx="2" presStyleCnt="3">
        <dgm:presLayoutVars>
          <dgm:chMax val="1"/>
          <dgm:chPref val="1"/>
        </dgm:presLayoutVars>
      </dgm:prSet>
      <dgm:spPr/>
    </dgm:pt>
  </dgm:ptLst>
  <dgm:cxnLst>
    <dgm:cxn modelId="{9684220F-1AB3-47B4-BD04-236ACA2BD7FA}" type="presOf" srcId="{D3231E42-4072-4B8D-BA14-263EDF1C4765}" destId="{41FB34C3-1478-4670-AD8B-E8966F64BF10}" srcOrd="0" destOrd="0" presId="urn:microsoft.com/office/officeart/2018/5/layout/IconLeafLabelList"/>
    <dgm:cxn modelId="{D03DC733-5E94-45C9-8D34-D3EBA54F8A3E}" srcId="{7A570C9E-5047-40CE-AB56-6F5CB2B8E33C}" destId="{C985D265-35A0-4493-878C-BE590FDBDC12}" srcOrd="1" destOrd="0" parTransId="{343FE908-AEDA-49A0-858C-695DC939D0D8}" sibTransId="{33493CD5-D2D2-4778-AE55-6E354FA91619}"/>
    <dgm:cxn modelId="{240C7277-1F49-4280-A90A-13479FAA0722}" srcId="{7A570C9E-5047-40CE-AB56-6F5CB2B8E33C}" destId="{F7A7A892-FECF-4DC6-AC76-F696818B9159}" srcOrd="2" destOrd="0" parTransId="{CD561E2C-87CB-4391-8C42-DD1DC53576F7}" sibTransId="{D5F697BC-299B-4A93-BFE4-DAF19E99BF25}"/>
    <dgm:cxn modelId="{7E06ED99-1732-4D52-813A-1EEF04C74E2E}" type="presOf" srcId="{C985D265-35A0-4493-878C-BE590FDBDC12}" destId="{12D30BC5-2EB3-40A5-9CED-02DEF3E4AC7F}" srcOrd="0" destOrd="0" presId="urn:microsoft.com/office/officeart/2018/5/layout/IconLeafLabelList"/>
    <dgm:cxn modelId="{582E87B4-62A8-4383-A1B5-4AAE9C7BFE6A}" type="presOf" srcId="{7A570C9E-5047-40CE-AB56-6F5CB2B8E33C}" destId="{13FDC743-DCBA-45D4-A92D-4F5987E18791}" srcOrd="0" destOrd="0" presId="urn:microsoft.com/office/officeart/2018/5/layout/IconLeafLabelList"/>
    <dgm:cxn modelId="{D0BEBEE9-6170-4F9B-B947-C8BBD692B8D1}" srcId="{7A570C9E-5047-40CE-AB56-6F5CB2B8E33C}" destId="{D3231E42-4072-4B8D-BA14-263EDF1C4765}" srcOrd="0" destOrd="0" parTransId="{BB5458AE-3A16-49FD-B221-581F8D34C1E7}" sibTransId="{1916B62C-CEE4-457C-A6AA-7B0DC1577CD6}"/>
    <dgm:cxn modelId="{7B7627EF-BCEC-46C0-8249-8CEFB0BB92C5}" type="presOf" srcId="{F7A7A892-FECF-4DC6-AC76-F696818B9159}" destId="{27F922A8-F058-48C6-9453-96A501BE237E}" srcOrd="0" destOrd="0" presId="urn:microsoft.com/office/officeart/2018/5/layout/IconLeafLabelList"/>
    <dgm:cxn modelId="{ED70CE20-10E8-42D8-89FC-6F39B77AA93E}" type="presParOf" srcId="{13FDC743-DCBA-45D4-A92D-4F5987E18791}" destId="{1D62DC88-C470-44C4-BDDD-6C071333DB84}" srcOrd="0" destOrd="0" presId="urn:microsoft.com/office/officeart/2018/5/layout/IconLeafLabelList"/>
    <dgm:cxn modelId="{12C4356D-96E2-41A0-A3CC-664877409742}" type="presParOf" srcId="{1D62DC88-C470-44C4-BDDD-6C071333DB84}" destId="{9023B54D-1230-4313-8498-CD3A3DB91ACD}" srcOrd="0" destOrd="0" presId="urn:microsoft.com/office/officeart/2018/5/layout/IconLeafLabelList"/>
    <dgm:cxn modelId="{24C31065-3258-4D57-A009-6407A1F63611}" type="presParOf" srcId="{1D62DC88-C470-44C4-BDDD-6C071333DB84}" destId="{9A28DFDA-138B-42B5-9752-6F5BCB41C9EB}" srcOrd="1" destOrd="0" presId="urn:microsoft.com/office/officeart/2018/5/layout/IconLeafLabelList"/>
    <dgm:cxn modelId="{B0AACD2D-173A-42D1-9D7F-F1F6ACCD62B7}" type="presParOf" srcId="{1D62DC88-C470-44C4-BDDD-6C071333DB84}" destId="{3623EA96-0D9A-4DAB-8309-E47D6D41913B}" srcOrd="2" destOrd="0" presId="urn:microsoft.com/office/officeart/2018/5/layout/IconLeafLabelList"/>
    <dgm:cxn modelId="{9973EEC2-1C4B-41A2-8F80-D6ED1A3D46B8}" type="presParOf" srcId="{1D62DC88-C470-44C4-BDDD-6C071333DB84}" destId="{41FB34C3-1478-4670-AD8B-E8966F64BF10}" srcOrd="3" destOrd="0" presId="urn:microsoft.com/office/officeart/2018/5/layout/IconLeafLabelList"/>
    <dgm:cxn modelId="{6C0B7664-095E-423C-9DD3-C28287BDEB41}" type="presParOf" srcId="{13FDC743-DCBA-45D4-A92D-4F5987E18791}" destId="{C8CF6155-5B1D-4956-B1D0-B9DC4756ECBC}" srcOrd="1" destOrd="0" presId="urn:microsoft.com/office/officeart/2018/5/layout/IconLeafLabelList"/>
    <dgm:cxn modelId="{CC4274B8-23A2-4C4D-91A8-9145A5F0593C}" type="presParOf" srcId="{13FDC743-DCBA-45D4-A92D-4F5987E18791}" destId="{E6BFFB02-5D44-4F1D-BCE2-65B93D2EF934}" srcOrd="2" destOrd="0" presId="urn:microsoft.com/office/officeart/2018/5/layout/IconLeafLabelList"/>
    <dgm:cxn modelId="{891705BE-41C2-47CB-9A20-CABD64945AAF}" type="presParOf" srcId="{E6BFFB02-5D44-4F1D-BCE2-65B93D2EF934}" destId="{C4B0E7E1-8AFC-4882-83A2-CEB7D335627A}" srcOrd="0" destOrd="0" presId="urn:microsoft.com/office/officeart/2018/5/layout/IconLeafLabelList"/>
    <dgm:cxn modelId="{E4820DD2-ABD5-4009-A15E-C9A615CECD19}" type="presParOf" srcId="{E6BFFB02-5D44-4F1D-BCE2-65B93D2EF934}" destId="{856DB34C-86EF-484B-A50C-A5B22377C2D6}" srcOrd="1" destOrd="0" presId="urn:microsoft.com/office/officeart/2018/5/layout/IconLeafLabelList"/>
    <dgm:cxn modelId="{EC82DFB9-C210-4867-8F81-575FC333E1AA}" type="presParOf" srcId="{E6BFFB02-5D44-4F1D-BCE2-65B93D2EF934}" destId="{D36DC4DA-B049-4D35-916C-23F7FD9B3722}" srcOrd="2" destOrd="0" presId="urn:microsoft.com/office/officeart/2018/5/layout/IconLeafLabelList"/>
    <dgm:cxn modelId="{14240DD2-5D19-4ED3-B965-55B9A1C8CF69}" type="presParOf" srcId="{E6BFFB02-5D44-4F1D-BCE2-65B93D2EF934}" destId="{12D30BC5-2EB3-40A5-9CED-02DEF3E4AC7F}" srcOrd="3" destOrd="0" presId="urn:microsoft.com/office/officeart/2018/5/layout/IconLeafLabelList"/>
    <dgm:cxn modelId="{D95EA4DF-36D6-4056-B1F8-E2BFF85819A6}" type="presParOf" srcId="{13FDC743-DCBA-45D4-A92D-4F5987E18791}" destId="{15548921-02D7-423D-A608-19761F30FF6E}" srcOrd="3" destOrd="0" presId="urn:microsoft.com/office/officeart/2018/5/layout/IconLeafLabelList"/>
    <dgm:cxn modelId="{384720A2-DB47-41DF-9E8B-CB4B2F2EAD34}" type="presParOf" srcId="{13FDC743-DCBA-45D4-A92D-4F5987E18791}" destId="{8DB418D3-C5A4-46CB-B5D7-D2241DE4FF46}" srcOrd="4" destOrd="0" presId="urn:microsoft.com/office/officeart/2018/5/layout/IconLeafLabelList"/>
    <dgm:cxn modelId="{543B1303-3DB7-4A01-9FC8-299A7700D9EC}" type="presParOf" srcId="{8DB418D3-C5A4-46CB-B5D7-D2241DE4FF46}" destId="{7F1D587B-422C-4EB9-A659-1C2F05ABBE3B}" srcOrd="0" destOrd="0" presId="urn:microsoft.com/office/officeart/2018/5/layout/IconLeafLabelList"/>
    <dgm:cxn modelId="{59A524A8-5AE4-4955-A24A-88E216F2AA96}" type="presParOf" srcId="{8DB418D3-C5A4-46CB-B5D7-D2241DE4FF46}" destId="{603A1275-9D79-4C0E-A951-80BB11FC0CAF}" srcOrd="1" destOrd="0" presId="urn:microsoft.com/office/officeart/2018/5/layout/IconLeafLabelList"/>
    <dgm:cxn modelId="{A905D8E4-3F1F-4859-A20B-3104259697AB}" type="presParOf" srcId="{8DB418D3-C5A4-46CB-B5D7-D2241DE4FF46}" destId="{861D3FD2-4636-47DB-82AF-238F87CDE95E}" srcOrd="2" destOrd="0" presId="urn:microsoft.com/office/officeart/2018/5/layout/IconLeafLabelList"/>
    <dgm:cxn modelId="{44DC66CB-E6FE-4993-A905-B59CADDD2A39}" type="presParOf" srcId="{8DB418D3-C5A4-46CB-B5D7-D2241DE4FF46}" destId="{27F922A8-F058-48C6-9453-96A501BE237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D4B53-589C-439D-9431-6ED1470D95A7}">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2D426-93E2-4766-86A6-9A915BDE9174}">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3AEE4D-92F7-4F7D-AA5D-7D7019E3857F}">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Music has no boaders.</a:t>
          </a:r>
          <a:r>
            <a:rPr lang="en-US" sz="2500" b="0" i="0" u="none" strike="noStrike" kern="1200" cap="none" baseline="0" noProof="0">
              <a:solidFill>
                <a:srgbClr val="010000"/>
              </a:solidFill>
              <a:latin typeface="Calibri Light"/>
              <a:cs typeface="Calibri Light"/>
            </a:rPr>
            <a:t> </a:t>
          </a:r>
          <a:r>
            <a:rPr lang="en-US" sz="2500" kern="1200"/>
            <a:t>Music videos are popular cateogry in all analyzed counties.</a:t>
          </a:r>
        </a:p>
      </dsp:txBody>
      <dsp:txXfrm>
        <a:off x="1377568" y="509"/>
        <a:ext cx="9198989" cy="1192699"/>
      </dsp:txXfrm>
    </dsp:sp>
    <dsp:sp modelId="{89A721F6-1C78-465E-8627-0AD0B5E8D0BD}">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B7578-D83C-4255-BFC3-DA3811A3BF5C}">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A84F0A-9A37-4D35-B017-EF60463117F3}">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Kpop music videos become trending in the world.</a:t>
          </a:r>
        </a:p>
      </dsp:txBody>
      <dsp:txXfrm>
        <a:off x="1377568" y="1491384"/>
        <a:ext cx="9198989" cy="1192699"/>
      </dsp:txXfrm>
    </dsp:sp>
    <dsp:sp modelId="{CDF22729-F5FD-4439-AD02-ADE34733C349}">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361E7-372C-497A-BF35-401E94537C7F}">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0BB712-FA6A-4D4E-8F0F-7B384EFB6B49}">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rtl="0">
            <a:lnSpc>
              <a:spcPct val="100000"/>
            </a:lnSpc>
            <a:spcBef>
              <a:spcPct val="0"/>
            </a:spcBef>
            <a:spcAft>
              <a:spcPct val="35000"/>
            </a:spcAft>
            <a:buNone/>
          </a:pPr>
          <a:r>
            <a:rPr lang="en-US" sz="2500" kern="1200"/>
            <a:t>Gaming seems not a trending category on YouTube.</a:t>
          </a:r>
          <a:r>
            <a:rPr lang="en-US" sz="2500" kern="1200">
              <a:latin typeface="Calibri Light" panose="020F0302020204030204"/>
            </a:rPr>
            <a:t> </a:t>
          </a:r>
          <a:endParaRPr lang="en-US" sz="25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B54D-1230-4313-8498-CD3A3DB91ACD}">
      <dsp:nvSpPr>
        <dsp:cNvPr id="0" name=""/>
        <dsp:cNvSpPr/>
      </dsp:nvSpPr>
      <dsp:spPr>
        <a:xfrm>
          <a:off x="626279" y="467733"/>
          <a:ext cx="1921500" cy="1921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8DFDA-138B-42B5-9752-6F5BCB41C9EB}">
      <dsp:nvSpPr>
        <dsp:cNvPr id="0" name=""/>
        <dsp:cNvSpPr/>
      </dsp:nvSpPr>
      <dsp:spPr>
        <a:xfrm>
          <a:off x="1035779" y="877233"/>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FB34C3-1478-4670-AD8B-E8966F64BF10}">
      <dsp:nvSpPr>
        <dsp:cNvPr id="0" name=""/>
        <dsp:cNvSpPr/>
      </dsp:nvSpPr>
      <dsp:spPr>
        <a:xfrm>
          <a:off x="12029" y="2987734"/>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Upload music video or song cover</a:t>
          </a:r>
        </a:p>
      </dsp:txBody>
      <dsp:txXfrm>
        <a:off x="12029" y="2987734"/>
        <a:ext cx="3150000" cy="720000"/>
      </dsp:txXfrm>
    </dsp:sp>
    <dsp:sp modelId="{C4B0E7E1-8AFC-4882-83A2-CEB7D335627A}">
      <dsp:nvSpPr>
        <dsp:cNvPr id="0" name=""/>
        <dsp:cNvSpPr/>
      </dsp:nvSpPr>
      <dsp:spPr>
        <a:xfrm>
          <a:off x="4327529" y="467733"/>
          <a:ext cx="1921500" cy="1921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DB34C-86EF-484B-A50C-A5B22377C2D6}">
      <dsp:nvSpPr>
        <dsp:cNvPr id="0" name=""/>
        <dsp:cNvSpPr/>
      </dsp:nvSpPr>
      <dsp:spPr>
        <a:xfrm>
          <a:off x="4737029" y="877233"/>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D30BC5-2EB3-40A5-9CED-02DEF3E4AC7F}">
      <dsp:nvSpPr>
        <dsp:cNvPr id="0" name=""/>
        <dsp:cNvSpPr/>
      </dsp:nvSpPr>
      <dsp:spPr>
        <a:xfrm>
          <a:off x="3713279" y="2987734"/>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Try filming make up tutorials or vlogs</a:t>
          </a:r>
        </a:p>
      </dsp:txBody>
      <dsp:txXfrm>
        <a:off x="3713279" y="2987734"/>
        <a:ext cx="3150000" cy="720000"/>
      </dsp:txXfrm>
    </dsp:sp>
    <dsp:sp modelId="{7F1D587B-422C-4EB9-A659-1C2F05ABBE3B}">
      <dsp:nvSpPr>
        <dsp:cNvPr id="0" name=""/>
        <dsp:cNvSpPr/>
      </dsp:nvSpPr>
      <dsp:spPr>
        <a:xfrm>
          <a:off x="8028779" y="467733"/>
          <a:ext cx="1921500" cy="19215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A1275-9D79-4C0E-A951-80BB11FC0CAF}">
      <dsp:nvSpPr>
        <dsp:cNvPr id="0" name=""/>
        <dsp:cNvSpPr/>
      </dsp:nvSpPr>
      <dsp:spPr>
        <a:xfrm>
          <a:off x="8438279" y="877233"/>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F922A8-F058-48C6-9453-96A501BE237E}">
      <dsp:nvSpPr>
        <dsp:cNvPr id="0" name=""/>
        <dsp:cNvSpPr/>
      </dsp:nvSpPr>
      <dsp:spPr>
        <a:xfrm>
          <a:off x="7414529" y="2987734"/>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Publish videos after 4 p.m. </a:t>
          </a:r>
        </a:p>
      </dsp:txBody>
      <dsp:txXfrm>
        <a:off x="7414529" y="2987734"/>
        <a:ext cx="315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8B88D-E8EA-4F10-9101-0BD28D4DF69D}" type="datetimeFigureOut">
              <a:rPr lang="en-US"/>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A54BA-D4DD-44DE-9D1F-BBE11E733950}" type="slidenum">
              <a:rPr lang="en-US"/>
              <a:t>‹#›</a:t>
            </a:fld>
            <a:endParaRPr lang="en-US"/>
          </a:p>
        </p:txBody>
      </p:sp>
    </p:spTree>
    <p:extLst>
      <p:ext uri="{BB962C8B-B14F-4D97-AF65-F5344CB8AC3E}">
        <p14:creationId xmlns:p14="http://schemas.microsoft.com/office/powerpoint/2010/main" val="8025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Introduce Teammate,</a:t>
            </a:r>
          </a:p>
          <a:p>
            <a:endParaRPr lang="en-US">
              <a:cs typeface="Calibri"/>
            </a:endParaRPr>
          </a:p>
        </p:txBody>
      </p:sp>
      <p:sp>
        <p:nvSpPr>
          <p:cNvPr id="4" name="Slide Number Placeholder 3"/>
          <p:cNvSpPr>
            <a:spLocks noGrp="1"/>
          </p:cNvSpPr>
          <p:nvPr>
            <p:ph type="sldNum" sz="quarter" idx="5"/>
          </p:nvPr>
        </p:nvSpPr>
        <p:spPr/>
        <p:txBody>
          <a:bodyPr/>
          <a:lstStyle/>
          <a:p>
            <a:fld id="{A3FA54BA-D4DD-44DE-9D1F-BBE11E733950}" type="slidenum">
              <a:rPr lang="en-US"/>
              <a:t>1</a:t>
            </a:fld>
            <a:endParaRPr lang="en-US"/>
          </a:p>
        </p:txBody>
      </p:sp>
    </p:spTree>
    <p:extLst>
      <p:ext uri="{BB962C8B-B14F-4D97-AF65-F5344CB8AC3E}">
        <p14:creationId xmlns:p14="http://schemas.microsoft.com/office/powerpoint/2010/main" val="438773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choose web as our visualization solution. Web has several advantages. </a:t>
            </a:r>
          </a:p>
          <a:p>
            <a:r>
              <a:rPr lang="en-US">
                <a:cs typeface="Calibri"/>
              </a:rPr>
              <a:t> web help as get access to various APIs, especially APIs like google map, d3, </a:t>
            </a:r>
            <a:r>
              <a:rPr lang="en-US" err="1">
                <a:cs typeface="Calibri"/>
              </a:rPr>
              <a:t>echarts</a:t>
            </a:r>
            <a:r>
              <a:rPr lang="en-US">
                <a:cs typeface="Calibri"/>
              </a:rPr>
              <a:t>, those fit our need.</a:t>
            </a:r>
          </a:p>
          <a:p>
            <a:r>
              <a:rPr lang="en-US">
                <a:cs typeface="Calibri"/>
              </a:rPr>
              <a:t>Two of our team member have web development experience. </a:t>
            </a:r>
          </a:p>
          <a:p>
            <a:r>
              <a:rPr lang="en-US">
                <a:cs typeface="Calibri"/>
              </a:rPr>
              <a:t>Web Design: Initially, we put front end and back end together in one folder. Using </a:t>
            </a:r>
            <a:r>
              <a:rPr lang="en-US" err="1">
                <a:cs typeface="Calibri"/>
              </a:rPr>
              <a:t>node.js's</a:t>
            </a:r>
            <a:r>
              <a:rPr lang="en-US">
                <a:cs typeface="Calibri"/>
              </a:rPr>
              <a:t> server function as backend to serve files. This works but can only serve website at localhost and cost we cannot put the website in our weekly forum since in order to run it we have to pack all the folder and let Dr. </a:t>
            </a:r>
            <a:r>
              <a:rPr lang="en-US" err="1">
                <a:cs typeface="Calibri"/>
              </a:rPr>
              <a:t>Chenowoth</a:t>
            </a:r>
            <a:r>
              <a:rPr lang="en-US">
                <a:cs typeface="Calibri"/>
              </a:rPr>
              <a:t> download it and run it in visual studio code(run is localhost need all those dependency) and since we get more and more graphs the size of project is extremely large. Another solution is to pack it into a .war package and deploy it into a server. I have a server available. However, I don't have a available domain name. And I have to do a NAT traversal. </a:t>
            </a:r>
          </a:p>
          <a:p>
            <a:r>
              <a:rPr lang="en-US">
                <a:cs typeface="Calibri"/>
              </a:rPr>
              <a:t>In order to make our job </a:t>
            </a:r>
            <a:r>
              <a:rPr lang="en-US" err="1">
                <a:cs typeface="Calibri"/>
              </a:rPr>
              <a:t>easiler</a:t>
            </a:r>
            <a:r>
              <a:rPr lang="en-US">
                <a:cs typeface="Calibri"/>
              </a:rPr>
              <a:t>. We decided to separate the website to front-end and back-end. For the front end visualize, we find D3 API's </a:t>
            </a:r>
            <a:r>
              <a:rPr lang="en-US" err="1">
                <a:cs typeface="Calibri"/>
              </a:rPr>
              <a:t>geomap</a:t>
            </a:r>
            <a:r>
              <a:rPr lang="en-US">
                <a:cs typeface="Calibri"/>
              </a:rPr>
              <a:t> function fit our need very well. So we start from d3's geo map following the instruction, we write HTML code for each main page. Since it's a small project we just using inline </a:t>
            </a:r>
            <a:r>
              <a:rPr lang="en-US" err="1">
                <a:cs typeface="Calibri"/>
              </a:rPr>
              <a:t>css</a:t>
            </a:r>
            <a:r>
              <a:rPr lang="en-US">
                <a:cs typeface="Calibri"/>
              </a:rPr>
              <a:t> and JavaScript. </a:t>
            </a:r>
          </a:p>
          <a:p>
            <a:r>
              <a:rPr lang="en-US">
                <a:cs typeface="Calibri"/>
              </a:rPr>
              <a:t>For the backend, we decide to use Firebase. Many people think Firebase is just a database. However it have way more functionality. One of them is server function. It can host you website for free. Even you didn't use their database service. And it's totally free, usually you get 10 projects for free. Another functionality we can bring into our project is firebase storage. It can store our graph's on server. And in code, we can change to physical address to the address on the server. That can reduce the size of our project and make it light-weighted. However, we didn't do that because overall we only have around 40 Mb graphs and doing this will make us unable to serve at localhost while disconnected from internet service. It actually make our debugging process slow.</a:t>
            </a:r>
          </a:p>
        </p:txBody>
      </p:sp>
      <p:sp>
        <p:nvSpPr>
          <p:cNvPr id="4" name="Slide Number Placeholder 3"/>
          <p:cNvSpPr>
            <a:spLocks noGrp="1"/>
          </p:cNvSpPr>
          <p:nvPr>
            <p:ph type="sldNum" sz="quarter" idx="5"/>
          </p:nvPr>
        </p:nvSpPr>
        <p:spPr/>
        <p:txBody>
          <a:bodyPr/>
          <a:lstStyle/>
          <a:p>
            <a:fld id="{A3FA54BA-D4DD-44DE-9D1F-BBE11E733950}" type="slidenum">
              <a:rPr lang="en-US"/>
              <a:t>11</a:t>
            </a:fld>
            <a:endParaRPr lang="en-US"/>
          </a:p>
        </p:txBody>
      </p:sp>
    </p:spTree>
    <p:extLst>
      <p:ext uri="{BB962C8B-B14F-4D97-AF65-F5344CB8AC3E}">
        <p14:creationId xmlns:p14="http://schemas.microsoft.com/office/powerpoint/2010/main" val="336603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Issues while parsing data.</a:t>
            </a:r>
          </a:p>
          <a:p>
            <a:r>
              <a:rPr lang="en-US">
                <a:cs typeface="Calibri"/>
              </a:rPr>
              <a:t>We meet two issues. They are tags and </a:t>
            </a:r>
            <a:r>
              <a:rPr lang="en-US" err="1">
                <a:cs typeface="Calibri"/>
              </a:rPr>
              <a:t>categorys</a:t>
            </a:r>
            <a:r>
              <a:rPr lang="en-US">
                <a:cs typeface="Calibri"/>
              </a:rPr>
              <a:t>.</a:t>
            </a:r>
          </a:p>
          <a:p>
            <a:r>
              <a:rPr lang="en-US"/>
              <a:t>In our dataset, each video have lots of tags. And they are put all together in one column. Separate with “|” like this. Some of them have no tags. Some of them have more than 40 tags. So it’s relatively hard to analyze directly on dataset </a:t>
            </a:r>
          </a:p>
          <a:p>
            <a:r>
              <a:rPr lang="en-US"/>
              <a:t> Which is hard to analyze. I first find the column bring out from the </a:t>
            </a:r>
            <a:r>
              <a:rPr lang="en-US" err="1"/>
              <a:t>dataframe</a:t>
            </a:r>
            <a:r>
              <a:rPr lang="en-US"/>
              <a:t> is a series and is hard to change series directly. Then I parse it to a list. </a:t>
            </a:r>
          </a:p>
          <a:p>
            <a:r>
              <a:rPr lang="en-US"/>
              <a:t>And then I can split every element inside a list and put them back into a new list. There are some problem in doing this I found out that my input series and output list have difference length. Then I noticed I need clean some of the tags data. I think No Tags is also a part of Data I want to keep. Since I want future analyze the importance of tags on video views. So I change the NA with none. And then I reparse the data to get correct list as an output. </a:t>
            </a:r>
          </a:p>
          <a:p>
            <a:r>
              <a:rPr lang="en-US"/>
              <a:t>I parse list back to series and attached on the dataset using data binning. Then I need to analyze on this column and flatten it. I find two addition library in python library. Which is chain and counter to help me do that. </a:t>
            </a:r>
          </a:p>
          <a:p>
            <a:r>
              <a:rPr lang="en-US">
                <a:cs typeface="Calibri"/>
              </a:rPr>
              <a:t>Example:</a:t>
            </a:r>
          </a:p>
          <a:p>
            <a:r>
              <a:rPr lang="en-US">
                <a:cs typeface="Calibri"/>
              </a:rPr>
              <a:t>Use for loop and split to process the tags from string that split with "|" to list</a:t>
            </a:r>
            <a:endParaRPr lang="en-US"/>
          </a:p>
          <a:p>
            <a:r>
              <a:rPr lang="en-US"/>
              <a:t>for </a:t>
            </a:r>
            <a:r>
              <a:rPr lang="en-US" err="1"/>
              <a:t>i</a:t>
            </a:r>
            <a:r>
              <a:rPr lang="en-US"/>
              <a:t> in range(</a:t>
            </a:r>
            <a:r>
              <a:rPr lang="en-US" err="1"/>
              <a:t>len</a:t>
            </a:r>
            <a:r>
              <a:rPr lang="en-US"/>
              <a:t>(</a:t>
            </a:r>
            <a:r>
              <a:rPr lang="en-US" err="1"/>
              <a:t>tagslist</a:t>
            </a:r>
            <a:r>
              <a:rPr lang="en-US"/>
              <a:t>)) :</a:t>
            </a:r>
          </a:p>
          <a:p>
            <a:r>
              <a:rPr lang="en-US"/>
              <a:t>    </a:t>
            </a:r>
            <a:r>
              <a:rPr lang="en-US" err="1"/>
              <a:t>tagslist</a:t>
            </a:r>
            <a:r>
              <a:rPr lang="en-US"/>
              <a:t>[</a:t>
            </a:r>
            <a:r>
              <a:rPr lang="en-US" err="1"/>
              <a:t>i</a:t>
            </a:r>
            <a:r>
              <a:rPr lang="en-US"/>
              <a:t>] = </a:t>
            </a:r>
            <a:r>
              <a:rPr lang="en-US" err="1"/>
              <a:t>tagslist</a:t>
            </a:r>
            <a:r>
              <a:rPr lang="en-US"/>
              <a:t>[</a:t>
            </a:r>
            <a:r>
              <a:rPr lang="en-US" err="1"/>
              <a:t>i</a:t>
            </a:r>
            <a:r>
              <a:rPr lang="en-US"/>
              <a:t>].split('|')</a:t>
            </a:r>
          </a:p>
          <a:p>
            <a:r>
              <a:rPr lang="en-US">
                <a:cs typeface="Calibri" panose="020F0502020204030204"/>
              </a:rPr>
              <a:t>Transfer to series and add to </a:t>
            </a:r>
            <a:r>
              <a:rPr lang="en-US" err="1">
                <a:cs typeface="Calibri" panose="020F0502020204030204"/>
              </a:rPr>
              <a:t>dataframe</a:t>
            </a:r>
            <a:r>
              <a:rPr lang="en-US">
                <a:cs typeface="Calibri" panose="020F0502020204030204"/>
              </a:rPr>
              <a:t>.</a:t>
            </a:r>
            <a:endParaRPr lang="en-US"/>
          </a:p>
          <a:p>
            <a:endParaRPr lang="en-US">
              <a:cs typeface="Calibri"/>
            </a:endParaRPr>
          </a:p>
          <a:p>
            <a:r>
              <a:rPr lang="en-US">
                <a:cs typeface="Calibri"/>
              </a:rPr>
              <a:t>Use counter and chain to help analyze frequency in list.</a:t>
            </a:r>
          </a:p>
          <a:p>
            <a:r>
              <a:rPr lang="en-US"/>
              <a:t>from collections import Counter</a:t>
            </a:r>
          </a:p>
          <a:p>
            <a:r>
              <a:rPr lang="en-US"/>
              <a:t>from  </a:t>
            </a:r>
            <a:r>
              <a:rPr lang="en-US" err="1"/>
              <a:t>itertools</a:t>
            </a:r>
            <a:r>
              <a:rPr lang="en-US"/>
              <a:t> import chain</a:t>
            </a:r>
          </a:p>
          <a:p>
            <a:endParaRPr lang="en-US">
              <a:cs typeface="Calibri"/>
            </a:endParaRPr>
          </a:p>
          <a:p>
            <a:r>
              <a:rPr lang="en-US" err="1"/>
              <a:t>tagsfreq</a:t>
            </a:r>
            <a:r>
              <a:rPr lang="en-US"/>
              <a:t> = </a:t>
            </a:r>
            <a:r>
              <a:rPr lang="en-US" err="1"/>
              <a:t>pd.Series</a:t>
            </a:r>
            <a:r>
              <a:rPr lang="en-US"/>
              <a:t>(Counter(chain(*</a:t>
            </a:r>
            <a:r>
              <a:rPr lang="en-US" err="1"/>
              <a:t>GBVideos.List_of_Tags</a:t>
            </a:r>
            <a:r>
              <a:rPr lang="en-US"/>
              <a:t>))).</a:t>
            </a:r>
            <a:r>
              <a:rPr lang="en-US" err="1"/>
              <a:t>sort_index</a:t>
            </a:r>
            <a:r>
              <a:rPr lang="en-US"/>
              <a:t>().</a:t>
            </a:r>
            <a:r>
              <a:rPr lang="en-US" err="1"/>
              <a:t>rename_axis</a:t>
            </a:r>
            <a:r>
              <a:rPr lang="en-US"/>
              <a:t>('Tags').</a:t>
            </a:r>
            <a:r>
              <a:rPr lang="en-US" err="1"/>
              <a:t>reset_index</a:t>
            </a:r>
            <a:r>
              <a:rPr lang="en-US"/>
              <a:t>(name='frequency')</a:t>
            </a:r>
          </a:p>
          <a:p>
            <a:endParaRPr lang="en-US">
              <a:cs typeface="Calibri"/>
            </a:endParaRPr>
          </a:p>
          <a:p>
            <a:endParaRPr lang="en-US">
              <a:cs typeface="Calibri"/>
            </a:endParaRPr>
          </a:p>
          <a:p>
            <a:r>
              <a:rPr lang="en-US">
                <a:cs typeface="Calibri"/>
              </a:rPr>
              <a:t>For the category stored in Json file, we need </a:t>
            </a:r>
          </a:p>
          <a:p>
            <a:endParaRPr lang="en-US">
              <a:cs typeface="Calibri"/>
            </a:endParaRPr>
          </a:p>
          <a:p>
            <a:r>
              <a:rPr lang="en-US"/>
              <a:t>import json</a:t>
            </a:r>
          </a:p>
          <a:p>
            <a:r>
              <a:rPr lang="en-US"/>
              <a:t>f = open("./</a:t>
            </a:r>
            <a:r>
              <a:rPr lang="en-US" err="1"/>
              <a:t>GB_category_id.json</a:t>
            </a:r>
            <a:r>
              <a:rPr lang="en-US"/>
              <a:t>")</a:t>
            </a:r>
          </a:p>
          <a:p>
            <a:r>
              <a:rPr lang="en-US"/>
              <a:t>data = </a:t>
            </a:r>
            <a:r>
              <a:rPr lang="en-US" err="1"/>
              <a:t>f.read</a:t>
            </a:r>
            <a:r>
              <a:rPr lang="en-US"/>
              <a:t>()</a:t>
            </a:r>
          </a:p>
          <a:p>
            <a:r>
              <a:rPr lang="en-US" err="1"/>
              <a:t>f.close</a:t>
            </a:r>
            <a:r>
              <a:rPr lang="en-US"/>
              <a:t>()</a:t>
            </a:r>
          </a:p>
          <a:p>
            <a:r>
              <a:rPr lang="en-US"/>
              <a:t>out = </a:t>
            </a:r>
            <a:r>
              <a:rPr lang="en-US" err="1"/>
              <a:t>json.loads</a:t>
            </a:r>
            <a:r>
              <a:rPr lang="en-US"/>
              <a:t>(data)</a:t>
            </a:r>
          </a:p>
          <a:p>
            <a:r>
              <a:rPr lang="en-US"/>
              <a:t>categories = </a:t>
            </a:r>
            <a:r>
              <a:rPr lang="en-US" err="1"/>
              <a:t>pd.DataFrame</a:t>
            </a:r>
            <a:r>
              <a:rPr lang="en-US"/>
              <a:t>([</a:t>
            </a:r>
          </a:p>
          <a:p>
            <a:r>
              <a:rPr lang="en-US"/>
              <a:t>    {'</a:t>
            </a:r>
            <a:r>
              <a:rPr lang="en-US" err="1"/>
              <a:t>category_id':x</a:t>
            </a:r>
            <a:r>
              <a:rPr lang="en-US"/>
              <a:t>['id'],</a:t>
            </a:r>
          </a:p>
          <a:p>
            <a:r>
              <a:rPr lang="en-US"/>
              <a:t>     '</a:t>
            </a:r>
            <a:r>
              <a:rPr lang="en-US" err="1"/>
              <a:t>category':x</a:t>
            </a:r>
            <a:r>
              <a:rPr lang="en-US"/>
              <a:t>['snippet']['title'],</a:t>
            </a:r>
          </a:p>
          <a:p>
            <a:r>
              <a:rPr lang="en-US"/>
              <a:t>     '</a:t>
            </a:r>
            <a:r>
              <a:rPr lang="en-US" err="1"/>
              <a:t>assignable':x</a:t>
            </a:r>
            <a:r>
              <a:rPr lang="en-US"/>
              <a:t>['snippet']['assignable']</a:t>
            </a:r>
          </a:p>
          <a:p>
            <a:r>
              <a:rPr lang="en-US"/>
              <a:t>    } for x in out['items']</a:t>
            </a:r>
          </a:p>
          <a:p>
            <a:r>
              <a:rPr lang="en-US"/>
              <a:t>])</a:t>
            </a:r>
          </a:p>
          <a:p>
            <a:r>
              <a:rPr lang="en-US"/>
              <a:t>categories['</a:t>
            </a:r>
            <a:r>
              <a:rPr lang="en-US" err="1"/>
              <a:t>category_id</a:t>
            </a:r>
            <a:r>
              <a:rPr lang="en-US"/>
              <a:t>'] = categories['</a:t>
            </a:r>
            <a:r>
              <a:rPr lang="en-US" err="1"/>
              <a:t>category_id</a:t>
            </a:r>
            <a:r>
              <a:rPr lang="en-US"/>
              <a:t>'].</a:t>
            </a:r>
            <a:r>
              <a:rPr lang="en-US" err="1"/>
              <a:t>astype</a:t>
            </a:r>
            <a:r>
              <a:rPr lang="en-US"/>
              <a:t>(int)</a:t>
            </a:r>
          </a:p>
          <a:p>
            <a:endParaRPr lang="en-US"/>
          </a:p>
          <a:p>
            <a:r>
              <a:rPr lang="en-US"/>
              <a:t>And we just do a merge to merge on the </a:t>
            </a:r>
            <a:r>
              <a:rPr lang="en-US" err="1"/>
              <a:t>category_id</a:t>
            </a:r>
            <a:r>
              <a:rPr lang="en-US"/>
              <a:t> and then drop it. So we can keep the category name.</a:t>
            </a:r>
          </a:p>
        </p:txBody>
      </p:sp>
      <p:sp>
        <p:nvSpPr>
          <p:cNvPr id="4" name="Slide Number Placeholder 3"/>
          <p:cNvSpPr>
            <a:spLocks noGrp="1"/>
          </p:cNvSpPr>
          <p:nvPr>
            <p:ph type="sldNum" sz="quarter" idx="5"/>
          </p:nvPr>
        </p:nvSpPr>
        <p:spPr/>
        <p:txBody>
          <a:bodyPr/>
          <a:lstStyle/>
          <a:p>
            <a:fld id="{A3FA54BA-D4DD-44DE-9D1F-BBE11E733950}" type="slidenum">
              <a:rPr lang="en-US"/>
              <a:t>12</a:t>
            </a:fld>
            <a:endParaRPr lang="en-US"/>
          </a:p>
        </p:txBody>
      </p:sp>
    </p:spTree>
    <p:extLst>
      <p:ext uri="{BB962C8B-B14F-4D97-AF65-F5344CB8AC3E}">
        <p14:creationId xmlns:p14="http://schemas.microsoft.com/office/powerpoint/2010/main" val="93836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is a heavy percentage of </a:t>
            </a:r>
            <a:r>
              <a:rPr lang="en-US" err="1">
                <a:cs typeface="Calibri"/>
              </a:rPr>
              <a:t>Youtube</a:t>
            </a:r>
            <a:r>
              <a:rPr lang="en-US">
                <a:cs typeface="Calibri"/>
              </a:rPr>
              <a:t> videos belong to music and entertainment. One of the reasons we think is that when people publish videos, since they want their videos to be easily searched by others, they will add multiple tags to their videos. So one trending video can belong to both entertainment category and music category. And that's why there are so many videos trending videos for music and entertainment.</a:t>
            </a:r>
          </a:p>
          <a:p>
            <a:endParaRPr lang="en-US">
              <a:cs typeface="Calibri"/>
            </a:endParaRPr>
          </a:p>
          <a:p>
            <a:r>
              <a:rPr lang="en-US">
                <a:cs typeface="Calibri"/>
              </a:rPr>
              <a:t>Some </a:t>
            </a:r>
            <a:r>
              <a:rPr lang="en-US" err="1">
                <a:cs typeface="Calibri"/>
              </a:rPr>
              <a:t>suprising</a:t>
            </a:r>
            <a:r>
              <a:rPr lang="en-US">
                <a:cs typeface="Calibri"/>
              </a:rPr>
              <a:t> facts we found is:</a:t>
            </a:r>
          </a:p>
          <a:p>
            <a:r>
              <a:rPr lang="en-US">
                <a:cs typeface="Calibri"/>
              </a:rPr>
              <a:t>1. Music is a good way to communication. And one popular music video can trend in multiple countries. Because people do not need to understand the lyrics once the visualization and melody is good, people will like that song. </a:t>
            </a:r>
          </a:p>
          <a:p>
            <a:r>
              <a:rPr lang="en-US">
                <a:cs typeface="Calibri"/>
              </a:rPr>
              <a:t>2. As we notice in recent years, </a:t>
            </a:r>
            <a:r>
              <a:rPr lang="en-US" err="1">
                <a:cs typeface="Calibri"/>
              </a:rPr>
              <a:t>Kpop</a:t>
            </a:r>
            <a:r>
              <a:rPr lang="en-US">
                <a:cs typeface="Calibri"/>
              </a:rPr>
              <a:t> groups become active in the United States. They become more and more popular in countries </a:t>
            </a:r>
            <a:r>
              <a:rPr lang="en-US" err="1">
                <a:cs typeface="Calibri"/>
              </a:rPr>
              <a:t>outisde</a:t>
            </a:r>
            <a:r>
              <a:rPr lang="en-US">
                <a:cs typeface="Calibri"/>
              </a:rPr>
              <a:t> of Korea. Since </a:t>
            </a:r>
            <a:r>
              <a:rPr lang="en-US" err="1">
                <a:cs typeface="Calibri"/>
              </a:rPr>
              <a:t>kpop</a:t>
            </a:r>
            <a:r>
              <a:rPr lang="en-US">
                <a:cs typeface="Calibri"/>
              </a:rPr>
              <a:t> music video all has good </a:t>
            </a:r>
            <a:r>
              <a:rPr lang="en-US" err="1">
                <a:cs typeface="Calibri"/>
              </a:rPr>
              <a:t>choregraphy</a:t>
            </a:r>
            <a:r>
              <a:rPr lang="en-US">
                <a:cs typeface="Calibri"/>
              </a:rPr>
              <a:t> and visualization, it is not </a:t>
            </a:r>
            <a:r>
              <a:rPr lang="en-US" err="1">
                <a:cs typeface="Calibri"/>
              </a:rPr>
              <a:t>suprising</a:t>
            </a:r>
            <a:r>
              <a:rPr lang="en-US">
                <a:cs typeface="Calibri"/>
              </a:rPr>
              <a:t> that they become trending all around world.</a:t>
            </a:r>
          </a:p>
          <a:p>
            <a:r>
              <a:rPr lang="en-US">
                <a:cs typeface="Calibri"/>
              </a:rPr>
              <a:t>3. Gaming is always a hot issue. But gaming videos are not a popular category on YouTube. We want to know why so we consulted people who paly games a lot. It turns out that most game videos show up on a platform called twitch which focuses on video game live streaming.</a:t>
            </a:r>
          </a:p>
          <a:p>
            <a:endParaRPr lang="en-US">
              <a:cs typeface="Calibri"/>
            </a:endParaRPr>
          </a:p>
        </p:txBody>
      </p:sp>
      <p:sp>
        <p:nvSpPr>
          <p:cNvPr id="4" name="Slide Number Placeholder 3"/>
          <p:cNvSpPr>
            <a:spLocks noGrp="1"/>
          </p:cNvSpPr>
          <p:nvPr>
            <p:ph type="sldNum" sz="quarter" idx="5"/>
          </p:nvPr>
        </p:nvSpPr>
        <p:spPr/>
        <p:txBody>
          <a:bodyPr/>
          <a:lstStyle/>
          <a:p>
            <a:fld id="{A3FA54BA-D4DD-44DE-9D1F-BBE11E733950}" type="slidenum">
              <a:rPr lang="en-US"/>
              <a:t>13</a:t>
            </a:fld>
            <a:endParaRPr lang="en-US"/>
          </a:p>
        </p:txBody>
      </p:sp>
    </p:spTree>
    <p:extLst>
      <p:ext uri="{BB962C8B-B14F-4D97-AF65-F5344CB8AC3E}">
        <p14:creationId xmlns:p14="http://schemas.microsoft.com/office/powerpoint/2010/main" val="327143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you want to start up your YouTube career, here is our advice based on the </a:t>
            </a:r>
            <a:r>
              <a:rPr lang="en-US" err="1">
                <a:cs typeface="Calibri"/>
              </a:rPr>
              <a:t>tredning</a:t>
            </a:r>
            <a:r>
              <a:rPr lang="en-US">
                <a:cs typeface="Calibri"/>
              </a:rPr>
              <a:t> video analysis:</a:t>
            </a:r>
          </a:p>
          <a:p>
            <a:r>
              <a:rPr lang="en-US">
                <a:cs typeface="Calibri"/>
              </a:rPr>
              <a:t>If you have talent in music, we would encourage you to upload song or dance covers and film your own music videos. Art can be trending in any counties.</a:t>
            </a:r>
          </a:p>
          <a:p>
            <a:r>
              <a:rPr lang="en-US">
                <a:cs typeface="Calibri"/>
              </a:rPr>
              <a:t>Filming a make up tutorials, styling tips or even filming college vlogs are also good choices. This </a:t>
            </a:r>
            <a:r>
              <a:rPr lang="en-US" err="1">
                <a:cs typeface="Calibri"/>
              </a:rPr>
              <a:t>cateogry</a:t>
            </a:r>
            <a:r>
              <a:rPr lang="en-US">
                <a:cs typeface="Calibri"/>
              </a:rPr>
              <a:t> always remain popular.</a:t>
            </a:r>
          </a:p>
          <a:p>
            <a:r>
              <a:rPr lang="en-US">
                <a:cs typeface="Calibri"/>
              </a:rPr>
              <a:t>Based on our time analysis, we found that trending videos are mostly published in the late afternoon. Since people love to watch </a:t>
            </a:r>
            <a:r>
              <a:rPr lang="en-US" err="1">
                <a:cs typeface="Calibri"/>
              </a:rPr>
              <a:t>Youtube</a:t>
            </a:r>
            <a:r>
              <a:rPr lang="en-US">
                <a:cs typeface="Calibri"/>
              </a:rPr>
              <a:t> after school or work, we would </a:t>
            </a:r>
            <a:r>
              <a:rPr lang="en-US" err="1">
                <a:cs typeface="Calibri"/>
              </a:rPr>
              <a:t>remmond</a:t>
            </a:r>
            <a:r>
              <a:rPr lang="en-US">
                <a:cs typeface="Calibri"/>
              </a:rPr>
              <a:t> you to upload the videos in the afternoon or night.</a:t>
            </a:r>
          </a:p>
        </p:txBody>
      </p:sp>
      <p:sp>
        <p:nvSpPr>
          <p:cNvPr id="4" name="Slide Number Placeholder 3"/>
          <p:cNvSpPr>
            <a:spLocks noGrp="1"/>
          </p:cNvSpPr>
          <p:nvPr>
            <p:ph type="sldNum" sz="quarter" idx="5"/>
          </p:nvPr>
        </p:nvSpPr>
        <p:spPr/>
        <p:txBody>
          <a:bodyPr/>
          <a:lstStyle/>
          <a:p>
            <a:fld id="{A3FA54BA-D4DD-44DE-9D1F-BBE11E733950}" type="slidenum">
              <a:rPr lang="en-US"/>
              <a:t>14</a:t>
            </a:fld>
            <a:endParaRPr lang="en-US"/>
          </a:p>
        </p:txBody>
      </p:sp>
    </p:spTree>
    <p:extLst>
      <p:ext uri="{BB962C8B-B14F-4D97-AF65-F5344CB8AC3E}">
        <p14:creationId xmlns:p14="http://schemas.microsoft.com/office/powerpoint/2010/main" val="1080577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home page contains a world map built from D3 tools. Each clickable and colored country can be clicked and are linked to the page for that country's data. </a:t>
            </a:r>
          </a:p>
          <a:p>
            <a:r>
              <a:rPr lang="en-US">
                <a:cs typeface="Calibri"/>
              </a:rPr>
              <a:t>In each country's home page, we have a floating window of 8 buttons, which each  button can lead to a specific page of analysis. </a:t>
            </a:r>
          </a:p>
        </p:txBody>
      </p:sp>
      <p:sp>
        <p:nvSpPr>
          <p:cNvPr id="4" name="Slide Number Placeholder 3"/>
          <p:cNvSpPr>
            <a:spLocks noGrp="1"/>
          </p:cNvSpPr>
          <p:nvPr>
            <p:ph type="sldNum" sz="quarter" idx="5"/>
          </p:nvPr>
        </p:nvSpPr>
        <p:spPr/>
        <p:txBody>
          <a:bodyPr/>
          <a:lstStyle/>
          <a:p>
            <a:fld id="{A3FA54BA-D4DD-44DE-9D1F-BBE11E733950}" type="slidenum">
              <a:rPr lang="en-US"/>
              <a:t>15</a:t>
            </a:fld>
            <a:endParaRPr lang="en-US"/>
          </a:p>
        </p:txBody>
      </p:sp>
    </p:spTree>
    <p:extLst>
      <p:ext uri="{BB962C8B-B14F-4D97-AF65-F5344CB8AC3E}">
        <p14:creationId xmlns:p14="http://schemas.microsoft.com/office/powerpoint/2010/main" val="661985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Natural language generation using LSTM nerual language model (pre-trained from Tensorflow). Automatically generate trending titles according to categories and other parameters. Using the titles from the dataset, train a new model and </a:t>
            </a:r>
          </a:p>
        </p:txBody>
      </p:sp>
      <p:sp>
        <p:nvSpPr>
          <p:cNvPr id="4" name="Slide Number Placeholder 3"/>
          <p:cNvSpPr>
            <a:spLocks noGrp="1"/>
          </p:cNvSpPr>
          <p:nvPr>
            <p:ph type="sldNum" sz="quarter" idx="5"/>
          </p:nvPr>
        </p:nvSpPr>
        <p:spPr/>
        <p:txBody>
          <a:bodyPr/>
          <a:lstStyle/>
          <a:p>
            <a:fld id="{A3FA54BA-D4DD-44DE-9D1F-BBE11E733950}" type="slidenum">
              <a:rPr lang="en-US"/>
              <a:t>16</a:t>
            </a:fld>
            <a:endParaRPr lang="en-US"/>
          </a:p>
        </p:txBody>
      </p:sp>
    </p:spTree>
    <p:extLst>
      <p:ext uri="{BB962C8B-B14F-4D97-AF65-F5344CB8AC3E}">
        <p14:creationId xmlns:p14="http://schemas.microsoft.com/office/powerpoint/2010/main" val="116146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3FA54BA-D4DD-44DE-9D1F-BBE11E733950}" type="slidenum">
              <a:rPr lang="en-US"/>
              <a:t>17</a:t>
            </a:fld>
            <a:endParaRPr lang="en-US"/>
          </a:p>
        </p:txBody>
      </p:sp>
    </p:spTree>
    <p:extLst>
      <p:ext uri="{BB962C8B-B14F-4D97-AF65-F5344CB8AC3E}">
        <p14:creationId xmlns:p14="http://schemas.microsoft.com/office/powerpoint/2010/main" val="141746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3FA54BA-D4DD-44DE-9D1F-BBE11E733950}" type="slidenum">
              <a:rPr lang="en-US"/>
              <a:t>2</a:t>
            </a:fld>
            <a:endParaRPr lang="en-US"/>
          </a:p>
        </p:txBody>
      </p:sp>
    </p:spTree>
    <p:extLst>
      <p:ext uri="{BB962C8B-B14F-4D97-AF65-F5344CB8AC3E}">
        <p14:creationId xmlns:p14="http://schemas.microsoft.com/office/powerpoint/2010/main" val="208178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Then we planned to assign them to individuals. We analyzed the title,tags,category,publish time,like and dislikes.  We thought that there may be a huge difference between </a:t>
            </a:r>
            <a:r>
              <a:rPr lang="en-US" err="1">
                <a:cs typeface="Calibri"/>
              </a:rPr>
              <a:t>countires</a:t>
            </a:r>
            <a:r>
              <a:rPr lang="en-US">
                <a:cs typeface="Calibri"/>
              </a:rPr>
              <a:t>. But the result turns out that countries share some characteristics. </a:t>
            </a:r>
            <a:endParaRPr lang="en-US"/>
          </a:p>
          <a:p>
            <a:r>
              <a:rPr lang="en-US">
                <a:cs typeface="Calibri"/>
              </a:rPr>
              <a:t>Such as people from the world all like to watch videos in the Entertainment category. The time distribution is also very similar. So We decided to use US data to do the presentation as a representative example </a:t>
            </a:r>
          </a:p>
        </p:txBody>
      </p:sp>
      <p:sp>
        <p:nvSpPr>
          <p:cNvPr id="4" name="Slide Number Placeholder 3"/>
          <p:cNvSpPr>
            <a:spLocks noGrp="1"/>
          </p:cNvSpPr>
          <p:nvPr>
            <p:ph type="sldNum" sz="quarter" idx="5"/>
          </p:nvPr>
        </p:nvSpPr>
        <p:spPr/>
        <p:txBody>
          <a:bodyPr/>
          <a:lstStyle/>
          <a:p>
            <a:fld id="{A3FA54BA-D4DD-44DE-9D1F-BBE11E733950}" type="slidenum">
              <a:rPr lang="en-US"/>
              <a:t>4</a:t>
            </a:fld>
            <a:endParaRPr lang="en-US"/>
          </a:p>
        </p:txBody>
      </p:sp>
    </p:spTree>
    <p:extLst>
      <p:ext uri="{BB962C8B-B14F-4D97-AF65-F5344CB8AC3E}">
        <p14:creationId xmlns:p14="http://schemas.microsoft.com/office/powerpoint/2010/main" val="226146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t>
            </a:r>
            <a:r>
              <a:rPr lang="en-US" err="1"/>
              <a:t>anaylized</a:t>
            </a:r>
            <a:r>
              <a:rPr lang="en-US"/>
              <a:t> the number of views, likes, dislikes, comments for each category. The distribution show an interesting result, the more videos in the category, According to the Charts in video counts, the more outlier and extreme outlier it will have on views and likes. This does sounds like a true statement. when you have a great number of videos. some videos probably doesn't become that popular. However the interesting fact is that music doesn't have too much likes extreme outlier on likes. In generally, Gaming seems not that popular in all category. Although it does have a great number of videos. for this part, we asked one of my friends who </a:t>
            </a:r>
            <a:r>
              <a:rPr lang="en-US" err="1"/>
              <a:t>fermiliar</a:t>
            </a:r>
            <a:r>
              <a:rPr lang="en-US"/>
              <a:t> with this part. and he think this part of data does make sense. Since most of gaming videos are originally posted on twitch. instead of </a:t>
            </a:r>
            <a:r>
              <a:rPr lang="en-US" err="1"/>
              <a:t>youtube</a:t>
            </a:r>
            <a:r>
              <a:rPr lang="en-US"/>
              <a:t>.</a:t>
            </a:r>
          </a:p>
        </p:txBody>
      </p:sp>
      <p:sp>
        <p:nvSpPr>
          <p:cNvPr id="4" name="Slide Number Placeholder 3"/>
          <p:cNvSpPr>
            <a:spLocks noGrp="1"/>
          </p:cNvSpPr>
          <p:nvPr>
            <p:ph type="sldNum" sz="quarter" idx="5"/>
          </p:nvPr>
        </p:nvSpPr>
        <p:spPr/>
        <p:txBody>
          <a:bodyPr/>
          <a:lstStyle/>
          <a:p>
            <a:fld id="{A3FA54BA-D4DD-44DE-9D1F-BBE11E733950}" type="slidenum">
              <a:rPr lang="en-US"/>
              <a:t>5</a:t>
            </a:fld>
            <a:endParaRPr lang="en-US"/>
          </a:p>
        </p:txBody>
      </p:sp>
    </p:spTree>
    <p:extLst>
      <p:ext uri="{BB962C8B-B14F-4D97-AF65-F5344CB8AC3E}">
        <p14:creationId xmlns:p14="http://schemas.microsoft.com/office/powerpoint/2010/main" val="339300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cap="all"/>
          </a:p>
          <a:p>
            <a:r>
              <a:rPr lang="en-US" b="1" cap="all"/>
              <a:t>FAMOUS BY DISLIKED</a:t>
            </a:r>
            <a:endParaRPr lang="en-US">
              <a:cs typeface="Calibri"/>
            </a:endParaRPr>
          </a:p>
          <a:p>
            <a:r>
              <a:rPr lang="en-US" cap="all"/>
              <a:t>There is no such a thing as bad, a video can acutally gain polularity by being disliked. The chart on the right selected the top 10 videos with highest counts of dislikes. As the the chart shows, most of the disliked videos actually have a really high counts of likes also. In real life, different people have different ideas towards a topic, sometimes, a video can be both liked and disliked by a large number of people. Without an absolute standard, we can't accurately categorize the video as a liked video or as a disliked video.</a:t>
            </a:r>
          </a:p>
          <a:p>
            <a:endParaRPr lang="en-US" b="1" cap="all">
              <a:cs typeface="Calibri"/>
            </a:endParaRPr>
          </a:p>
          <a:p>
            <a:r>
              <a:rPr lang="en-US" b="1" cap="all"/>
              <a:t>PREDICT RATING(LIKES) BY DECISION TREE</a:t>
            </a:r>
            <a:endParaRPr lang="en-US"/>
          </a:p>
          <a:p>
            <a:r>
              <a:rPr lang="en-US" cap="all"/>
              <a:t>This is a decision tree classifier to predict the rating (likes) of the videos according to the comment counts, views, and categories. The results showed that when comment counts are low, the higher the view the better the rating. The interesting fact is that more comments does not mean more likes. People may want to debate or make arguments by leaving comments rather than thumbing up the video.</a:t>
            </a:r>
            <a:endParaRPr lang="en-US"/>
          </a:p>
          <a:p>
            <a:endParaRPr lang="en-US" b="1" cap="all">
              <a:cs typeface="Calibri"/>
            </a:endParaRPr>
          </a:p>
          <a:p>
            <a:r>
              <a:rPr lang="en-US" b="1" cap="all"/>
              <a:t>LIKES BY CHANNELS</a:t>
            </a:r>
            <a:endParaRPr lang="en-US"/>
          </a:p>
          <a:p>
            <a:r>
              <a:rPr lang="en-US" cap="all"/>
              <a:t>The horizontal bar chart displays the the most famous channels in U.S. and the total numbers of trending videos each channel has. We found that talk shows are averagely more popular. Similarly, channels that are related to sports are welcomed by people. Late night shows are liked by people more which is possibly because people have more free time at night. The top trending channels are not suprising because they are large channels which produce videos reguarly and already own a large group of audience.</a:t>
            </a:r>
            <a:endParaRPr lang="en-US"/>
          </a:p>
          <a:p>
            <a:endParaRPr lang="en-US" b="1" cap="all">
              <a:cs typeface="Calibri"/>
            </a:endParaRPr>
          </a:p>
          <a:p>
            <a:endParaRPr lang="en-US" b="1" cap="all">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3FA54BA-D4DD-44DE-9D1F-BBE11E733950}" type="slidenum">
              <a:rPr lang="en-US"/>
              <a:t>6</a:t>
            </a:fld>
            <a:endParaRPr lang="en-US"/>
          </a:p>
        </p:txBody>
      </p:sp>
    </p:spTree>
    <p:extLst>
      <p:ext uri="{BB962C8B-B14F-4D97-AF65-F5344CB8AC3E}">
        <p14:creationId xmlns:p14="http://schemas.microsoft.com/office/powerpoint/2010/main" val="229556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cap="all"/>
              <a:t>TAG WORDCLOUD</a:t>
            </a:r>
            <a:endParaRPr lang="en-US"/>
          </a:p>
          <a:p>
            <a:r>
              <a:rPr lang="en-US"/>
              <a:t>The picture on the right shows a word cloud based on tags of videos. The top frequent words in video tags are 'best', 'funny videos' and 'talk show'. 'best' often show in the tag mainly because the publishers want to capture audience's eyes. 'funny videos' and 'talk show' show up frequently because these videos mainly belong to entertainment category. The analysis on tags match the analysis on video categories.</a:t>
            </a:r>
            <a:endParaRPr lang="en-US">
              <a:cs typeface="Calibri"/>
            </a:endParaRPr>
          </a:p>
          <a:p>
            <a:endParaRPr lang="en-US">
              <a:cs typeface="Calibri"/>
            </a:endParaRPr>
          </a:p>
          <a:p>
            <a:r>
              <a:rPr lang="en-US" b="1" cap="all"/>
              <a:t>TITLE WORDCLOUD</a:t>
            </a:r>
            <a:endParaRPr lang="en-US"/>
          </a:p>
          <a:p>
            <a:r>
              <a:rPr lang="en-US"/>
              <a:t>The picture on the right presents a word cloud based on titles of videos. The most frequent words or phrases in video titles include 'tonight show', 'late show' and 'show starring'. The result match the analysis on trending channels. The result also tells that most videos put their channels name in the title.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3FA54BA-D4DD-44DE-9D1F-BBE11E733950}" type="slidenum">
              <a:rPr lang="en-US"/>
              <a:t>7</a:t>
            </a:fld>
            <a:endParaRPr lang="en-US"/>
          </a:p>
        </p:txBody>
      </p:sp>
    </p:spTree>
    <p:extLst>
      <p:ext uri="{BB962C8B-B14F-4D97-AF65-F5344CB8AC3E}">
        <p14:creationId xmlns:p14="http://schemas.microsoft.com/office/powerpoint/2010/main" val="29893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For Late Bloomers, we sorted our data according to the range of days they become trending. Then we select the top several videos who has the highest view counts. We did a double comparison bar plot to visualize the results. The chart clearly indicates that some videos take a little longer to become trending than the majority ones.  </a:t>
            </a:r>
          </a:p>
          <a:p>
            <a:r>
              <a:rPr lang="en-US">
                <a:cs typeface="Calibri"/>
              </a:rPr>
              <a:t>2. For visualizing number of videos per hour in one day,  we generated a heat map with the x-axis representing the hour of publish, y-axis representing the number of videos being published. The heat map showed hotspots around 3-5 pm. Most of the videos are being published during this time period. </a:t>
            </a:r>
          </a:p>
          <a:p>
            <a:r>
              <a:rPr lang="en-US">
                <a:cs typeface="Calibri"/>
              </a:rPr>
              <a:t>3. For the time analysis of publish year, month, and days, we generated a parallel category diagram, each time unit is a category, and they are vertically in parallel. The video flows through each time unit, so the user can view what year, month, and day the video is published. According to the diagram, trending videos are mostly published in 2018, around the winter time months. The videos are evenly distributed among dates. </a:t>
            </a:r>
          </a:p>
          <a:p>
            <a:r>
              <a:rPr lang="en-US">
                <a:cs typeface="Calibri"/>
              </a:rPr>
              <a:t>4. For the best publishing time, we just fused our findings from previous methods and assembled a final bar chart showing the best hour for publishing. </a:t>
            </a:r>
          </a:p>
          <a:p>
            <a:endParaRPr lang="en-US">
              <a:cs typeface="Calibri"/>
            </a:endParaRPr>
          </a:p>
        </p:txBody>
      </p:sp>
      <p:sp>
        <p:nvSpPr>
          <p:cNvPr id="4" name="Slide Number Placeholder 3"/>
          <p:cNvSpPr>
            <a:spLocks noGrp="1"/>
          </p:cNvSpPr>
          <p:nvPr>
            <p:ph type="sldNum" sz="quarter" idx="5"/>
          </p:nvPr>
        </p:nvSpPr>
        <p:spPr/>
        <p:txBody>
          <a:bodyPr/>
          <a:lstStyle/>
          <a:p>
            <a:fld id="{A3FA54BA-D4DD-44DE-9D1F-BBE11E733950}" type="slidenum">
              <a:rPr lang="en-US"/>
              <a:t>8</a:t>
            </a:fld>
            <a:endParaRPr lang="en-US"/>
          </a:p>
        </p:txBody>
      </p:sp>
    </p:spTree>
    <p:extLst>
      <p:ext uri="{BB962C8B-B14F-4D97-AF65-F5344CB8AC3E}">
        <p14:creationId xmlns:p14="http://schemas.microsoft.com/office/powerpoint/2010/main" val="379343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machine learning and natural language processing, a topic model is a statistical model for finding some latent topics from a collection of documents. Topic modeling is normally used when doing text-mining to discover some hidden semantic structures in a text corpus. Each text document can be described by a distribution of topics and each topic can be described by a distribution of words. LAD is a good method to extract unobservable groups to explain why some parts of the data are similar.</a:t>
            </a:r>
          </a:p>
        </p:txBody>
      </p:sp>
      <p:sp>
        <p:nvSpPr>
          <p:cNvPr id="4" name="Slide Number Placeholder 3"/>
          <p:cNvSpPr>
            <a:spLocks noGrp="1"/>
          </p:cNvSpPr>
          <p:nvPr>
            <p:ph type="sldNum" sz="quarter" idx="5"/>
          </p:nvPr>
        </p:nvSpPr>
        <p:spPr/>
        <p:txBody>
          <a:bodyPr/>
          <a:lstStyle/>
          <a:p>
            <a:fld id="{A3FA54BA-D4DD-44DE-9D1F-BBE11E733950}" type="slidenum">
              <a:rPr lang="en-US"/>
              <a:t>9</a:t>
            </a:fld>
            <a:endParaRPr lang="en-US"/>
          </a:p>
        </p:txBody>
      </p:sp>
    </p:spTree>
    <p:extLst>
      <p:ext uri="{BB962C8B-B14F-4D97-AF65-F5344CB8AC3E}">
        <p14:creationId xmlns:p14="http://schemas.microsoft.com/office/powerpoint/2010/main" val="186597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when we decide our topic. We talked about how we should clean data such as removing video that disable like and dislike function, disable comments, video that do not put any tags. Actually, the dataset in </a:t>
            </a:r>
            <a:r>
              <a:rPr lang="en-US" err="1">
                <a:cs typeface="Calibri"/>
              </a:rPr>
              <a:t>kaggle</a:t>
            </a:r>
            <a:r>
              <a:rPr lang="en-US">
                <a:cs typeface="Calibri"/>
              </a:rPr>
              <a:t> already being spited to different countries. So each of us just picked a country and try process it. And we try to select the dataset are mostly in English. That is United states, Canada, Great British, India and France. </a:t>
            </a:r>
          </a:p>
          <a:p>
            <a:r>
              <a:rPr lang="en-US">
                <a:cs typeface="Calibri"/>
              </a:rPr>
              <a:t>After we split it. The first 3 weeks we just try to exlore our data set and share our ways to process data. Like the way we merge the category name that stored in separate Json file to our dataset that only store category number. At the start of 3rd week. I and </a:t>
            </a:r>
            <a:r>
              <a:rPr lang="en-US" err="1">
                <a:cs typeface="Calibri"/>
              </a:rPr>
              <a:t>eric</a:t>
            </a:r>
            <a:r>
              <a:rPr lang="en-US">
                <a:cs typeface="Calibri"/>
              </a:rPr>
              <a:t> start creating website. It takes us around 2 weeks to finished it up and teach our teammate how to use it. I will talk it more on next slide. And at mean time. Our team gathered all our work in process the dataset. We discussed that which graph should goes into website, where should it goes. And the rest of team generated all those graph we needed including some live graph that can interactive with user. And labeled it correctly. After our first version of website is done. We put their work in and </a:t>
            </a:r>
            <a:r>
              <a:rPr lang="en-US" err="1">
                <a:cs typeface="Calibri"/>
              </a:rPr>
              <a:t>demostrate</a:t>
            </a:r>
            <a:r>
              <a:rPr lang="en-US">
                <a:cs typeface="Calibri"/>
              </a:rPr>
              <a:t> is the website actually working. The last week, we gathered and discuss what story our data gives us. We also do some code refactoring and modified the web interface to indicates what </a:t>
            </a:r>
            <a:r>
              <a:rPr lang="en-US" err="1">
                <a:cs typeface="Calibri"/>
              </a:rPr>
              <a:t>coutry</a:t>
            </a:r>
            <a:r>
              <a:rPr lang="en-US">
                <a:cs typeface="Calibri"/>
              </a:rPr>
              <a:t> you actually clicked. </a:t>
            </a:r>
          </a:p>
        </p:txBody>
      </p:sp>
      <p:sp>
        <p:nvSpPr>
          <p:cNvPr id="4" name="Slide Number Placeholder 3"/>
          <p:cNvSpPr>
            <a:spLocks noGrp="1"/>
          </p:cNvSpPr>
          <p:nvPr>
            <p:ph type="sldNum" sz="quarter" idx="5"/>
          </p:nvPr>
        </p:nvSpPr>
        <p:spPr/>
        <p:txBody>
          <a:bodyPr/>
          <a:lstStyle/>
          <a:p>
            <a:fld id="{A3FA54BA-D4DD-44DE-9D1F-BBE11E733950}" type="slidenum">
              <a:rPr lang="en-US"/>
              <a:t>10</a:t>
            </a:fld>
            <a:endParaRPr lang="en-US"/>
          </a:p>
        </p:txBody>
      </p:sp>
    </p:spTree>
    <p:extLst>
      <p:ext uri="{BB962C8B-B14F-4D97-AF65-F5344CB8AC3E}">
        <p14:creationId xmlns:p14="http://schemas.microsoft.com/office/powerpoint/2010/main" val="67074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2/26/2020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5945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1567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2/26/2020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1364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7774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2/26/2020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6776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2/26/2020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9347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2/26/2020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5346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29848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2/26/2020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3269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3556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2/26/2020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8372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2/26/2020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7956017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sse490-videos.firebaseapp.com/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4DllJlrJxnU?feature=oembed"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sse490-videos.firebaseapp.com/USVideo/US_categor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sse490-videos.firebaseapp.com/USVideo/US_likes_dislik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127.0.0.1:5500/CSSE490_Web/html_plots/USVideo/US_titles_ta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sse490-videos.firebaseapp.com/USVideo/US_time_analysi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sse490-videos.firebaseapp.com/USVideo/US_entertainment_nlp.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41">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9135E68-D017-452D-87D9-096F9C7D488E}"/>
              </a:ext>
            </a:extLst>
          </p:cNvPr>
          <p:cNvSpPr>
            <a:spLocks noGrp="1"/>
          </p:cNvSpPr>
          <p:nvPr>
            <p:ph type="ctrTitle"/>
          </p:nvPr>
        </p:nvSpPr>
        <p:spPr>
          <a:xfrm>
            <a:off x="2047793" y="4614902"/>
            <a:ext cx="8081960" cy="732246"/>
          </a:xfrm>
        </p:spPr>
        <p:txBody>
          <a:bodyPr vert="horz" lIns="228600" tIns="228600" rIns="228600" bIns="0" rtlCol="0" anchor="b">
            <a:noAutofit/>
          </a:bodyPr>
          <a:lstStyle/>
          <a:p>
            <a:r>
              <a:rPr lang="en-US" sz="4400" b="1">
                <a:solidFill>
                  <a:schemeClr val="tx2"/>
                </a:solidFill>
                <a:cs typeface="Calibri Light"/>
              </a:rPr>
              <a:t>Trending YouTube Video Analysis</a:t>
            </a:r>
          </a:p>
        </p:txBody>
      </p:sp>
      <p:sp>
        <p:nvSpPr>
          <p:cNvPr id="3" name="Subtitle 2">
            <a:extLst>
              <a:ext uri="{FF2B5EF4-FFF2-40B4-BE49-F238E27FC236}">
                <a16:creationId xmlns:a16="http://schemas.microsoft.com/office/drawing/2014/main" id="{FDCD96CE-82E9-4AEB-96E3-7E9DDA7D3B80}"/>
              </a:ext>
            </a:extLst>
          </p:cNvPr>
          <p:cNvSpPr>
            <a:spLocks noGrp="1"/>
          </p:cNvSpPr>
          <p:nvPr>
            <p:ph type="subTitle" idx="1"/>
          </p:nvPr>
        </p:nvSpPr>
        <p:spPr>
          <a:xfrm>
            <a:off x="2047793" y="5455255"/>
            <a:ext cx="8081960" cy="1047152"/>
          </a:xfrm>
        </p:spPr>
        <p:txBody>
          <a:bodyPr vert="horz" lIns="91440" tIns="45720" rIns="91440" bIns="45720" rtlCol="0" anchor="t">
            <a:noAutofit/>
          </a:bodyPr>
          <a:lstStyle/>
          <a:p>
            <a:pPr>
              <a:lnSpc>
                <a:spcPct val="90000"/>
              </a:lnSpc>
            </a:pPr>
            <a:r>
              <a:rPr lang="en-US" sz="1600">
                <a:solidFill>
                  <a:schemeClr val="tx2"/>
                </a:solidFill>
                <a:cs typeface="Calibri"/>
              </a:rPr>
              <a:t>Valentine Wu, </a:t>
            </a:r>
            <a:r>
              <a:rPr lang="en-US" sz="1600" err="1">
                <a:solidFill>
                  <a:schemeClr val="tx2"/>
                </a:solidFill>
                <a:cs typeface="Calibri"/>
              </a:rPr>
              <a:t>Huirou</a:t>
            </a:r>
            <a:r>
              <a:rPr lang="en-US" sz="1600">
                <a:solidFill>
                  <a:schemeClr val="tx2"/>
                </a:solidFill>
                <a:cs typeface="Calibri"/>
              </a:rPr>
              <a:t> Zou, Eric Chen, </a:t>
            </a:r>
            <a:endParaRPr lang="en-US" sz="1600">
              <a:solidFill>
                <a:schemeClr val="tx2"/>
              </a:solidFill>
            </a:endParaRPr>
          </a:p>
          <a:p>
            <a:pPr>
              <a:lnSpc>
                <a:spcPct val="90000"/>
              </a:lnSpc>
            </a:pPr>
            <a:r>
              <a:rPr lang="en-US" sz="1600" err="1">
                <a:solidFill>
                  <a:schemeClr val="tx2"/>
                </a:solidFill>
                <a:cs typeface="Calibri"/>
              </a:rPr>
              <a:t>Yiyuan</a:t>
            </a:r>
            <a:r>
              <a:rPr lang="en-US" sz="1600">
                <a:solidFill>
                  <a:schemeClr val="tx2"/>
                </a:solidFill>
                <a:cs typeface="Calibri"/>
              </a:rPr>
              <a:t> Wang, Lory Wang</a:t>
            </a:r>
            <a:endParaRPr lang="en-US" sz="1600">
              <a:solidFill>
                <a:schemeClr val="tx2"/>
              </a:solidFill>
            </a:endParaRPr>
          </a:p>
        </p:txBody>
      </p:sp>
      <p:sp>
        <p:nvSpPr>
          <p:cNvPr id="39"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E2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E2393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413D7AFD-ED04-4DF0-BBAC-4C001641DBC4}"/>
              </a:ext>
            </a:extLst>
          </p:cNvPr>
          <p:cNvPicPr>
            <a:picLocks noChangeAspect="1"/>
          </p:cNvPicPr>
          <p:nvPr/>
        </p:nvPicPr>
        <p:blipFill rotWithShape="1">
          <a:blip r:embed="rId3">
            <a:extLst>
              <a:ext uri="{28A0092B-C50C-407E-A947-70E740481C1C}">
                <a14:useLocalDpi xmlns:a14="http://schemas.microsoft.com/office/drawing/2010/main" val="0"/>
              </a:ext>
            </a:extLst>
          </a:blip>
          <a:srcRect r="1" b="3047"/>
          <a:stretch/>
        </p:blipFill>
        <p:spPr>
          <a:xfrm>
            <a:off x="3331254" y="1183854"/>
            <a:ext cx="5518983" cy="2968437"/>
          </a:xfrm>
          <a:prstGeom prst="rect">
            <a:avLst/>
          </a:prstGeom>
          <a:ln w="12700">
            <a:noFill/>
          </a:ln>
        </p:spPr>
      </p:pic>
    </p:spTree>
    <p:extLst>
      <p:ext uri="{BB962C8B-B14F-4D97-AF65-F5344CB8AC3E}">
        <p14:creationId xmlns:p14="http://schemas.microsoft.com/office/powerpoint/2010/main" val="2470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a:t>
            </a:r>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DDF6A-5A4E-4D12-9E0C-23DEAD05EF0D}"/>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Work Process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2C8072A-EB91-4039-8201-3556E66AC779}"/>
              </a:ext>
            </a:extLst>
          </p:cNvPr>
          <p:cNvSpPr>
            <a:spLocks noGrp="1"/>
          </p:cNvSpPr>
          <p:nvPr>
            <p:ph idx="1"/>
          </p:nvPr>
        </p:nvSpPr>
        <p:spPr>
          <a:xfrm>
            <a:off x="2880487" y="2249046"/>
            <a:ext cx="6123783" cy="3802762"/>
          </a:xfrm>
        </p:spPr>
        <p:txBody>
          <a:bodyPr anchor="t">
            <a:normAutofit/>
          </a:bodyPr>
          <a:lstStyle/>
          <a:p>
            <a:r>
              <a:rPr lang="en-US" sz="1600"/>
              <a:t>Starting with data cleaning and preprocessing</a:t>
            </a:r>
            <a:endParaRPr lang="en-US"/>
          </a:p>
          <a:p>
            <a:r>
              <a:rPr lang="en-US" sz="1600"/>
              <a:t>Split Dataset by country and explore datasets individually</a:t>
            </a:r>
          </a:p>
          <a:p>
            <a:r>
              <a:rPr lang="en-US" sz="1600"/>
              <a:t>Start web constructing </a:t>
            </a:r>
          </a:p>
          <a:p>
            <a:r>
              <a:rPr lang="en-US" sz="1600"/>
              <a:t>Discuss what should goes into the website</a:t>
            </a:r>
          </a:p>
          <a:p>
            <a:r>
              <a:rPr lang="en-US" sz="1600"/>
              <a:t>Complete website by putting graphs and stories</a:t>
            </a:r>
          </a:p>
          <a:p>
            <a:endParaRPr lang="en-US" sz="1600"/>
          </a:p>
        </p:txBody>
      </p:sp>
    </p:spTree>
    <p:extLst>
      <p:ext uri="{BB962C8B-B14F-4D97-AF65-F5344CB8AC3E}">
        <p14:creationId xmlns:p14="http://schemas.microsoft.com/office/powerpoint/2010/main" val="246951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4917-EEDE-43CE-9DC4-2EEEF7B21F32}"/>
              </a:ext>
            </a:extLst>
          </p:cNvPr>
          <p:cNvSpPr>
            <a:spLocks noGrp="1"/>
          </p:cNvSpPr>
          <p:nvPr>
            <p:ph type="title"/>
          </p:nvPr>
        </p:nvSpPr>
        <p:spPr/>
        <p:txBody>
          <a:bodyPr/>
          <a:lstStyle/>
          <a:p>
            <a:r>
              <a:rPr lang="en-US">
                <a:cs typeface="Calibri Light"/>
              </a:rPr>
              <a:t>Visualization Process</a:t>
            </a:r>
          </a:p>
        </p:txBody>
      </p:sp>
      <p:sp>
        <p:nvSpPr>
          <p:cNvPr id="3" name="Content Placeholder 2">
            <a:extLst>
              <a:ext uri="{FF2B5EF4-FFF2-40B4-BE49-F238E27FC236}">
                <a16:creationId xmlns:a16="http://schemas.microsoft.com/office/drawing/2014/main" id="{4071A3FF-0E31-4BA1-B18D-9EDBC5558C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2AA928-C2F8-462D-91C7-2125213F5E1D}"/>
              </a:ext>
            </a:extLst>
          </p:cNvPr>
          <p:cNvPicPr>
            <a:picLocks noChangeAspect="1"/>
          </p:cNvPicPr>
          <p:nvPr/>
        </p:nvPicPr>
        <p:blipFill>
          <a:blip r:embed="rId3"/>
          <a:stretch>
            <a:fillRect/>
          </a:stretch>
        </p:blipFill>
        <p:spPr>
          <a:xfrm>
            <a:off x="5281051" y="1452562"/>
            <a:ext cx="5915025" cy="3952875"/>
          </a:xfrm>
          <a:prstGeom prst="rect">
            <a:avLst/>
          </a:prstGeom>
        </p:spPr>
      </p:pic>
    </p:spTree>
    <p:extLst>
      <p:ext uri="{BB962C8B-B14F-4D97-AF65-F5344CB8AC3E}">
        <p14:creationId xmlns:p14="http://schemas.microsoft.com/office/powerpoint/2010/main" val="159201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5A4AF-316D-4312-B5C5-A413255B75BC}"/>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Issues in Data </a:t>
            </a:r>
            <a:r>
              <a:rPr lang="en-US" sz="3600">
                <a:solidFill>
                  <a:schemeClr val="accent1"/>
                </a:solidFill>
                <a:ea typeface="+mj-lt"/>
                <a:cs typeface="+mj-lt"/>
              </a:rPr>
              <a:t>Processing </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7231202-3669-40D5-8609-2DCECEC4D010}"/>
              </a:ext>
            </a:extLst>
          </p:cNvPr>
          <p:cNvSpPr>
            <a:spLocks noGrp="1"/>
          </p:cNvSpPr>
          <p:nvPr>
            <p:ph idx="1"/>
          </p:nvPr>
        </p:nvSpPr>
        <p:spPr>
          <a:xfrm>
            <a:off x="2880487" y="2249046"/>
            <a:ext cx="6123783" cy="3802762"/>
          </a:xfrm>
        </p:spPr>
        <p:txBody>
          <a:bodyPr anchor="t">
            <a:normAutofit/>
          </a:bodyPr>
          <a:lstStyle/>
          <a:p>
            <a:r>
              <a:rPr lang="en-US" sz="1600"/>
              <a:t> Process tags from a string that split with "|" to an array of tags. And analyze based on array.</a:t>
            </a:r>
          </a:p>
          <a:p>
            <a:r>
              <a:rPr lang="en-US" sz="1600"/>
              <a:t>Process categories. The dataset (in csv format) only have a number called category_id. However we want know what the category is. However, that stored in another file which is JSON file. We must parse it to dataframe and merge it to the original dataset.</a:t>
            </a:r>
          </a:p>
        </p:txBody>
      </p:sp>
    </p:spTree>
    <p:extLst>
      <p:ext uri="{BB962C8B-B14F-4D97-AF65-F5344CB8AC3E}">
        <p14:creationId xmlns:p14="http://schemas.microsoft.com/office/powerpoint/2010/main" val="186592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E685D8-327E-42B1-8399-88986E4A9C88}"/>
              </a:ext>
            </a:extLst>
          </p:cNvPr>
          <p:cNvSpPr>
            <a:spLocks noGrp="1"/>
          </p:cNvSpPr>
          <p:nvPr>
            <p:ph type="title"/>
          </p:nvPr>
        </p:nvSpPr>
        <p:spPr>
          <a:xfrm>
            <a:off x="1759287" y="798881"/>
            <a:ext cx="8673427" cy="1048945"/>
          </a:xfrm>
        </p:spPr>
        <p:txBody>
          <a:bodyPr>
            <a:normAutofit/>
          </a:bodyPr>
          <a:lstStyle/>
          <a:p>
            <a:r>
              <a:rPr lang="en-US" b="1">
                <a:solidFill>
                  <a:schemeClr val="tx1"/>
                </a:solidFill>
                <a:ea typeface="+mj-lt"/>
                <a:cs typeface="+mj-lt"/>
              </a:rPr>
              <a:t>SUPRISING FACT !</a:t>
            </a:r>
            <a:endParaRPr lang="en-US" b="1">
              <a:solidFill>
                <a:schemeClr val="tx1"/>
              </a:solidFill>
              <a:cs typeface="Calibri Light"/>
            </a:endParaRPr>
          </a:p>
        </p:txBody>
      </p:sp>
      <p:graphicFrame>
        <p:nvGraphicFramePr>
          <p:cNvPr id="5" name="Content Placeholder 2">
            <a:extLst>
              <a:ext uri="{FF2B5EF4-FFF2-40B4-BE49-F238E27FC236}">
                <a16:creationId xmlns:a16="http://schemas.microsoft.com/office/drawing/2014/main" id="{CAC19823-943E-4910-BF9E-B7F51DF2FA4E}"/>
              </a:ext>
            </a:extLst>
          </p:cNvPr>
          <p:cNvGraphicFramePr>
            <a:graphicFrameLocks noGrp="1"/>
          </p:cNvGraphicFramePr>
          <p:nvPr>
            <p:ph idx="1"/>
            <p:extLst>
              <p:ext uri="{D42A27DB-BD31-4B8C-83A1-F6EECF244321}">
                <p14:modId xmlns:p14="http://schemas.microsoft.com/office/powerpoint/2010/main" val="426152111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99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6CAAD29-15F8-46DA-99E8-D74D1E72ADB9}"/>
              </a:ext>
            </a:extLst>
          </p:cNvPr>
          <p:cNvSpPr>
            <a:spLocks noGrp="1"/>
          </p:cNvSpPr>
          <p:nvPr>
            <p:ph type="title"/>
          </p:nvPr>
        </p:nvSpPr>
        <p:spPr>
          <a:xfrm>
            <a:off x="1759287" y="798881"/>
            <a:ext cx="8673427" cy="1048945"/>
          </a:xfrm>
        </p:spPr>
        <p:txBody>
          <a:bodyPr>
            <a:normAutofit/>
          </a:bodyPr>
          <a:lstStyle/>
          <a:p>
            <a:r>
              <a:rPr lang="en-US">
                <a:solidFill>
                  <a:schemeClr val="tx1"/>
                </a:solidFill>
                <a:cs typeface="Calibri Light"/>
              </a:rPr>
              <a:t>Want to Become a YouTuber?</a:t>
            </a:r>
          </a:p>
        </p:txBody>
      </p:sp>
      <p:graphicFrame>
        <p:nvGraphicFramePr>
          <p:cNvPr id="5" name="Content Placeholder 2">
            <a:extLst>
              <a:ext uri="{FF2B5EF4-FFF2-40B4-BE49-F238E27FC236}">
                <a16:creationId xmlns:a16="http://schemas.microsoft.com/office/drawing/2014/main" id="{357559E1-DEBD-4900-9910-5E94CAC528A8}"/>
              </a:ext>
            </a:extLst>
          </p:cNvPr>
          <p:cNvGraphicFramePr>
            <a:graphicFrameLocks noGrp="1"/>
          </p:cNvGraphicFramePr>
          <p:nvPr>
            <p:ph idx="1"/>
            <p:extLst>
              <p:ext uri="{D42A27DB-BD31-4B8C-83A1-F6EECF244321}">
                <p14:modId xmlns:p14="http://schemas.microsoft.com/office/powerpoint/2010/main" val="240518387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474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52E1-7B89-414E-B2C0-D6C806147AF1}"/>
              </a:ext>
            </a:extLst>
          </p:cNvPr>
          <p:cNvSpPr>
            <a:spLocks noGrp="1"/>
          </p:cNvSpPr>
          <p:nvPr>
            <p:ph type="title"/>
          </p:nvPr>
        </p:nvSpPr>
        <p:spPr/>
        <p:txBody>
          <a:bodyPr/>
          <a:lstStyle/>
          <a:p>
            <a:r>
              <a:rPr lang="en-US" altLang="ja-JP">
                <a:ea typeface="ＭＳ Ｐゴシック"/>
                <a:cs typeface="Calibri Light"/>
              </a:rPr>
              <a:t>Web Demo</a:t>
            </a:r>
          </a:p>
        </p:txBody>
      </p:sp>
      <p:sp>
        <p:nvSpPr>
          <p:cNvPr id="3" name="Content Placeholder 2">
            <a:extLst>
              <a:ext uri="{FF2B5EF4-FFF2-40B4-BE49-F238E27FC236}">
                <a16:creationId xmlns:a16="http://schemas.microsoft.com/office/drawing/2014/main" id="{E90CDB1C-F542-45CE-8CF7-D75B22FB12ED}"/>
              </a:ext>
            </a:extLst>
          </p:cNvPr>
          <p:cNvSpPr>
            <a:spLocks noGrp="1"/>
          </p:cNvSpPr>
          <p:nvPr>
            <p:ph idx="1"/>
          </p:nvPr>
        </p:nvSpPr>
        <p:spPr/>
        <p:txBody>
          <a:bodyPr/>
          <a:lstStyle/>
          <a:p>
            <a:r>
              <a:rPr lang="en-US">
                <a:hlinkClick r:id="rId3"/>
              </a:rPr>
              <a:t>https://csse490-videos.firebaseapp.com/index.html</a:t>
            </a:r>
            <a:endParaRPr lang="en-US">
              <a:ea typeface="+mn-lt"/>
              <a:cs typeface="+mn-lt"/>
            </a:endParaRPr>
          </a:p>
          <a:p>
            <a:endParaRPr lang="en-US"/>
          </a:p>
        </p:txBody>
      </p:sp>
      <p:sp>
        <p:nvSpPr>
          <p:cNvPr id="4" name="TextBox 1">
            <a:extLst>
              <a:ext uri="{FF2B5EF4-FFF2-40B4-BE49-F238E27FC236}">
                <a16:creationId xmlns:a16="http://schemas.microsoft.com/office/drawing/2014/main" id="{D868947B-742A-4C84-8858-7E0042EB78DD}"/>
              </a:ext>
            </a:extLst>
          </p:cNvPr>
          <p:cNvSpPr txBox="1"/>
          <p:nvPr/>
        </p:nvSpPr>
        <p:spPr>
          <a:xfrm>
            <a:off x="5266840" y="4336942"/>
            <a:ext cx="574599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Tree>
    <p:extLst>
      <p:ext uri="{BB962C8B-B14F-4D97-AF65-F5344CB8AC3E}">
        <p14:creationId xmlns:p14="http://schemas.microsoft.com/office/powerpoint/2010/main" val="23503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B2B5-DB05-417E-8D18-8AFEB0A5F689}"/>
              </a:ext>
            </a:extLst>
          </p:cNvPr>
          <p:cNvSpPr>
            <a:spLocks noGrp="1"/>
          </p:cNvSpPr>
          <p:nvPr>
            <p:ph type="title"/>
          </p:nvPr>
        </p:nvSpPr>
        <p:spPr/>
        <p:txBody>
          <a:bodyPr/>
          <a:lstStyle/>
          <a:p>
            <a:r>
              <a:rPr lang="en-US">
                <a:cs typeface="Calibri Light"/>
              </a:rPr>
              <a:t>Future Work</a:t>
            </a:r>
            <a:endParaRPr lang="en-US"/>
          </a:p>
        </p:txBody>
      </p:sp>
      <p:sp>
        <p:nvSpPr>
          <p:cNvPr id="3" name="Content Placeholder 2">
            <a:extLst>
              <a:ext uri="{FF2B5EF4-FFF2-40B4-BE49-F238E27FC236}">
                <a16:creationId xmlns:a16="http://schemas.microsoft.com/office/drawing/2014/main" id="{5E44401E-C3E1-4FA0-8E08-F4E47B68F787}"/>
              </a:ext>
            </a:extLst>
          </p:cNvPr>
          <p:cNvSpPr>
            <a:spLocks noGrp="1"/>
          </p:cNvSpPr>
          <p:nvPr>
            <p:ph idx="1"/>
          </p:nvPr>
        </p:nvSpPr>
        <p:spPr/>
        <p:txBody>
          <a:bodyPr/>
          <a:lstStyle/>
          <a:p>
            <a:r>
              <a:rPr lang="en-US"/>
              <a:t>Train a text generator on the trending topics using a neural language model to generate trending topics according to categories. </a:t>
            </a:r>
          </a:p>
          <a:p>
            <a:r>
              <a:rPr lang="en-US"/>
              <a:t>Do a cross analysis on multiple countries together to see the relationship between each county's data.</a:t>
            </a:r>
          </a:p>
          <a:p>
            <a:r>
              <a:rPr lang="en-US"/>
              <a:t>Translate datasets that used uncommon languages to explore YouTube trending on these culture. </a:t>
            </a:r>
          </a:p>
        </p:txBody>
      </p:sp>
    </p:spTree>
    <p:extLst>
      <p:ext uri="{BB962C8B-B14F-4D97-AF65-F5344CB8AC3E}">
        <p14:creationId xmlns:p14="http://schemas.microsoft.com/office/powerpoint/2010/main" val="334196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5A4AF-316D-4312-B5C5-A413255B75BC}"/>
              </a:ext>
            </a:extLst>
          </p:cNvPr>
          <p:cNvSpPr>
            <a:spLocks noGrp="1"/>
          </p:cNvSpPr>
          <p:nvPr>
            <p:ph type="title"/>
          </p:nvPr>
        </p:nvSpPr>
        <p:spPr>
          <a:xfrm>
            <a:off x="3171078" y="1474222"/>
            <a:ext cx="8122941" cy="2799773"/>
          </a:xfrm>
        </p:spPr>
        <p:txBody>
          <a:bodyPr anchor="t">
            <a:noAutofit/>
          </a:bodyPr>
          <a:lstStyle/>
          <a:p>
            <a:r>
              <a:rPr lang="en-US" sz="8800">
                <a:solidFill>
                  <a:schemeClr val="accent1"/>
                </a:solidFill>
                <a:cs typeface="Calibri Light"/>
              </a:rPr>
              <a:t>THANK YOU !</a:t>
            </a:r>
            <a:br>
              <a:rPr lang="en-US" sz="8800">
                <a:solidFill>
                  <a:schemeClr val="accent1"/>
                </a:solidFill>
                <a:cs typeface="Calibri Light"/>
              </a:rPr>
            </a:br>
            <a:r>
              <a:rPr lang="en-US" sz="8800">
                <a:solidFill>
                  <a:schemeClr val="accent1"/>
                </a:solidFill>
                <a:cs typeface="Calibri Light"/>
              </a:rPr>
              <a:t>&amp;</a:t>
            </a:r>
            <a:br>
              <a:rPr lang="en-US" sz="8800">
                <a:solidFill>
                  <a:schemeClr val="accent1"/>
                </a:solidFill>
                <a:cs typeface="Calibri Light"/>
              </a:rPr>
            </a:br>
            <a:r>
              <a:rPr lang="en-US" sz="8800">
                <a:solidFill>
                  <a:srgbClr val="00B0F0"/>
                </a:solidFill>
                <a:cs typeface="Calibri Light"/>
              </a:rPr>
              <a:t>Questions ?</a:t>
            </a:r>
            <a:endParaRPr lang="en-US">
              <a:solidFill>
                <a:srgbClr val="00B0F0"/>
              </a:solidFill>
              <a:cs typeface="Calibri Light"/>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6850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5DDB-0FA6-4BB0-9086-8B4192449640}"/>
              </a:ext>
            </a:extLst>
          </p:cNvPr>
          <p:cNvSpPr>
            <a:spLocks noGrp="1"/>
          </p:cNvSpPr>
          <p:nvPr>
            <p:ph type="title"/>
          </p:nvPr>
        </p:nvSpPr>
        <p:spPr>
          <a:xfrm>
            <a:off x="888631" y="2349925"/>
            <a:ext cx="3528008" cy="2412900"/>
          </a:xfrm>
        </p:spPr>
        <p:txBody>
          <a:bodyPr/>
          <a:lstStyle/>
          <a:p>
            <a:r>
              <a:rPr lang="en-US">
                <a:cs typeface="Calibri Light"/>
              </a:rPr>
              <a:t>Introduction</a:t>
            </a:r>
          </a:p>
        </p:txBody>
      </p:sp>
      <p:sp>
        <p:nvSpPr>
          <p:cNvPr id="3" name="Content Placeholder 2">
            <a:extLst>
              <a:ext uri="{FF2B5EF4-FFF2-40B4-BE49-F238E27FC236}">
                <a16:creationId xmlns:a16="http://schemas.microsoft.com/office/drawing/2014/main" id="{B1768A23-18E7-4B99-813A-5C7687DD04CB}"/>
              </a:ext>
            </a:extLst>
          </p:cNvPr>
          <p:cNvSpPr>
            <a:spLocks noGrp="1"/>
          </p:cNvSpPr>
          <p:nvPr>
            <p:ph idx="1"/>
          </p:nvPr>
        </p:nvSpPr>
        <p:spPr/>
        <p:txBody>
          <a:bodyPr/>
          <a:lstStyle/>
          <a:p>
            <a:r>
              <a:rPr lang="en-US"/>
              <a:t>Dataset: YouTube videos from different countries</a:t>
            </a:r>
          </a:p>
          <a:p>
            <a:r>
              <a:rPr lang="en-US"/>
              <a:t>Important for YouTubers</a:t>
            </a:r>
          </a:p>
          <a:p>
            <a:pPr lvl="1"/>
            <a:r>
              <a:rPr lang="en-US"/>
              <a:t>When to publish?</a:t>
            </a:r>
          </a:p>
          <a:p>
            <a:pPr lvl="1"/>
            <a:r>
              <a:rPr lang="en-US"/>
              <a:t>What kind of title?</a:t>
            </a:r>
            <a:endParaRPr lang="en-US" err="1"/>
          </a:p>
          <a:p>
            <a:pPr lvl="1"/>
            <a:r>
              <a:rPr lang="en-US"/>
              <a:t>What category is trending?</a:t>
            </a:r>
          </a:p>
          <a:p>
            <a:endParaRPr lang="en-US"/>
          </a:p>
        </p:txBody>
      </p:sp>
      <p:pic>
        <p:nvPicPr>
          <p:cNvPr id="4" name="Picture 4">
            <a:hlinkClick r:id="" action="ppaction://media"/>
            <a:extLst>
              <a:ext uri="{FF2B5EF4-FFF2-40B4-BE49-F238E27FC236}">
                <a16:creationId xmlns:a16="http://schemas.microsoft.com/office/drawing/2014/main" id="{4467A654-9AE3-4820-A9BF-161076AF259B}"/>
              </a:ext>
            </a:extLst>
          </p:cNvPr>
          <p:cNvPicPr>
            <a:picLocks noRot="1" noChangeAspect="1"/>
          </p:cNvPicPr>
          <p:nvPr>
            <a:videoFile r:link="rId1"/>
          </p:nvPr>
        </p:nvPicPr>
        <p:blipFill>
          <a:blip r:embed="rId4"/>
          <a:stretch>
            <a:fillRect/>
          </a:stretch>
        </p:blipFill>
        <p:spPr>
          <a:xfrm>
            <a:off x="7891220" y="4500158"/>
            <a:ext cx="3745424" cy="2216581"/>
          </a:xfrm>
          <a:prstGeom prst="rect">
            <a:avLst/>
          </a:prstGeom>
        </p:spPr>
      </p:pic>
    </p:spTree>
    <p:extLst>
      <p:ext uri="{BB962C8B-B14F-4D97-AF65-F5344CB8AC3E}">
        <p14:creationId xmlns:p14="http://schemas.microsoft.com/office/powerpoint/2010/main" val="35195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64AC-AAC1-4D62-AB9B-DA53EE3A9235}"/>
              </a:ext>
            </a:extLst>
          </p:cNvPr>
          <p:cNvSpPr>
            <a:spLocks noGrp="1"/>
          </p:cNvSpPr>
          <p:nvPr>
            <p:ph type="title"/>
          </p:nvPr>
        </p:nvSpPr>
        <p:spPr/>
        <p:txBody>
          <a:bodyPr/>
          <a:lstStyle/>
          <a:p>
            <a:r>
              <a:rPr lang="en-US">
                <a:cs typeface="Calibri Light"/>
              </a:rPr>
              <a:t>Goal</a:t>
            </a:r>
            <a:endParaRPr lang="en-US"/>
          </a:p>
        </p:txBody>
      </p:sp>
      <p:sp>
        <p:nvSpPr>
          <p:cNvPr id="3" name="Content Placeholder 2">
            <a:extLst>
              <a:ext uri="{FF2B5EF4-FFF2-40B4-BE49-F238E27FC236}">
                <a16:creationId xmlns:a16="http://schemas.microsoft.com/office/drawing/2014/main" id="{C2AA07E6-28B7-4AF8-B023-F8C0B382E791}"/>
              </a:ext>
            </a:extLst>
          </p:cNvPr>
          <p:cNvSpPr>
            <a:spLocks noGrp="1"/>
          </p:cNvSpPr>
          <p:nvPr>
            <p:ph idx="1"/>
          </p:nvPr>
        </p:nvSpPr>
        <p:spPr/>
        <p:txBody>
          <a:bodyPr/>
          <a:lstStyle/>
          <a:p>
            <a:r>
              <a:rPr lang="en-US"/>
              <a:t>A website that can provide the youtubers a organized and user-friendly platform to explore key components for achieving a trending video</a:t>
            </a:r>
          </a:p>
          <a:p>
            <a:r>
              <a:rPr lang="en-US"/>
              <a:t>A platform for youtubers from different cultures and countries because diversity is important to YouTube videos</a:t>
            </a:r>
          </a:p>
        </p:txBody>
      </p:sp>
    </p:spTree>
    <p:extLst>
      <p:ext uri="{BB962C8B-B14F-4D97-AF65-F5344CB8AC3E}">
        <p14:creationId xmlns:p14="http://schemas.microsoft.com/office/powerpoint/2010/main" val="329553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5DDB-0FA6-4BB0-9086-8B4192449640}"/>
              </a:ext>
            </a:extLst>
          </p:cNvPr>
          <p:cNvSpPr>
            <a:spLocks noGrp="1"/>
          </p:cNvSpPr>
          <p:nvPr>
            <p:ph type="title"/>
          </p:nvPr>
        </p:nvSpPr>
        <p:spPr>
          <a:xfrm>
            <a:off x="888631" y="2349925"/>
            <a:ext cx="3528008" cy="2412900"/>
          </a:xfrm>
        </p:spPr>
        <p:txBody>
          <a:bodyPr/>
          <a:lstStyle/>
          <a:p>
            <a:r>
              <a:rPr lang="en-US">
                <a:cs typeface="Calibri Light"/>
              </a:rPr>
              <a:t>Analysis</a:t>
            </a:r>
            <a:br>
              <a:rPr lang="en-US">
                <a:cs typeface="Calibri Light"/>
              </a:rPr>
            </a:br>
            <a:r>
              <a:rPr lang="en-US">
                <a:cs typeface="Calibri Light"/>
              </a:rPr>
              <a:t>Overview</a:t>
            </a:r>
          </a:p>
        </p:txBody>
      </p:sp>
      <p:sp>
        <p:nvSpPr>
          <p:cNvPr id="3" name="Content Placeholder 2">
            <a:extLst>
              <a:ext uri="{FF2B5EF4-FFF2-40B4-BE49-F238E27FC236}">
                <a16:creationId xmlns:a16="http://schemas.microsoft.com/office/drawing/2014/main" id="{B1768A23-18E7-4B99-813A-5C7687DD04CB}"/>
              </a:ext>
            </a:extLst>
          </p:cNvPr>
          <p:cNvSpPr>
            <a:spLocks noGrp="1"/>
          </p:cNvSpPr>
          <p:nvPr>
            <p:ph idx="1"/>
          </p:nvPr>
        </p:nvSpPr>
        <p:spPr/>
        <p:txBody>
          <a:bodyPr/>
          <a:lstStyle/>
          <a:p>
            <a:r>
              <a:rPr lang="en-US"/>
              <a:t>Data from multiple countries</a:t>
            </a:r>
          </a:p>
          <a:p>
            <a:r>
              <a:rPr lang="en-US"/>
              <a:t>Category</a:t>
            </a:r>
          </a:p>
          <a:p>
            <a:r>
              <a:rPr lang="en-US"/>
              <a:t>Likes &amp; dislikes</a:t>
            </a:r>
          </a:p>
          <a:p>
            <a:r>
              <a:rPr lang="en-US"/>
              <a:t>Titles and tags</a:t>
            </a:r>
          </a:p>
          <a:p>
            <a:r>
              <a:rPr lang="en-US"/>
              <a:t>Time Analysis</a:t>
            </a:r>
          </a:p>
          <a:p>
            <a:r>
              <a:rPr lang="en-US"/>
              <a:t>Topic Modeling</a:t>
            </a:r>
          </a:p>
          <a:p>
            <a:endParaRPr lang="en-US"/>
          </a:p>
        </p:txBody>
      </p:sp>
    </p:spTree>
    <p:extLst>
      <p:ext uri="{BB962C8B-B14F-4D97-AF65-F5344CB8AC3E}">
        <p14:creationId xmlns:p14="http://schemas.microsoft.com/office/powerpoint/2010/main" val="374456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0A1C-9E7F-422A-BE3F-939A96B0B548}"/>
              </a:ext>
            </a:extLst>
          </p:cNvPr>
          <p:cNvSpPr>
            <a:spLocks noGrp="1"/>
          </p:cNvSpPr>
          <p:nvPr>
            <p:ph type="title"/>
          </p:nvPr>
        </p:nvSpPr>
        <p:spPr/>
        <p:txBody>
          <a:bodyPr/>
          <a:lstStyle/>
          <a:p>
            <a:r>
              <a:rPr lang="en-US">
                <a:cs typeface="Calibri Light"/>
              </a:rPr>
              <a:t>Analysis On Category</a:t>
            </a:r>
          </a:p>
        </p:txBody>
      </p:sp>
      <p:sp>
        <p:nvSpPr>
          <p:cNvPr id="3" name="Content Placeholder 2">
            <a:extLst>
              <a:ext uri="{FF2B5EF4-FFF2-40B4-BE49-F238E27FC236}">
                <a16:creationId xmlns:a16="http://schemas.microsoft.com/office/drawing/2014/main" id="{C7EC7925-36E5-4B81-89D8-4291F3DD3E66}"/>
              </a:ext>
            </a:extLst>
          </p:cNvPr>
          <p:cNvSpPr>
            <a:spLocks noGrp="1"/>
          </p:cNvSpPr>
          <p:nvPr>
            <p:ph idx="1"/>
          </p:nvPr>
        </p:nvSpPr>
        <p:spPr/>
        <p:txBody>
          <a:bodyPr/>
          <a:lstStyle/>
          <a:p>
            <a:r>
              <a:rPr lang="en-US"/>
              <a:t>Number of videos per category</a:t>
            </a:r>
          </a:p>
          <a:p>
            <a:r>
              <a:rPr lang="en-US"/>
              <a:t>Numerical attributes per category</a:t>
            </a:r>
          </a:p>
          <a:p>
            <a:r>
              <a:rPr lang="en-US">
                <a:ea typeface="+mn-lt"/>
                <a:cs typeface="+mn-lt"/>
                <a:hlinkClick r:id="rId3"/>
              </a:rPr>
              <a:t>https://csse490-videos.firebaseapp.com/USVideo/US_category.html</a:t>
            </a:r>
            <a:endParaRPr lang="en-US">
              <a:hlinkClick r:id="rId3"/>
            </a:endParaRPr>
          </a:p>
        </p:txBody>
      </p:sp>
    </p:spTree>
    <p:extLst>
      <p:ext uri="{BB962C8B-B14F-4D97-AF65-F5344CB8AC3E}">
        <p14:creationId xmlns:p14="http://schemas.microsoft.com/office/powerpoint/2010/main" val="290178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7A17-17AE-460A-97A3-EB5B0D5C8D11}"/>
              </a:ext>
            </a:extLst>
          </p:cNvPr>
          <p:cNvSpPr>
            <a:spLocks noGrp="1"/>
          </p:cNvSpPr>
          <p:nvPr>
            <p:ph type="title"/>
          </p:nvPr>
        </p:nvSpPr>
        <p:spPr/>
        <p:txBody>
          <a:bodyPr/>
          <a:lstStyle/>
          <a:p>
            <a:r>
              <a:rPr lang="en-US">
                <a:cs typeface="Calibri Light"/>
              </a:rPr>
              <a:t>Analysis on Likes &amp; Dislikes</a:t>
            </a:r>
            <a:endParaRPr lang="en-US"/>
          </a:p>
        </p:txBody>
      </p:sp>
      <p:sp>
        <p:nvSpPr>
          <p:cNvPr id="3" name="Content Placeholder 2">
            <a:extLst>
              <a:ext uri="{FF2B5EF4-FFF2-40B4-BE49-F238E27FC236}">
                <a16:creationId xmlns:a16="http://schemas.microsoft.com/office/drawing/2014/main" id="{FDE080F6-11F1-4EC6-935C-905B80873F6F}"/>
              </a:ext>
            </a:extLst>
          </p:cNvPr>
          <p:cNvSpPr>
            <a:spLocks noGrp="1"/>
          </p:cNvSpPr>
          <p:nvPr>
            <p:ph idx="1"/>
          </p:nvPr>
        </p:nvSpPr>
        <p:spPr/>
        <p:txBody>
          <a:bodyPr/>
          <a:lstStyle/>
          <a:p>
            <a:r>
              <a:rPr lang="en-US"/>
              <a:t>Videos</a:t>
            </a:r>
            <a:r>
              <a:rPr lang="en-US" altLang="ja-JP">
                <a:ea typeface="ＭＳ Ｐゴシック"/>
              </a:rPr>
              <a:t> that are famous by dislikes</a:t>
            </a:r>
          </a:p>
          <a:p>
            <a:r>
              <a:rPr lang="en-US" altLang="ja-JP">
                <a:ea typeface="ＭＳ Ｐゴシック"/>
              </a:rPr>
              <a:t>Decision tree to predict the rating of videos</a:t>
            </a:r>
          </a:p>
          <a:p>
            <a:r>
              <a:rPr lang="en-US" altLang="ja-JP">
                <a:ea typeface="ＭＳ Ｐゴシック"/>
              </a:rPr>
              <a:t>Number of trending videos  by channels</a:t>
            </a:r>
          </a:p>
        </p:txBody>
      </p:sp>
      <p:sp>
        <p:nvSpPr>
          <p:cNvPr id="5" name="TextBox 4">
            <a:extLst>
              <a:ext uri="{FF2B5EF4-FFF2-40B4-BE49-F238E27FC236}">
                <a16:creationId xmlns:a16="http://schemas.microsoft.com/office/drawing/2014/main" id="{3413470E-455E-4830-B016-E887258C582C}"/>
              </a:ext>
            </a:extLst>
          </p:cNvPr>
          <p:cNvSpPr txBox="1"/>
          <p:nvPr/>
        </p:nvSpPr>
        <p:spPr>
          <a:xfrm>
            <a:off x="886691" y="5472545"/>
            <a:ext cx="112360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https://csse490-videos.firebaseapp.com/USVideo/US_likes_dislike.html</a:t>
            </a:r>
            <a:endParaRPr lang="en-US"/>
          </a:p>
        </p:txBody>
      </p:sp>
    </p:spTree>
    <p:extLst>
      <p:ext uri="{BB962C8B-B14F-4D97-AF65-F5344CB8AC3E}">
        <p14:creationId xmlns:p14="http://schemas.microsoft.com/office/powerpoint/2010/main" val="188557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7A17-17AE-460A-97A3-EB5B0D5C8D11}"/>
              </a:ext>
            </a:extLst>
          </p:cNvPr>
          <p:cNvSpPr>
            <a:spLocks noGrp="1"/>
          </p:cNvSpPr>
          <p:nvPr>
            <p:ph type="title"/>
          </p:nvPr>
        </p:nvSpPr>
        <p:spPr/>
        <p:txBody>
          <a:bodyPr/>
          <a:lstStyle/>
          <a:p>
            <a:r>
              <a:rPr lang="en-US">
                <a:cs typeface="Calibri Light"/>
              </a:rPr>
              <a:t>Analysis on Titles &amp; Tags</a:t>
            </a:r>
            <a:endParaRPr lang="en-US"/>
          </a:p>
        </p:txBody>
      </p:sp>
      <p:sp>
        <p:nvSpPr>
          <p:cNvPr id="3" name="Content Placeholder 2">
            <a:extLst>
              <a:ext uri="{FF2B5EF4-FFF2-40B4-BE49-F238E27FC236}">
                <a16:creationId xmlns:a16="http://schemas.microsoft.com/office/drawing/2014/main" id="{FDE080F6-11F1-4EC6-935C-905B80873F6F}"/>
              </a:ext>
            </a:extLst>
          </p:cNvPr>
          <p:cNvSpPr>
            <a:spLocks noGrp="1"/>
          </p:cNvSpPr>
          <p:nvPr>
            <p:ph idx="1"/>
          </p:nvPr>
        </p:nvSpPr>
        <p:spPr/>
        <p:txBody>
          <a:bodyPr/>
          <a:lstStyle/>
          <a:p>
            <a:r>
              <a:rPr lang="en-US"/>
              <a:t>Word cloud of video tags</a:t>
            </a:r>
          </a:p>
          <a:p>
            <a:r>
              <a:rPr lang="en-US"/>
              <a:t>Word cloud of video titles</a:t>
            </a:r>
          </a:p>
        </p:txBody>
      </p:sp>
      <p:sp>
        <p:nvSpPr>
          <p:cNvPr id="4" name="TextBox 3">
            <a:extLst>
              <a:ext uri="{FF2B5EF4-FFF2-40B4-BE49-F238E27FC236}">
                <a16:creationId xmlns:a16="http://schemas.microsoft.com/office/drawing/2014/main" id="{3B0ED6AD-C76E-4A4D-8898-13D552FD281F}"/>
              </a:ext>
            </a:extLst>
          </p:cNvPr>
          <p:cNvSpPr txBox="1"/>
          <p:nvPr/>
        </p:nvSpPr>
        <p:spPr>
          <a:xfrm>
            <a:off x="4950417" y="3975314"/>
            <a:ext cx="68437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http://127.0.0.1:5500/CSSE490_Web/html_plots/USVideo/US_titles_tags.html</a:t>
            </a:r>
            <a:endParaRPr lang="en-US"/>
          </a:p>
        </p:txBody>
      </p:sp>
    </p:spTree>
    <p:extLst>
      <p:ext uri="{BB962C8B-B14F-4D97-AF65-F5344CB8AC3E}">
        <p14:creationId xmlns:p14="http://schemas.microsoft.com/office/powerpoint/2010/main" val="64445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A25A-4E7D-4AE5-BDCC-2D545A635632}"/>
              </a:ext>
            </a:extLst>
          </p:cNvPr>
          <p:cNvSpPr>
            <a:spLocks noGrp="1"/>
          </p:cNvSpPr>
          <p:nvPr>
            <p:ph type="title"/>
          </p:nvPr>
        </p:nvSpPr>
        <p:spPr/>
        <p:txBody>
          <a:bodyPr/>
          <a:lstStyle/>
          <a:p>
            <a:r>
              <a:rPr lang="en-US">
                <a:cs typeface="Calibri Light"/>
              </a:rPr>
              <a:t>Analysis on Time</a:t>
            </a:r>
          </a:p>
        </p:txBody>
      </p:sp>
      <p:sp>
        <p:nvSpPr>
          <p:cNvPr id="3" name="Content Placeholder 2">
            <a:extLst>
              <a:ext uri="{FF2B5EF4-FFF2-40B4-BE49-F238E27FC236}">
                <a16:creationId xmlns:a16="http://schemas.microsoft.com/office/drawing/2014/main" id="{1AF251F6-E92A-4115-A34C-3B7F07937684}"/>
              </a:ext>
            </a:extLst>
          </p:cNvPr>
          <p:cNvSpPr>
            <a:spLocks noGrp="1"/>
          </p:cNvSpPr>
          <p:nvPr>
            <p:ph idx="1"/>
          </p:nvPr>
        </p:nvSpPr>
        <p:spPr/>
        <p:txBody>
          <a:bodyPr/>
          <a:lstStyle/>
          <a:p>
            <a:r>
              <a:rPr lang="en-US"/>
              <a:t>Late Bloomers: some videos waits for a long time to become trending</a:t>
            </a:r>
          </a:p>
          <a:p>
            <a:r>
              <a:rPr lang="en-US"/>
              <a:t>Published In 24 Hour: heat map of trending videos published in 24 hours</a:t>
            </a:r>
          </a:p>
          <a:p>
            <a:r>
              <a:rPr lang="en-US"/>
              <a:t>Parallel Categories Diagram of Trending Time: parallel visualization of each category's trending video grouped by year, month, and weekday.  </a:t>
            </a:r>
          </a:p>
          <a:p>
            <a:r>
              <a:rPr lang="en-US"/>
              <a:t>Best Publishing Time </a:t>
            </a:r>
          </a:p>
          <a:p>
            <a:endParaRPr lang="en-US"/>
          </a:p>
        </p:txBody>
      </p:sp>
      <p:sp>
        <p:nvSpPr>
          <p:cNvPr id="5" name="TextBox 1">
            <a:extLst>
              <a:ext uri="{FF2B5EF4-FFF2-40B4-BE49-F238E27FC236}">
                <a16:creationId xmlns:a16="http://schemas.microsoft.com/office/drawing/2014/main" id="{661EB0B0-0A57-4F94-9A20-869F620260AE}"/>
              </a:ext>
            </a:extLst>
          </p:cNvPr>
          <p:cNvSpPr txBox="1"/>
          <p:nvPr/>
        </p:nvSpPr>
        <p:spPr>
          <a:xfrm>
            <a:off x="1147241" y="5539889"/>
            <a:ext cx="878169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ea typeface="+mn-lt"/>
                <a:cs typeface="+mn-lt"/>
                <a:hlinkClick r:id="rId3"/>
              </a:rPr>
              <a:t>https://csse490-videos.firebaseapp.com/USVideo/US_time_analysis.html</a:t>
            </a:r>
            <a:endParaRPr lang="en-US">
              <a:ea typeface="+mn-lt"/>
              <a:cs typeface="+mn-lt"/>
            </a:endParaRPr>
          </a:p>
        </p:txBody>
      </p:sp>
    </p:spTree>
    <p:extLst>
      <p:ext uri="{BB962C8B-B14F-4D97-AF65-F5344CB8AC3E}">
        <p14:creationId xmlns:p14="http://schemas.microsoft.com/office/powerpoint/2010/main" val="373223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C7EB-693A-439D-A4B3-35857A19DAD1}"/>
              </a:ext>
            </a:extLst>
          </p:cNvPr>
          <p:cNvSpPr>
            <a:spLocks noGrp="1"/>
          </p:cNvSpPr>
          <p:nvPr>
            <p:ph type="title"/>
          </p:nvPr>
        </p:nvSpPr>
        <p:spPr/>
        <p:txBody>
          <a:bodyPr/>
          <a:lstStyle/>
          <a:p>
            <a:r>
              <a:rPr lang="en-US">
                <a:cs typeface="Calibri Light"/>
              </a:rPr>
              <a:t>Topic Modeling</a:t>
            </a:r>
            <a:endParaRPr lang="en-US"/>
          </a:p>
        </p:txBody>
      </p:sp>
      <p:sp>
        <p:nvSpPr>
          <p:cNvPr id="3" name="Content Placeholder 2">
            <a:extLst>
              <a:ext uri="{FF2B5EF4-FFF2-40B4-BE49-F238E27FC236}">
                <a16:creationId xmlns:a16="http://schemas.microsoft.com/office/drawing/2014/main" id="{FC114CBB-4EE7-47C7-A19E-0008DF6CE336}"/>
              </a:ext>
            </a:extLst>
          </p:cNvPr>
          <p:cNvSpPr>
            <a:spLocks noGrp="1"/>
          </p:cNvSpPr>
          <p:nvPr>
            <p:ph idx="1"/>
          </p:nvPr>
        </p:nvSpPr>
        <p:spPr/>
        <p:txBody>
          <a:bodyPr/>
          <a:lstStyle/>
          <a:p>
            <a:r>
              <a:rPr lang="en-US">
                <a:ea typeface="+mn-lt"/>
                <a:cs typeface="+mn-lt"/>
              </a:rPr>
              <a:t>Topic modelling, a task of identifying topics that best describes a set of documents. </a:t>
            </a:r>
          </a:p>
          <a:p>
            <a:r>
              <a:rPr lang="en-US">
                <a:ea typeface="+mn-lt"/>
                <a:cs typeface="+mn-lt"/>
              </a:rPr>
              <a:t>Latent Dirichlet Allocation (LDA).  A generative probabilistic model for topic modeling. Map the text to a set of latent topics, where each topic is represented by a distribution over words.</a:t>
            </a:r>
          </a:p>
          <a:p>
            <a:endParaRPr lang="en-US">
              <a:ea typeface="+mn-lt"/>
              <a:cs typeface="+mn-lt"/>
            </a:endParaRPr>
          </a:p>
        </p:txBody>
      </p:sp>
      <p:sp>
        <p:nvSpPr>
          <p:cNvPr id="4" name="TextBox 3">
            <a:extLst>
              <a:ext uri="{FF2B5EF4-FFF2-40B4-BE49-F238E27FC236}">
                <a16:creationId xmlns:a16="http://schemas.microsoft.com/office/drawing/2014/main" id="{1F4029FF-5C1F-401A-863F-F7E2E8CF44AB}"/>
              </a:ext>
            </a:extLst>
          </p:cNvPr>
          <p:cNvSpPr txBox="1"/>
          <p:nvPr/>
        </p:nvSpPr>
        <p:spPr>
          <a:xfrm>
            <a:off x="1592451" y="5751162"/>
            <a:ext cx="9058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https://csse490-videos.firebaseapp.com/USVideo/US_entertainment_nlp.html</a:t>
            </a:r>
            <a:endParaRPr lang="en-US"/>
          </a:p>
        </p:txBody>
      </p:sp>
    </p:spTree>
    <p:extLst>
      <p:ext uri="{BB962C8B-B14F-4D97-AF65-F5344CB8AC3E}">
        <p14:creationId xmlns:p14="http://schemas.microsoft.com/office/powerpoint/2010/main" val="4086627278"/>
      </p:ext>
    </p:extLst>
  </p:cSld>
  <p:clrMapOvr>
    <a:masterClrMapping/>
  </p:clrMapOvr>
</p:sld>
</file>

<file path=ppt/theme/theme1.xml><?xml version="1.0" encoding="utf-8"?>
<a:theme xmlns:a="http://schemas.openxmlformats.org/drawingml/2006/main" name="Atlas">
  <a:themeElements>
    <a:clrScheme name="Custom 1">
      <a:dk1>
        <a:sysClr val="windowText" lastClr="000000"/>
      </a:dk1>
      <a:lt1>
        <a:sysClr val="window" lastClr="FFFFFF"/>
      </a:lt1>
      <a:dk2>
        <a:srgbClr val="323232"/>
      </a:dk2>
      <a:lt2>
        <a:srgbClr val="E5C243"/>
      </a:lt2>
      <a:accent1>
        <a:srgbClr val="BF3611"/>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78A1138A6834C9C9318349F433EB0" ma:contentTypeVersion="7" ma:contentTypeDescription="Create a new document." ma:contentTypeScope="" ma:versionID="3cd9f78cab7ee0d11ab97fe302152f0b">
  <xsd:schema xmlns:xsd="http://www.w3.org/2001/XMLSchema" xmlns:xs="http://www.w3.org/2001/XMLSchema" xmlns:p="http://schemas.microsoft.com/office/2006/metadata/properties" xmlns:ns3="889f1130-4a5c-495d-ac60-ee92452091f6" xmlns:ns4="cf2a7840-b63d-4aa0-9d83-52449167b6ed" targetNamespace="http://schemas.microsoft.com/office/2006/metadata/properties" ma:root="true" ma:fieldsID="4f3cffc9cb99ad564a7bd0e53117b691" ns3:_="" ns4:_="">
    <xsd:import namespace="889f1130-4a5c-495d-ac60-ee92452091f6"/>
    <xsd:import namespace="cf2a7840-b63d-4aa0-9d83-52449167b6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f1130-4a5c-495d-ac60-ee92452091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f2a7840-b63d-4aa0-9d83-52449167b6e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7928FA-4B78-4E92-BA36-EDFA5DCE5EB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ED0755D-28A8-4C98-887A-6934E66EC6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9f1130-4a5c-495d-ac60-ee92452091f6"/>
    <ds:schemaRef ds:uri="cf2a7840-b63d-4aa0-9d83-52449167b6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6AE66E-26D7-412F-A872-AAF6039FF4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Atlas</vt:lpstr>
      <vt:lpstr>Trending YouTube Video Analysis</vt:lpstr>
      <vt:lpstr>Introduction</vt:lpstr>
      <vt:lpstr>Goal</vt:lpstr>
      <vt:lpstr>Analysis Overview</vt:lpstr>
      <vt:lpstr>Analysis On Category</vt:lpstr>
      <vt:lpstr>Analysis on Likes &amp; Dislikes</vt:lpstr>
      <vt:lpstr>Analysis on Titles &amp; Tags</vt:lpstr>
      <vt:lpstr>Analysis on Time</vt:lpstr>
      <vt:lpstr>Topic Modeling</vt:lpstr>
      <vt:lpstr>Work Process</vt:lpstr>
      <vt:lpstr>Visualization Process</vt:lpstr>
      <vt:lpstr>Issues in Data Processing </vt:lpstr>
      <vt:lpstr>SUPRISING FACT !</vt:lpstr>
      <vt:lpstr>Want to Become a YouTuber?</vt:lpstr>
      <vt:lpstr>Web Demo</vt:lpstr>
      <vt:lpstr>Future Work</vt:lpstr>
      <vt:lpstr>THANK YOU ! &amp;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Valentine</dc:creator>
  <cp:revision>4</cp:revision>
  <dcterms:created xsi:type="dcterms:W3CDTF">2020-02-25T23:08:14Z</dcterms:created>
  <dcterms:modified xsi:type="dcterms:W3CDTF">2020-02-27T02:37:52Z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0x0101002EA78A1138A6834C9C9318349F433EB0</vt:lpwstr>
  </property>
</Properties>
</file>