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79" r:id="rId24"/>
    <p:sldId id="278" r:id="rId25"/>
    <p:sldId id="281" r:id="rId26"/>
    <p:sldId id="282" r:id="rId27"/>
    <p:sldId id="288" r:id="rId28"/>
    <p:sldId id="289" r:id="rId29"/>
    <p:sldId id="283" r:id="rId30"/>
    <p:sldId id="280" r:id="rId31"/>
    <p:sldId id="277" r:id="rId32"/>
    <p:sldId id="284" r:id="rId33"/>
    <p:sldId id="287" r:id="rId34"/>
    <p:sldId id="286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3531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4663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6027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7721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6217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2873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2891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1919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535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983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4535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7455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7199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7930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3108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201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6321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63D579-9947-4F96-B722-B77783100158}" type="datetimeFigureOut">
              <a:rPr lang="zh-TW" altLang="en-US" smtClean="0"/>
              <a:pPr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5CAF85-49E0-46BE-AC01-8FB46302A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1453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essedotnet.com/2016/05/30/entity-framework-core-rc2-reverse-engineering-the-db-database-first-developmen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zh-hant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webdev/2017/02/14/building-single-page-applications-on-asp-net-core-with-javascriptservic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kgILKQuGjk" TargetMode="External"/><Relationship Id="rId2" Type="http://schemas.openxmlformats.org/officeDocument/2006/relationships/hyperlink" Target="https://docs.microsoft.com/en-us/aspnet/core/data/ef-mvc/intr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/>
              <a:t>Angular</a:t>
            </a:r>
            <a:r>
              <a:rPr lang="en-US" altLang="zh-TW" dirty="0"/>
              <a:t> 2 Using VS2017 </a:t>
            </a:r>
            <a:r>
              <a:rPr lang="en-US" altLang="zh-TW" dirty="0" err="1"/>
              <a:t>ASP.Net</a:t>
            </a:r>
            <a:r>
              <a:rPr lang="en-US" altLang="zh-TW" dirty="0"/>
              <a:t> Core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15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EF Core Package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3714523" y="2366963"/>
            <a:ext cx="4762953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33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EF Core 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Install-Package </a:t>
            </a:r>
            <a:r>
              <a:rPr lang="en-US" altLang="zh-TW" dirty="0" err="1"/>
              <a:t>Microsoft.EntityFrameworkCore.SqlServer</a:t>
            </a:r>
            <a:endParaRPr lang="en-US" altLang="zh-TW" dirty="0"/>
          </a:p>
          <a:p>
            <a:r>
              <a:rPr lang="en-US" altLang="zh-TW" dirty="0"/>
              <a:t>Install-Package </a:t>
            </a:r>
            <a:r>
              <a:rPr lang="en-US" altLang="zh-TW" dirty="0" err="1" smtClean="0"/>
              <a:t>Microsoft.EntityFrameworkCore.SqlServer.Design</a:t>
            </a:r>
            <a:endParaRPr lang="en-US" altLang="zh-TW" dirty="0" smtClean="0"/>
          </a:p>
          <a:p>
            <a:r>
              <a:rPr lang="en-US" altLang="zh-TW" dirty="0"/>
              <a:t>Install-Package </a:t>
            </a:r>
            <a:r>
              <a:rPr lang="en-US" altLang="zh-TW" dirty="0" err="1" smtClean="0"/>
              <a:t>Microsoft.EntityFrameworkCore.Tools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475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7701"/>
          </a:xfrm>
        </p:spPr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ConnectionString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76219"/>
            <a:ext cx="10363826" cy="5394036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appsettings.json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 "</a:t>
            </a:r>
            <a:r>
              <a:rPr lang="en-US" altLang="zh-TW" dirty="0" err="1">
                <a:solidFill>
                  <a:srgbClr val="0070C0"/>
                </a:solidFill>
              </a:rPr>
              <a:t>ConnectionStrings</a:t>
            </a:r>
            <a:r>
              <a:rPr lang="en-US" altLang="zh-TW" dirty="0">
                <a:solidFill>
                  <a:srgbClr val="0070C0"/>
                </a:solidFill>
              </a:rPr>
              <a:t>": 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   "</a:t>
            </a:r>
            <a:r>
              <a:rPr lang="en-US" altLang="zh-TW" dirty="0" err="1">
                <a:solidFill>
                  <a:srgbClr val="0070C0"/>
                </a:solidFill>
              </a:rPr>
              <a:t>DefaultConnection</a:t>
            </a:r>
            <a:r>
              <a:rPr lang="en-US" altLang="zh-TW" dirty="0">
                <a:solidFill>
                  <a:srgbClr val="0070C0"/>
                </a:solidFill>
              </a:rPr>
              <a:t>": "Server=.\\sqlserver2012;Database=</a:t>
            </a:r>
            <a:r>
              <a:rPr lang="en-US" altLang="zh-TW" dirty="0" err="1">
                <a:solidFill>
                  <a:srgbClr val="0070C0"/>
                </a:solidFill>
              </a:rPr>
              <a:t>IRF;user</a:t>
            </a:r>
            <a:r>
              <a:rPr lang="en-US" altLang="zh-TW" dirty="0">
                <a:solidFill>
                  <a:srgbClr val="0070C0"/>
                </a:solidFill>
              </a:rPr>
              <a:t> id=</a:t>
            </a:r>
            <a:r>
              <a:rPr lang="en-US" altLang="zh-TW" dirty="0" err="1">
                <a:solidFill>
                  <a:srgbClr val="0070C0"/>
                </a:solidFill>
              </a:rPr>
              <a:t>sa;password</a:t>
            </a:r>
            <a:r>
              <a:rPr lang="en-US" altLang="zh-TW" dirty="0">
                <a:solidFill>
                  <a:srgbClr val="0070C0"/>
                </a:solidFill>
              </a:rPr>
              <a:t>=</a:t>
            </a:r>
            <a:r>
              <a:rPr lang="en-US" altLang="zh-TW" dirty="0" err="1">
                <a:solidFill>
                  <a:srgbClr val="0070C0"/>
                </a:solidFill>
              </a:rPr>
              <a:t>mssql;MultipleActiveResultSets</a:t>
            </a:r>
            <a:r>
              <a:rPr lang="en-US" altLang="zh-TW" dirty="0">
                <a:solidFill>
                  <a:srgbClr val="0070C0"/>
                </a:solidFill>
              </a:rPr>
              <a:t>=true;"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 },</a:t>
            </a:r>
          </a:p>
          <a:p>
            <a:pPr marL="0" indent="0">
              <a:buNone/>
            </a:pPr>
            <a:r>
              <a:rPr lang="en-US" altLang="zh-TW" dirty="0"/>
              <a:t>  "Logging": {</a:t>
            </a:r>
          </a:p>
          <a:p>
            <a:pPr marL="0" indent="0">
              <a:buNone/>
            </a:pPr>
            <a:r>
              <a:rPr lang="en-US" altLang="zh-TW" dirty="0"/>
              <a:t>    "</a:t>
            </a:r>
            <a:r>
              <a:rPr lang="en-US" altLang="zh-TW" dirty="0" err="1"/>
              <a:t>IncludeScopes</a:t>
            </a:r>
            <a:r>
              <a:rPr lang="en-US" altLang="zh-TW" dirty="0"/>
              <a:t>": false,</a:t>
            </a:r>
          </a:p>
          <a:p>
            <a:pPr marL="0" indent="0">
              <a:buNone/>
            </a:pPr>
            <a:r>
              <a:rPr lang="en-US" altLang="zh-TW" dirty="0"/>
              <a:t>    "</a:t>
            </a:r>
            <a:r>
              <a:rPr lang="en-US" altLang="zh-TW" dirty="0" err="1"/>
              <a:t>LogLevel</a:t>
            </a:r>
            <a:r>
              <a:rPr lang="en-US" altLang="zh-TW" dirty="0"/>
              <a:t>": {</a:t>
            </a:r>
          </a:p>
          <a:p>
            <a:pPr marL="0" indent="0">
              <a:buNone/>
            </a:pPr>
            <a:r>
              <a:rPr lang="en-US" altLang="zh-TW" dirty="0"/>
              <a:t>      "Default": "Debug",</a:t>
            </a:r>
          </a:p>
          <a:p>
            <a:pPr marL="0" indent="0">
              <a:buNone/>
            </a:pPr>
            <a:r>
              <a:rPr lang="en-US" altLang="zh-TW" dirty="0"/>
              <a:t>      "System": "Information",</a:t>
            </a:r>
          </a:p>
          <a:p>
            <a:pPr marL="0" indent="0">
              <a:buNone/>
            </a:pPr>
            <a:r>
              <a:rPr lang="en-US" altLang="zh-TW" dirty="0"/>
              <a:t>      "Microsoft": "Information"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99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128991"/>
            <a:ext cx="10364451" cy="652934"/>
          </a:xfrm>
        </p:spPr>
        <p:txBody>
          <a:bodyPr/>
          <a:lstStyle/>
          <a:p>
            <a:r>
              <a:rPr lang="en-US" altLang="zh-TW" dirty="0" smtClean="0"/>
              <a:t>Add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838200" y="701964"/>
            <a:ext cx="10515600" cy="54749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using </a:t>
            </a:r>
            <a:r>
              <a:rPr lang="en-US" altLang="zh-TW" dirty="0" smtClean="0"/>
              <a:t>System;</a:t>
            </a:r>
          </a:p>
          <a:p>
            <a:pPr marL="0" indent="0">
              <a:buNone/>
            </a:pPr>
            <a:r>
              <a:rPr lang="en-US" altLang="zh-TW" dirty="0" smtClean="0"/>
              <a:t>using </a:t>
            </a:r>
            <a:r>
              <a:rPr lang="en-US" altLang="zh-TW" dirty="0" err="1"/>
              <a:t>System.Collections.Generic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using </a:t>
            </a:r>
            <a:r>
              <a:rPr lang="en-US" altLang="zh-TW" dirty="0" err="1"/>
              <a:t>System.Linq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using </a:t>
            </a:r>
            <a:r>
              <a:rPr lang="en-US" altLang="zh-TW" dirty="0" err="1"/>
              <a:t>System.Threading.Tasks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namespace </a:t>
            </a:r>
            <a:r>
              <a:rPr lang="en-US" altLang="zh-TW" dirty="0" err="1"/>
              <a:t>angulartest.Models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public class SYSNO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{     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public </a:t>
            </a:r>
            <a:r>
              <a:rPr lang="en-US" altLang="zh-TW" dirty="0" err="1"/>
              <a:t>Guid</a:t>
            </a:r>
            <a:r>
              <a:rPr lang="en-US" altLang="zh-TW" dirty="0"/>
              <a:t> ID { get; set; }</a:t>
            </a:r>
          </a:p>
          <a:p>
            <a:pPr marL="0" indent="0">
              <a:buNone/>
            </a:pPr>
            <a:r>
              <a:rPr lang="en-US" altLang="zh-TW" dirty="0"/>
              <a:t>        public string SYS_NO { get; set; }</a:t>
            </a:r>
          </a:p>
          <a:p>
            <a:pPr marL="0" indent="0">
              <a:buNone/>
            </a:pPr>
            <a:r>
              <a:rPr lang="en-US" altLang="zh-TW" dirty="0"/>
              <a:t>        public string SYS_NM { get; set; }</a:t>
            </a:r>
          </a:p>
          <a:p>
            <a:pPr marL="0" indent="0">
              <a:buNone/>
            </a:pPr>
            <a:r>
              <a:rPr lang="en-US" altLang="zh-TW" dirty="0"/>
              <a:t>        public string SYS_CLASS { get; set; }</a:t>
            </a:r>
          </a:p>
          <a:p>
            <a:pPr marL="0" indent="0">
              <a:buNone/>
            </a:pPr>
            <a:r>
              <a:rPr lang="en-US" altLang="zh-TW" dirty="0"/>
              <a:t>        public </a:t>
            </a:r>
            <a:r>
              <a:rPr lang="en-US" altLang="zh-TW" dirty="0" err="1"/>
              <a:t>int</a:t>
            </a:r>
            <a:r>
              <a:rPr lang="en-US" altLang="zh-TW" dirty="0"/>
              <a:t> SYS_SR { get; set; }</a:t>
            </a:r>
          </a:p>
          <a:p>
            <a:pPr marL="0" indent="0">
              <a:buNone/>
            </a:pPr>
            <a:r>
              <a:rPr lang="en-US" altLang="zh-TW" dirty="0"/>
              <a:t>        public string OWNER_USR_NO { get; set; }</a:t>
            </a:r>
          </a:p>
          <a:p>
            <a:pPr marL="0" indent="0">
              <a:buNone/>
            </a:pPr>
            <a:r>
              <a:rPr lang="en-US" altLang="zh-TW" dirty="0"/>
              <a:t>        public string OWNER_GRP_NO { get; set; }</a:t>
            </a:r>
          </a:p>
          <a:p>
            <a:pPr marL="0" indent="0">
              <a:buNone/>
            </a:pPr>
            <a:r>
              <a:rPr lang="en-US" altLang="zh-TW" dirty="0"/>
              <a:t>        public </a:t>
            </a:r>
            <a:r>
              <a:rPr lang="en-US" altLang="zh-TW" dirty="0" err="1"/>
              <a:t>DateTime</a:t>
            </a:r>
            <a:r>
              <a:rPr lang="en-US" altLang="zh-TW" dirty="0"/>
              <a:t>? ADD_DT { get; set; }</a:t>
            </a:r>
          </a:p>
          <a:p>
            <a:pPr marL="0" indent="0">
              <a:buNone/>
            </a:pPr>
            <a:r>
              <a:rPr lang="en-US" altLang="zh-TW" dirty="0"/>
              <a:t>        public string MDY_USR_NO { get; set; }</a:t>
            </a:r>
          </a:p>
          <a:p>
            <a:pPr marL="0" indent="0">
              <a:buNone/>
            </a:pPr>
            <a:r>
              <a:rPr lang="en-US" altLang="zh-TW" dirty="0"/>
              <a:t>        public </a:t>
            </a:r>
            <a:r>
              <a:rPr lang="en-US" altLang="zh-TW" dirty="0" err="1"/>
              <a:t>DateTime</a:t>
            </a:r>
            <a:r>
              <a:rPr lang="en-US" altLang="zh-TW" dirty="0"/>
              <a:t>? MDY_DT { get; set; }</a:t>
            </a:r>
          </a:p>
          <a:p>
            <a:pPr marL="0" indent="0">
              <a:buNone/>
            </a:pPr>
            <a:r>
              <a:rPr lang="en-US" altLang="zh-TW" dirty="0"/>
              <a:t>        public string IP_NM { get; set; }</a:t>
            </a:r>
          </a:p>
          <a:p>
            <a:pPr marL="0" indent="0">
              <a:buNone/>
            </a:pPr>
            <a:r>
              <a:rPr lang="en-US" altLang="zh-TW" dirty="0"/>
              <a:t>        public string CP_NM { get; set;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44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04482"/>
            <a:ext cx="10364451" cy="637628"/>
          </a:xfrm>
        </p:spPr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DBContext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838200" y="1323703"/>
            <a:ext cx="10515600" cy="48532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/>
              <a:t>using System;</a:t>
            </a:r>
          </a:p>
          <a:p>
            <a:pPr marL="0" indent="0">
              <a:buNone/>
            </a:pPr>
            <a:r>
              <a:rPr lang="en-US" altLang="zh-TW" dirty="0"/>
              <a:t>using </a:t>
            </a:r>
            <a:r>
              <a:rPr lang="en-US" altLang="zh-TW" dirty="0" err="1"/>
              <a:t>System.Collections.Generic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using </a:t>
            </a:r>
            <a:r>
              <a:rPr lang="en-US" altLang="zh-TW" dirty="0" err="1"/>
              <a:t>System.Linq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using </a:t>
            </a:r>
            <a:r>
              <a:rPr lang="en-US" altLang="zh-TW" dirty="0" err="1"/>
              <a:t>System.Threading.Tasks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using </a:t>
            </a:r>
            <a:r>
              <a:rPr lang="en-US" altLang="zh-TW" dirty="0" err="1"/>
              <a:t>Microsoft.EntityFrameworkCore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namespace </a:t>
            </a:r>
            <a:r>
              <a:rPr lang="en-US" altLang="zh-TW" dirty="0" err="1"/>
              <a:t>angulartest.Models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public class </a:t>
            </a:r>
            <a:r>
              <a:rPr lang="en-US" altLang="zh-TW" dirty="0" err="1"/>
              <a:t>ModelDbContext</a:t>
            </a:r>
            <a:r>
              <a:rPr lang="en-US" altLang="zh-TW" dirty="0"/>
              <a:t> : </a:t>
            </a:r>
            <a:r>
              <a:rPr lang="en-US" altLang="zh-TW" dirty="0" err="1"/>
              <a:t>DbContext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{</a:t>
            </a:r>
          </a:p>
          <a:p>
            <a:pPr marL="0" indent="0">
              <a:buNone/>
            </a:pPr>
            <a:r>
              <a:rPr lang="en-US" altLang="zh-TW" dirty="0"/>
              <a:t>        public </a:t>
            </a:r>
            <a:r>
              <a:rPr lang="en-US" altLang="zh-TW" dirty="0" err="1" smtClean="0"/>
              <a:t>ModelDbContext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DbContextOptions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ModelDbContext</a:t>
            </a:r>
            <a:r>
              <a:rPr lang="en-US" altLang="zh-TW" dirty="0" smtClean="0"/>
              <a:t>&gt; </a:t>
            </a:r>
            <a:r>
              <a:rPr lang="en-US" altLang="zh-TW" dirty="0"/>
              <a:t>options) : base(options)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public </a:t>
            </a:r>
            <a:r>
              <a:rPr lang="en-US" altLang="zh-TW" dirty="0" err="1"/>
              <a:t>DbSet</a:t>
            </a:r>
            <a:r>
              <a:rPr lang="en-US" altLang="zh-TW" dirty="0"/>
              <a:t>&lt;SYSNO&gt; SYSNO { get; set; 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42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Register Context </a:t>
            </a:r>
            <a:r>
              <a:rPr lang="en-US" altLang="zh-TW" dirty="0"/>
              <a:t>as a 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err="1" smtClean="0"/>
              <a:t>Startup.cs</a:t>
            </a:r>
            <a:endParaRPr lang="en-US" altLang="zh-TW" dirty="0" smtClean="0"/>
          </a:p>
          <a:p>
            <a:r>
              <a:rPr lang="en-US" altLang="zh-TW" dirty="0"/>
              <a:t>using </a:t>
            </a:r>
            <a:r>
              <a:rPr lang="en-US" altLang="zh-TW" dirty="0" err="1"/>
              <a:t>Microsoft.EntityFrameworkCore</a:t>
            </a:r>
            <a:r>
              <a:rPr lang="en-US" altLang="zh-TW" dirty="0"/>
              <a:t>;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public void </a:t>
            </a:r>
            <a:r>
              <a:rPr lang="en-US" altLang="zh-TW" dirty="0" err="1"/>
              <a:t>ConfigureServices</a:t>
            </a:r>
            <a:r>
              <a:rPr lang="en-US" altLang="zh-TW" dirty="0"/>
              <a:t>(</a:t>
            </a:r>
            <a:r>
              <a:rPr lang="en-US" altLang="zh-TW" dirty="0" err="1"/>
              <a:t>IServiceCollection</a:t>
            </a:r>
            <a:r>
              <a:rPr lang="en-US" altLang="zh-TW" dirty="0"/>
              <a:t> services)</a:t>
            </a:r>
          </a:p>
          <a:p>
            <a:pPr marL="0" indent="0">
              <a:buNone/>
            </a:pPr>
            <a:r>
              <a:rPr lang="en-US" altLang="zh-TW" dirty="0"/>
              <a:t>        {</a:t>
            </a:r>
          </a:p>
          <a:p>
            <a:pPr marL="0" indent="0">
              <a:buNone/>
            </a:pPr>
            <a:r>
              <a:rPr lang="en-US" altLang="zh-TW" dirty="0"/>
              <a:t>            // Add framework services.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           </a:t>
            </a:r>
            <a:r>
              <a:rPr lang="en-US" altLang="zh-TW" dirty="0" err="1">
                <a:solidFill>
                  <a:srgbClr val="0070C0"/>
                </a:solidFill>
              </a:rPr>
              <a:t>services.AddDbContext</a:t>
            </a: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dirty="0" err="1">
                <a:solidFill>
                  <a:srgbClr val="0070C0"/>
                </a:solidFill>
              </a:rPr>
              <a:t>Models.ModelDbContext</a:t>
            </a:r>
            <a:r>
              <a:rPr lang="en-US" altLang="zh-TW" dirty="0">
                <a:solidFill>
                  <a:srgbClr val="0070C0"/>
                </a:solidFill>
              </a:rPr>
              <a:t>&gt;(options =&gt;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               </a:t>
            </a:r>
            <a:r>
              <a:rPr lang="en-US" altLang="zh-TW" dirty="0" err="1">
                <a:solidFill>
                  <a:srgbClr val="0070C0"/>
                </a:solidFill>
              </a:rPr>
              <a:t>options.UseSqlServer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Configuration.GetConnectionString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DefaultConnection</a:t>
            </a:r>
            <a:r>
              <a:rPr lang="en-US" altLang="zh-TW" dirty="0">
                <a:solidFill>
                  <a:srgbClr val="0070C0"/>
                </a:solidFill>
              </a:rPr>
              <a:t>")));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/>
              <a:t>services.AddMvc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    }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543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Entity Framework Core 1.0 : Reverse Engineering the Model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874520"/>
            <a:ext cx="10363826" cy="4709160"/>
          </a:xfrm>
        </p:spPr>
        <p:txBody>
          <a:bodyPr>
            <a:normAutofit/>
          </a:bodyPr>
          <a:lstStyle/>
          <a:p>
            <a:r>
              <a:rPr lang="zh-TW" altLang="en-US" cap="none" dirty="0">
                <a:hlinkClick r:id="rId2"/>
              </a:rPr>
              <a:t>語法：</a:t>
            </a:r>
            <a:endParaRPr lang="en-US" altLang="zh-TW" cap="none" dirty="0" smtClean="0">
              <a:hlinkClick r:id="rId2"/>
            </a:endParaRPr>
          </a:p>
          <a:p>
            <a:pPr lvl="1"/>
            <a:r>
              <a:rPr lang="en-US" altLang="zh-TW" cap="none" dirty="0"/>
              <a:t>Scaffold-</a:t>
            </a:r>
            <a:r>
              <a:rPr lang="en-US" altLang="zh-TW" cap="none" dirty="0" err="1"/>
              <a:t>DbContext</a:t>
            </a:r>
            <a:r>
              <a:rPr lang="en-US" altLang="zh-TW" cap="none" dirty="0"/>
              <a:t> "Server=</a:t>
            </a:r>
            <a:r>
              <a:rPr lang="en-US" altLang="zh-TW" cap="none" dirty="0" err="1"/>
              <a:t>SERVERNAME;Database</a:t>
            </a:r>
            <a:r>
              <a:rPr lang="en-US" altLang="zh-TW" cap="none" dirty="0"/>
              <a:t>=</a:t>
            </a:r>
            <a:r>
              <a:rPr lang="en-US" altLang="zh-TW" cap="none" dirty="0" err="1"/>
              <a:t>DATABASENAME;user</a:t>
            </a:r>
            <a:r>
              <a:rPr lang="en-US" altLang="zh-TW" cap="none" dirty="0"/>
              <a:t> id=</a:t>
            </a:r>
            <a:r>
              <a:rPr lang="en-US" altLang="zh-TW" cap="none" dirty="0" err="1"/>
              <a:t>USERNAME;password</a:t>
            </a:r>
            <a:r>
              <a:rPr lang="en-US" altLang="zh-TW" cap="none" dirty="0"/>
              <a:t>=USERPASSWORD;" </a:t>
            </a:r>
            <a:r>
              <a:rPr lang="en-US" altLang="zh-TW" cap="none" dirty="0" err="1"/>
              <a:t>Microsoft.EntityFrameworkCore.SqlServer</a:t>
            </a:r>
            <a:r>
              <a:rPr lang="en-US" altLang="zh-TW" cap="none" dirty="0"/>
              <a:t> -</a:t>
            </a:r>
            <a:r>
              <a:rPr lang="en-US" altLang="zh-TW" cap="none" dirty="0" err="1"/>
              <a:t>OutputDir</a:t>
            </a:r>
            <a:r>
              <a:rPr lang="en-US" altLang="zh-TW" cap="none" dirty="0"/>
              <a:t> </a:t>
            </a:r>
            <a:r>
              <a:rPr lang="en-US" altLang="zh-TW" cap="none" dirty="0" smtClean="0"/>
              <a:t>Models</a:t>
            </a:r>
          </a:p>
          <a:p>
            <a:pPr lvl="1"/>
            <a:r>
              <a:rPr lang="en-US" altLang="zh-TW" cap="none" dirty="0" err="1">
                <a:hlinkClick r:id="rId2"/>
              </a:rPr>
              <a:t>dotnet</a:t>
            </a:r>
            <a:r>
              <a:rPr lang="en-US" altLang="zh-TW" cap="none" dirty="0">
                <a:hlinkClick r:id="rId2"/>
              </a:rPr>
              <a:t> </a:t>
            </a:r>
            <a:r>
              <a:rPr lang="en-US" altLang="zh-TW" cap="none" dirty="0" err="1">
                <a:hlinkClick r:id="rId2"/>
              </a:rPr>
              <a:t>ef</a:t>
            </a:r>
            <a:r>
              <a:rPr lang="en-US" altLang="zh-TW" cap="none" dirty="0">
                <a:hlinkClick r:id="rId2"/>
              </a:rPr>
              <a:t> </a:t>
            </a:r>
            <a:r>
              <a:rPr lang="en-US" altLang="zh-TW" cap="none" dirty="0" err="1">
                <a:hlinkClick r:id="rId2"/>
              </a:rPr>
              <a:t>dbcontext</a:t>
            </a:r>
            <a:r>
              <a:rPr lang="en-US" altLang="zh-TW" cap="none" dirty="0">
                <a:hlinkClick r:id="rId2"/>
              </a:rPr>
              <a:t> scaffold "Server=</a:t>
            </a:r>
            <a:r>
              <a:rPr lang="en-US" altLang="zh-TW" cap="none" dirty="0" err="1">
                <a:hlinkClick r:id="rId2"/>
              </a:rPr>
              <a:t>SERVERNAME;Database</a:t>
            </a:r>
            <a:r>
              <a:rPr lang="en-US" altLang="zh-TW" cap="none" dirty="0">
                <a:hlinkClick r:id="rId2"/>
              </a:rPr>
              <a:t>=</a:t>
            </a:r>
            <a:r>
              <a:rPr lang="en-US" altLang="zh-TW" cap="none" dirty="0" err="1">
                <a:hlinkClick r:id="rId2"/>
              </a:rPr>
              <a:t>DATABASENAME;user</a:t>
            </a:r>
            <a:r>
              <a:rPr lang="en-US" altLang="zh-TW" cap="none" dirty="0">
                <a:hlinkClick r:id="rId2"/>
              </a:rPr>
              <a:t> id=</a:t>
            </a:r>
            <a:r>
              <a:rPr lang="en-US" altLang="zh-TW" cap="none" dirty="0" err="1">
                <a:hlinkClick r:id="rId2"/>
              </a:rPr>
              <a:t>USERNAME;password</a:t>
            </a:r>
            <a:r>
              <a:rPr lang="en-US" altLang="zh-TW" cap="none" dirty="0">
                <a:hlinkClick r:id="rId2"/>
              </a:rPr>
              <a:t>=USERPASSWORD;" Microsoft.</a:t>
            </a:r>
            <a:r>
              <a:rPr lang="en-US" altLang="zh-TW" cap="none" dirty="0" err="1">
                <a:hlinkClick r:id="rId2"/>
              </a:rPr>
              <a:t>EntityFrameworkCore</a:t>
            </a:r>
            <a:r>
              <a:rPr lang="en-US" altLang="zh-TW" cap="none" dirty="0">
                <a:hlinkClick r:id="rId2"/>
              </a:rPr>
              <a:t>.&amp;</a:t>
            </a:r>
            <a:r>
              <a:rPr lang="en-US" altLang="zh-TW" cap="none" dirty="0" err="1">
                <a:hlinkClick r:id="rId2"/>
              </a:rPr>
              <a:t>lt;wbr</a:t>
            </a:r>
            <a:r>
              <a:rPr lang="en-US" altLang="zh-TW" cap="none" dirty="0">
                <a:hlinkClick r:id="rId2"/>
              </a:rPr>
              <a:t> /&amp;</a:t>
            </a:r>
            <a:r>
              <a:rPr lang="en-US" altLang="zh-TW" cap="none" dirty="0" err="1">
                <a:hlinkClick r:id="rId2"/>
              </a:rPr>
              <a:t>gt;SqlServer</a:t>
            </a:r>
            <a:r>
              <a:rPr lang="en-US" altLang="zh-TW" cap="none" dirty="0">
                <a:hlinkClick r:id="rId2"/>
              </a:rPr>
              <a:t> -o Models  --context </a:t>
            </a:r>
            <a:r>
              <a:rPr lang="en-US" altLang="zh-TW" cap="none" dirty="0" err="1">
                <a:hlinkClick r:id="rId2"/>
              </a:rPr>
              <a:t>MyDBDataContext</a:t>
            </a:r>
            <a:r>
              <a:rPr lang="en-US" altLang="zh-TW" cap="none" dirty="0">
                <a:hlinkClick r:id="rId2"/>
              </a:rPr>
              <a:t> --verbose</a:t>
            </a:r>
            <a:endParaRPr lang="en-US" altLang="zh-TW" cap="none" dirty="0" smtClean="0">
              <a:hlinkClick r:id="rId2"/>
            </a:endParaRPr>
          </a:p>
          <a:p>
            <a:r>
              <a:rPr lang="zh-TW" altLang="en-US" cap="none" dirty="0">
                <a:hlinkClick r:id="rId2"/>
              </a:rPr>
              <a:t>參考</a:t>
            </a:r>
            <a:r>
              <a:rPr lang="zh-TW" altLang="en-US" cap="none" dirty="0" smtClean="0">
                <a:hlinkClick r:id="rId2"/>
              </a:rPr>
              <a:t>：</a:t>
            </a:r>
            <a:endParaRPr lang="en-US" altLang="zh-TW" cap="none" dirty="0" smtClean="0">
              <a:hlinkClick r:id="rId2"/>
            </a:endParaRPr>
          </a:p>
          <a:p>
            <a:pPr lvl="1"/>
            <a:r>
              <a:rPr lang="en-US" altLang="zh-TW" cap="none" dirty="0" smtClean="0">
                <a:hlinkClick r:id="rId2"/>
              </a:rPr>
              <a:t>https</a:t>
            </a:r>
            <a:r>
              <a:rPr lang="en-US" altLang="zh-TW" cap="none" dirty="0">
                <a:hlinkClick r:id="rId2"/>
              </a:rPr>
              <a:t>://jessedotnet.com/2016/05/30/entity-framework-core-rc2-reverse-engineering-the-db-database-first-development</a:t>
            </a:r>
            <a:r>
              <a:rPr lang="en-US" altLang="zh-TW" cap="none" dirty="0" smtClean="0">
                <a:hlinkClick r:id="rId2"/>
              </a:rPr>
              <a:t>/</a:t>
            </a:r>
            <a:endParaRPr lang="en-US" altLang="zh-TW" cap="none" dirty="0" smtClean="0"/>
          </a:p>
          <a:p>
            <a:pPr lvl="1"/>
            <a:r>
              <a:rPr lang="en-US" altLang="zh-TW" cap="none" dirty="0"/>
              <a:t>https://jessedotnet.com/2016/04/13/entity-framework-7-rc-modeling-and-connecting-to-sql-views</a:t>
            </a:r>
            <a:r>
              <a:rPr lang="en-US" altLang="zh-TW" cap="none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13739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87769"/>
          </a:xfrm>
        </p:spPr>
        <p:txBody>
          <a:bodyPr/>
          <a:lstStyle/>
          <a:p>
            <a:r>
              <a:rPr lang="en-US" altLang="zh-TW" dirty="0" smtClean="0"/>
              <a:t>Create API 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600891"/>
            <a:ext cx="10363826" cy="60611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namespace </a:t>
            </a:r>
            <a:r>
              <a:rPr lang="en-US" altLang="zh-TW" dirty="0" err="1"/>
              <a:t>angulartest.Controllers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[Route("</a:t>
            </a:r>
            <a:r>
              <a:rPr lang="en-US" altLang="zh-TW" dirty="0" err="1"/>
              <a:t>api</a:t>
            </a:r>
            <a:r>
              <a:rPr lang="en-US" altLang="zh-TW" dirty="0"/>
              <a:t>/SYS001")]</a:t>
            </a:r>
          </a:p>
          <a:p>
            <a:pPr marL="0" indent="0">
              <a:buNone/>
            </a:pPr>
            <a:r>
              <a:rPr lang="en-US" altLang="zh-TW" dirty="0"/>
              <a:t>    [Produces("application/</a:t>
            </a:r>
            <a:r>
              <a:rPr lang="en-US" altLang="zh-TW" dirty="0" err="1"/>
              <a:t>json</a:t>
            </a:r>
            <a:r>
              <a:rPr lang="en-US" altLang="zh-TW" dirty="0"/>
              <a:t>")]</a:t>
            </a:r>
          </a:p>
          <a:p>
            <a:pPr marL="0" indent="0">
              <a:buNone/>
            </a:pPr>
            <a:r>
              <a:rPr lang="en-US" altLang="zh-TW" dirty="0"/>
              <a:t>    public </a:t>
            </a:r>
            <a:r>
              <a:rPr lang="en-US" altLang="zh-TW" dirty="0" smtClean="0"/>
              <a:t>class SYS001Controller1 : </a:t>
            </a:r>
            <a:r>
              <a:rPr lang="en-US" altLang="zh-TW" dirty="0"/>
              <a:t>Controller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private </a:t>
            </a:r>
            <a:r>
              <a:rPr lang="en-US" altLang="zh-TW" dirty="0" err="1"/>
              <a:t>Models.IRFContext</a:t>
            </a:r>
            <a:r>
              <a:rPr lang="en-US" altLang="zh-TW" dirty="0"/>
              <a:t> _context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public SYS001Controller1(</a:t>
            </a:r>
            <a:r>
              <a:rPr lang="en-US" altLang="zh-TW" dirty="0" err="1"/>
              <a:t>Models.IRFContext</a:t>
            </a:r>
            <a:r>
              <a:rPr lang="en-US" altLang="zh-TW" dirty="0"/>
              <a:t> context)</a:t>
            </a:r>
          </a:p>
          <a:p>
            <a:pPr marL="0" indent="0">
              <a:buNone/>
            </a:pPr>
            <a:r>
              <a:rPr lang="en-US" altLang="zh-TW" dirty="0"/>
              <a:t>        {</a:t>
            </a:r>
          </a:p>
          <a:p>
            <a:pPr marL="0" indent="0">
              <a:buNone/>
            </a:pPr>
            <a:r>
              <a:rPr lang="en-US" altLang="zh-TW" dirty="0"/>
              <a:t>            _context = context;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[</a:t>
            </a:r>
            <a:r>
              <a:rPr lang="en-US" altLang="zh-TW" dirty="0" err="1"/>
              <a:t>HttpGet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en-US" altLang="zh-TW" dirty="0"/>
              <a:t>        [Route("Query")]</a:t>
            </a:r>
          </a:p>
          <a:p>
            <a:pPr marL="0" indent="0">
              <a:buNone/>
            </a:pPr>
            <a:r>
              <a:rPr lang="en-US" altLang="zh-TW" dirty="0"/>
              <a:t>        public </a:t>
            </a:r>
            <a:r>
              <a:rPr lang="en-US" altLang="zh-TW" dirty="0" err="1"/>
              <a:t>IEnumerable</a:t>
            </a:r>
            <a:r>
              <a:rPr lang="en-US" altLang="zh-TW" dirty="0"/>
              <a:t>&lt;</a:t>
            </a:r>
            <a:r>
              <a:rPr lang="en-US" altLang="zh-TW" dirty="0" err="1"/>
              <a:t>Models.SYSNO</a:t>
            </a:r>
            <a:r>
              <a:rPr lang="en-US" altLang="zh-TW" dirty="0"/>
              <a:t>&gt; </a:t>
            </a:r>
            <a:r>
              <a:rPr lang="en-US" altLang="zh-TW" dirty="0" err="1"/>
              <a:t>GetQuery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    {</a:t>
            </a:r>
          </a:p>
          <a:p>
            <a:pPr marL="0" indent="0">
              <a:buNone/>
            </a:pPr>
            <a:r>
              <a:rPr lang="en-US" altLang="zh-TW" dirty="0"/>
              <a:t>            return _</a:t>
            </a:r>
            <a:r>
              <a:rPr lang="en-US" altLang="zh-TW" dirty="0" err="1"/>
              <a:t>context.SYSNO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05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</a:t>
            </a:r>
            <a:r>
              <a:rPr lang="en-US" altLang="zh-TW" smtClean="0"/>
              <a:t>API Controller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95170" y="2100398"/>
            <a:ext cx="11354398" cy="29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7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175" y="1"/>
            <a:ext cx="10364451" cy="1163782"/>
          </a:xfrm>
        </p:spPr>
        <p:txBody>
          <a:bodyPr/>
          <a:lstStyle/>
          <a:p>
            <a:r>
              <a:rPr lang="zh-TW" altLang="en-US" dirty="0" smtClean="0"/>
              <a:t>修正</a:t>
            </a:r>
            <a:r>
              <a:rPr lang="zh-TW" altLang="en-US" dirty="0"/>
              <a:t> </a:t>
            </a:r>
            <a:r>
              <a:rPr lang="en-US" altLang="zh-TW" dirty="0" smtClean="0"/>
              <a:t>Scaffold </a:t>
            </a:r>
            <a:r>
              <a:rPr lang="en-US" altLang="zh-TW" dirty="0"/>
              <a:t>naming convention</a:t>
            </a:r>
            <a:br>
              <a:rPr lang="en-US" altLang="zh-TW" dirty="0"/>
            </a:br>
            <a:r>
              <a:rPr lang="en-US" altLang="zh-TW" dirty="0" err="1"/>
              <a:t>Startup.cs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730894" y="1163783"/>
            <a:ext cx="10363826" cy="5878944"/>
          </a:xfrm>
        </p:spPr>
        <p:txBody>
          <a:bodyPr>
            <a:normAutofit/>
          </a:bodyPr>
          <a:lstStyle/>
          <a:p>
            <a:r>
              <a:rPr lang="en-US" altLang="zh-TW" dirty="0"/>
              <a:t>using </a:t>
            </a:r>
            <a:r>
              <a:rPr lang="en-US" altLang="zh-TW" dirty="0" err="1"/>
              <a:t>Microsoft.EntityFrameworkCore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using </a:t>
            </a:r>
            <a:r>
              <a:rPr lang="en-US" altLang="zh-TW" dirty="0" err="1"/>
              <a:t>Microsoft.EntityFrameworkCore.Scaffolding.Internal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Startup.cs</a:t>
            </a:r>
            <a:r>
              <a:rPr lang="zh-TW" altLang="en-US" dirty="0"/>
              <a:t>加</a:t>
            </a:r>
            <a:r>
              <a:rPr lang="zh-TW" altLang="en-US" dirty="0" smtClean="0"/>
              <a:t>下</a:t>
            </a:r>
            <a:r>
              <a:rPr lang="en-US" altLang="zh-TW" dirty="0" smtClean="0"/>
              <a:t>function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public </a:t>
            </a:r>
            <a:r>
              <a:rPr lang="en-US" altLang="zh-TW" dirty="0"/>
              <a:t>void </a:t>
            </a:r>
            <a:r>
              <a:rPr lang="en-US" altLang="zh-TW" dirty="0" err="1"/>
              <a:t>ConfigureDesignTimeServices</a:t>
            </a:r>
            <a:r>
              <a:rPr lang="en-US" altLang="zh-TW" dirty="0"/>
              <a:t>(</a:t>
            </a:r>
            <a:r>
              <a:rPr lang="en-US" altLang="zh-TW" dirty="0" err="1"/>
              <a:t>IServiceCollection</a:t>
            </a:r>
            <a:r>
              <a:rPr lang="en-US" altLang="zh-TW" dirty="0"/>
              <a:t> services)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// override the </a:t>
            </a:r>
            <a:r>
              <a:rPr lang="en-US" altLang="zh-TW" dirty="0" err="1"/>
              <a:t>defautlt</a:t>
            </a:r>
            <a:r>
              <a:rPr lang="en-US" altLang="zh-TW" dirty="0"/>
              <a:t> naming service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services.AddSingleton</a:t>
            </a:r>
            <a:r>
              <a:rPr lang="en-US" altLang="zh-TW" dirty="0"/>
              <a:t>&lt;</a:t>
            </a:r>
            <a:r>
              <a:rPr lang="en-US" altLang="zh-TW" dirty="0" err="1"/>
              <a:t>CandidateNamingService</a:t>
            </a:r>
            <a:r>
              <a:rPr lang="en-US" altLang="zh-TW" dirty="0"/>
              <a:t>, 	</a:t>
            </a:r>
            <a:r>
              <a:rPr lang="en-US" altLang="zh-TW" dirty="0" err="1" smtClean="0"/>
              <a:t>CustomCandidateNamingService</a:t>
            </a:r>
            <a:r>
              <a:rPr lang="en-US" altLang="zh-TW" dirty="0" smtClean="0"/>
              <a:t>&gt;();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36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Install</a:t>
            </a:r>
            <a:r>
              <a:rPr lang="en-US" altLang="zh-TW" dirty="0" smtClean="0"/>
              <a:t> VS 2017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cap="none" dirty="0" smtClean="0">
                <a:hlinkClick r:id="rId2"/>
              </a:rPr>
              <a:t>https://www.visualstudio.com/zh-hant/downloads</a:t>
            </a:r>
            <a:endParaRPr lang="en-US" altLang="zh-TW" cap="none" dirty="0" smtClean="0"/>
          </a:p>
          <a:p>
            <a:r>
              <a:rPr lang="en-US" altLang="zh-TW" cap="none" dirty="0" smtClean="0"/>
              <a:t>Create an offline installer for Visual Studio 2017</a:t>
            </a:r>
          </a:p>
          <a:p>
            <a:pPr lvl="1"/>
            <a:r>
              <a:rPr lang="en-US" altLang="zh-TW" cap="none" dirty="0" err="1" smtClean="0"/>
              <a:t>vs_enterprise</a:t>
            </a:r>
            <a:r>
              <a:rPr lang="en-US" altLang="zh-TW" cap="none" dirty="0" smtClean="0"/>
              <a:t> --layout C:\vs2017offlinetw --</a:t>
            </a:r>
            <a:r>
              <a:rPr lang="en-US" altLang="zh-TW" cap="none" dirty="0" err="1" smtClean="0"/>
              <a:t>lang</a:t>
            </a:r>
            <a:r>
              <a:rPr lang="en-US" altLang="zh-TW" cap="none" dirty="0" smtClean="0"/>
              <a:t> </a:t>
            </a:r>
            <a:r>
              <a:rPr lang="en-US" altLang="zh-TW" cap="none" dirty="0" err="1" smtClean="0"/>
              <a:t>zh</a:t>
            </a:r>
            <a:r>
              <a:rPr lang="en-US" altLang="zh-TW" cap="none" dirty="0" smtClean="0"/>
              <a:t>-TW</a:t>
            </a:r>
            <a:endParaRPr lang="en-US" altLang="zh-TW" cap="none" dirty="0"/>
          </a:p>
          <a:p>
            <a:pPr marL="0" indent="0">
              <a:buNone/>
            </a:pPr>
            <a:endParaRPr lang="en-US" altLang="zh-TW" cap="none" dirty="0" smtClean="0"/>
          </a:p>
          <a:p>
            <a:pPr lvl="1"/>
            <a:r>
              <a:rPr lang="en-US" altLang="zh-TW" cap="none" dirty="0"/>
              <a:t>Enterprise:</a:t>
            </a:r>
          </a:p>
          <a:p>
            <a:pPr lvl="1"/>
            <a:r>
              <a:rPr lang="en-US" altLang="zh-TW" cap="none" dirty="0"/>
              <a:t>NJVYC-BMHX2-G77MM-4XJMR-6Q8QF</a:t>
            </a:r>
          </a:p>
          <a:p>
            <a:pPr lvl="1"/>
            <a:endParaRPr lang="en-US" altLang="zh-TW" cap="none" dirty="0"/>
          </a:p>
          <a:p>
            <a:pPr lvl="1"/>
            <a:r>
              <a:rPr lang="en-US" altLang="zh-TW" cap="none" dirty="0"/>
              <a:t>Professional:</a:t>
            </a:r>
          </a:p>
          <a:p>
            <a:pPr lvl="1"/>
            <a:r>
              <a:rPr lang="en-US" altLang="zh-TW" cap="none" dirty="0"/>
              <a:t>KBJFW-NXHK6-W4WJM-CRMQB-G3CDH</a:t>
            </a:r>
          </a:p>
          <a:p>
            <a:pPr lvl="1"/>
            <a:endParaRPr lang="en-US" altLang="zh-TW" cap="none" dirty="0" smtClean="0"/>
          </a:p>
        </p:txBody>
      </p:sp>
    </p:spTree>
    <p:extLst>
      <p:ext uri="{BB962C8B-B14F-4D97-AF65-F5344CB8AC3E}">
        <p14:creationId xmlns:p14="http://schemas.microsoft.com/office/powerpoint/2010/main" xmlns="" val="32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0" y="1168401"/>
            <a:ext cx="12192000" cy="56895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public class </a:t>
            </a:r>
            <a:r>
              <a:rPr lang="en-US" altLang="zh-TW" dirty="0" err="1"/>
              <a:t>CustomCandidateNamingService</a:t>
            </a:r>
            <a:r>
              <a:rPr lang="en-US" altLang="zh-TW" dirty="0"/>
              <a:t> : Microsoft.EntityFrameworkCore.Scaffolding.Internal.CandidateNamingService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public </a:t>
            </a:r>
            <a:r>
              <a:rPr lang="en-US" altLang="zh-TW" dirty="0"/>
              <a:t>override string </a:t>
            </a:r>
            <a:r>
              <a:rPr lang="en-US" altLang="zh-TW" dirty="0" err="1"/>
              <a:t>GenerateCandidateIdentifier</a:t>
            </a:r>
            <a:r>
              <a:rPr lang="en-US" altLang="zh-TW" dirty="0"/>
              <a:t>(string original)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 smtClean="0"/>
              <a:t>{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            return original;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Console.WriteLine</a:t>
            </a:r>
            <a:r>
              <a:rPr lang="en-US" altLang="zh-TW" dirty="0"/>
              <a:t>("Naming request: " + original);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            // original will be the table name, column name, index name, etc.</a:t>
            </a:r>
          </a:p>
          <a:p>
            <a:pPr marL="0" indent="0">
              <a:buNone/>
            </a:pPr>
            <a:r>
              <a:rPr lang="en-US" altLang="zh-TW" dirty="0"/>
              <a:t>            // In this override, you are free to do whatever you want.</a:t>
            </a:r>
          </a:p>
          <a:p>
            <a:pPr marL="0" indent="0">
              <a:buNone/>
            </a:pPr>
            <a:r>
              <a:rPr lang="en-US" altLang="zh-TW" dirty="0"/>
              <a:t>            // the base class will return </a:t>
            </a:r>
            <a:r>
              <a:rPr lang="en-US" altLang="zh-TW" dirty="0" err="1"/>
              <a:t>PascalCase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pascalCaseify</a:t>
            </a:r>
            <a:r>
              <a:rPr lang="en-US" altLang="zh-TW" dirty="0"/>
              <a:t> = </a:t>
            </a:r>
            <a:r>
              <a:rPr lang="en-US" altLang="zh-TW" dirty="0" err="1"/>
              <a:t>base.GenerateCandidateIdentifier</a:t>
            </a:r>
            <a:r>
              <a:rPr lang="en-US" altLang="zh-TW" dirty="0"/>
              <a:t>(original</a:t>
            </a:r>
            <a:r>
              <a:rPr lang="en-US" altLang="zh-TW" dirty="0" smtClean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            return </a:t>
            </a:r>
            <a:r>
              <a:rPr lang="en-US" altLang="zh-TW" dirty="0" err="1"/>
              <a:t>pascalCaseify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12175" y="1"/>
            <a:ext cx="10364451" cy="1163782"/>
          </a:xfrm>
        </p:spPr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 smtClean="0"/>
              <a:t>CustomCandidateNamingService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99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89624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修正 </a:t>
            </a:r>
            <a:r>
              <a:rPr lang="en-US" altLang="zh-TW" dirty="0" err="1"/>
              <a:t>camelCasing</a:t>
            </a:r>
            <a:r>
              <a:rPr lang="en-US" altLang="zh-TW" dirty="0"/>
              <a:t> JSON</a:t>
            </a:r>
            <a:br>
              <a:rPr lang="en-US" altLang="zh-TW" dirty="0"/>
            </a:br>
            <a:r>
              <a:rPr lang="en-US" altLang="zh-TW" dirty="0" err="1"/>
              <a:t>Startup.cs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979056"/>
            <a:ext cx="10363826" cy="58789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using </a:t>
            </a:r>
            <a:r>
              <a:rPr lang="en-US" altLang="zh-TW" dirty="0" err="1"/>
              <a:t>Microsoft.EntityFrameworkCore.Scaffolding.Internal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public </a:t>
            </a:r>
            <a:r>
              <a:rPr lang="en-US" altLang="zh-TW" dirty="0"/>
              <a:t>void </a:t>
            </a:r>
            <a:r>
              <a:rPr lang="en-US" altLang="zh-TW" dirty="0" err="1"/>
              <a:t>ConfigureServices</a:t>
            </a:r>
            <a:r>
              <a:rPr lang="en-US" altLang="zh-TW" dirty="0"/>
              <a:t>(</a:t>
            </a:r>
            <a:r>
              <a:rPr lang="en-US" altLang="zh-TW" dirty="0" err="1"/>
              <a:t>IServiceCollection</a:t>
            </a:r>
            <a:r>
              <a:rPr lang="en-US" altLang="zh-TW" dirty="0"/>
              <a:t> services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// Add framework services.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services.AddDbContext</a:t>
            </a:r>
            <a:r>
              <a:rPr lang="en-US" altLang="zh-TW" dirty="0"/>
              <a:t>&lt;</a:t>
            </a:r>
            <a:r>
              <a:rPr lang="en-US" altLang="zh-TW" dirty="0" err="1"/>
              <a:t>Models.IRFContext</a:t>
            </a:r>
            <a:r>
              <a:rPr lang="en-US" altLang="zh-TW" dirty="0"/>
              <a:t>&gt;(options =&gt;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 smtClean="0"/>
              <a:t>options.UseSqlServer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Configuration.GetConnectionString</a:t>
            </a:r>
            <a:r>
              <a:rPr lang="en-US" altLang="zh-TW" dirty="0"/>
              <a:t>("</a:t>
            </a:r>
            <a:r>
              <a:rPr lang="en-US" altLang="zh-TW" dirty="0" err="1"/>
              <a:t>DefaultConnection</a:t>
            </a:r>
            <a:r>
              <a:rPr lang="en-US" altLang="zh-TW" dirty="0" smtClean="0"/>
              <a:t>")));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</a:t>
            </a:r>
            <a:r>
              <a:rPr lang="en-US" altLang="zh-TW" dirty="0" err="1" smtClean="0"/>
              <a:t>services.AddMvc</a:t>
            </a:r>
            <a:r>
              <a:rPr lang="en-US" altLang="zh-TW" dirty="0" smtClean="0"/>
              <a:t>().</a:t>
            </a:r>
            <a:r>
              <a:rPr lang="en-US" altLang="zh-TW" dirty="0" err="1" smtClean="0">
                <a:solidFill>
                  <a:srgbClr val="00B0F0"/>
                </a:solidFill>
              </a:rPr>
              <a:t>AddJsonOptions</a:t>
            </a:r>
            <a:r>
              <a:rPr lang="en-US" altLang="zh-TW" dirty="0" smtClean="0">
                <a:solidFill>
                  <a:srgbClr val="00B0F0"/>
                </a:solidFill>
              </a:rPr>
              <a:t>(opt =&gt;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F0"/>
                </a:solidFill>
              </a:rPr>
              <a:t>            </a:t>
            </a:r>
            <a:r>
              <a:rPr lang="en-US" altLang="zh-TW" dirty="0" smtClean="0">
                <a:solidFill>
                  <a:srgbClr val="00B0F0"/>
                </a:solidFill>
              </a:rPr>
              <a:t>{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                </a:t>
            </a:r>
            <a:r>
              <a:rPr lang="en-US" altLang="zh-TW" dirty="0" err="1">
                <a:solidFill>
                  <a:srgbClr val="00B0F0"/>
                </a:solidFill>
              </a:rPr>
              <a:t>var</a:t>
            </a:r>
            <a:r>
              <a:rPr lang="en-US" altLang="zh-TW" dirty="0">
                <a:solidFill>
                  <a:srgbClr val="00B0F0"/>
                </a:solidFill>
              </a:rPr>
              <a:t> resolver = </a:t>
            </a:r>
            <a:r>
              <a:rPr lang="en-US" altLang="zh-TW" dirty="0" err="1">
                <a:solidFill>
                  <a:srgbClr val="00B0F0"/>
                </a:solidFill>
              </a:rPr>
              <a:t>opt.SerializerSettings.ContractResolver</a:t>
            </a:r>
            <a:r>
              <a:rPr lang="en-US" altLang="zh-TW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                if (resolver != null)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                </a:t>
            </a:r>
            <a:r>
              <a:rPr lang="en-US" altLang="zh-TW" dirty="0">
                <a:solidFill>
                  <a:srgbClr val="00B0F0"/>
                </a:solidFill>
              </a:rPr>
              <a:t>{</a:t>
            </a:r>
          </a:p>
          <a:p>
            <a:pPr marL="0" indent="0">
              <a:buNone/>
            </a:pPr>
            <a:r>
              <a:rPr lang="pt-BR" altLang="zh-TW" dirty="0">
                <a:solidFill>
                  <a:srgbClr val="00B0F0"/>
                </a:solidFill>
              </a:rPr>
              <a:t>                    var res = resolver as Newtonsoft.Json.Serialization.DefaultContractResolver;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                    </a:t>
            </a:r>
            <a:r>
              <a:rPr lang="en-US" altLang="zh-TW" dirty="0" err="1">
                <a:solidFill>
                  <a:srgbClr val="00B0F0"/>
                </a:solidFill>
              </a:rPr>
              <a:t>res.NamingStrategy</a:t>
            </a:r>
            <a:r>
              <a:rPr lang="en-US" altLang="zh-TW" dirty="0">
                <a:solidFill>
                  <a:srgbClr val="00B0F0"/>
                </a:solidFill>
              </a:rPr>
              <a:t> = null;  // &lt;&lt;!-- this removes the </a:t>
            </a:r>
            <a:r>
              <a:rPr lang="en-US" altLang="zh-TW" dirty="0" err="1">
                <a:solidFill>
                  <a:srgbClr val="00B0F0"/>
                </a:solidFill>
              </a:rPr>
              <a:t>camelcasing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                </a:t>
            </a:r>
            <a:r>
              <a:rPr lang="en-US" altLang="zh-TW" dirty="0">
                <a:solidFill>
                  <a:srgbClr val="00B0F0"/>
                </a:solidFill>
              </a:rPr>
              <a:t>}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            </a:t>
            </a:r>
            <a:r>
              <a:rPr lang="en-US" altLang="zh-TW" dirty="0" smtClean="0">
                <a:solidFill>
                  <a:srgbClr val="00B0F0"/>
                </a:solidFill>
              </a:rPr>
              <a:t>});</a:t>
            </a:r>
            <a:endParaRPr lang="zh-TW" alt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260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5 &amp; CSS</a:t>
            </a:r>
            <a:br>
              <a:rPr lang="en-US" altLang="zh-TW" dirty="0" smtClean="0"/>
            </a:br>
            <a:r>
              <a:rPr lang="en-US" altLang="zh-TW" dirty="0" smtClean="0"/>
              <a:t>JQUERY &amp; </a:t>
            </a:r>
            <a:r>
              <a:rPr lang="en-US" altLang="zh-TW" dirty="0" err="1" smtClean="0"/>
              <a:t>BootStrap</a:t>
            </a:r>
            <a:r>
              <a:rPr lang="en-US" altLang="zh-TW" dirty="0" smtClean="0"/>
              <a:t> &amp; RWD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596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Angular JS 2 &amp; </a:t>
            </a:r>
            <a:r>
              <a:rPr lang="en-US" altLang="zh-TW" dirty="0" err="1" smtClean="0"/>
              <a:t>TypeScript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484824" y="2570163"/>
            <a:ext cx="4807612" cy="30888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497" y="2570162"/>
            <a:ext cx="4969086" cy="308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14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TypeSCRIPT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3371274" y="2214694"/>
            <a:ext cx="4535198" cy="45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33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TypeScript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82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AngularJS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Module</a:t>
            </a:r>
          </a:p>
          <a:p>
            <a:r>
              <a:rPr lang="en-US" altLang="zh-TW" dirty="0" smtClean="0"/>
              <a:t>Component</a:t>
            </a:r>
          </a:p>
          <a:p>
            <a:r>
              <a:rPr lang="en-US" altLang="zh-TW" dirty="0" smtClean="0"/>
              <a:t>Template</a:t>
            </a:r>
          </a:p>
          <a:p>
            <a:r>
              <a:rPr lang="en-US" altLang="zh-TW" dirty="0" smtClean="0"/>
              <a:t>Databinding</a:t>
            </a:r>
          </a:p>
          <a:p>
            <a:r>
              <a:rPr lang="en-US" altLang="zh-TW" dirty="0" smtClean="0"/>
              <a:t>Directive</a:t>
            </a:r>
          </a:p>
          <a:p>
            <a:r>
              <a:rPr lang="en-US" altLang="zh-TW" dirty="0" smtClean="0"/>
              <a:t>Service(Injection),provider</a:t>
            </a:r>
          </a:p>
          <a:p>
            <a:r>
              <a:rPr lang="en-US" altLang="zh-TW" dirty="0" err="1" smtClean="0"/>
              <a:t>PipeLine</a:t>
            </a:r>
            <a:endParaRPr lang="en-US" altLang="zh-TW" dirty="0" smtClean="0"/>
          </a:p>
          <a:p>
            <a:r>
              <a:rPr lang="en-US" altLang="zh-TW" dirty="0"/>
              <a:t>Dependency </a:t>
            </a:r>
            <a:r>
              <a:rPr lang="en-US" altLang="zh-TW" dirty="0" smtClean="0"/>
              <a:t>Injection</a:t>
            </a:r>
          </a:p>
          <a:p>
            <a:r>
              <a:rPr lang="en-US" altLang="zh-TW" dirty="0" smtClean="0"/>
              <a:t>Router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5575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849216" y="192991"/>
            <a:ext cx="7582165" cy="666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5456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06311" y="825546"/>
            <a:ext cx="10979378" cy="53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3937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binding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內</a:t>
            </a:r>
            <a:r>
              <a:rPr lang="zh-TW" altLang="en-US" dirty="0"/>
              <a:t>嵌繫結 </a:t>
            </a:r>
            <a:r>
              <a:rPr lang="en-US" altLang="zh-TW" dirty="0"/>
              <a:t>( interpolation 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{{</a:t>
            </a:r>
            <a:r>
              <a:rPr lang="en-US" altLang="zh-TW" dirty="0"/>
              <a:t>property}}</a:t>
            </a:r>
          </a:p>
          <a:p>
            <a:r>
              <a:rPr lang="zh-TW" altLang="en-US" dirty="0" smtClean="0"/>
              <a:t>屬性</a:t>
            </a:r>
            <a:r>
              <a:rPr lang="zh-TW" altLang="en-US" dirty="0"/>
              <a:t>繫結 </a:t>
            </a:r>
            <a:r>
              <a:rPr lang="en-US" altLang="zh-TW" dirty="0"/>
              <a:t>( Property Binding 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/>
              <a:t>property]='statement'</a:t>
            </a:r>
          </a:p>
          <a:p>
            <a:r>
              <a:rPr lang="zh-TW" altLang="en-US" dirty="0" smtClean="0"/>
              <a:t>事件</a:t>
            </a:r>
            <a:r>
              <a:rPr lang="zh-TW" altLang="en-US" dirty="0"/>
              <a:t>繫結 </a:t>
            </a:r>
            <a:r>
              <a:rPr lang="en-US" altLang="zh-TW" dirty="0"/>
              <a:t>( Event Binding 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/>
              <a:t>event)='</a:t>
            </a:r>
            <a:r>
              <a:rPr lang="en-US" altLang="zh-TW" dirty="0" err="1"/>
              <a:t>someMethod</a:t>
            </a:r>
            <a:r>
              <a:rPr lang="en-US" altLang="zh-TW" dirty="0"/>
              <a:t>($event)'</a:t>
            </a:r>
          </a:p>
          <a:p>
            <a:r>
              <a:rPr lang="zh-TW" altLang="en-US" dirty="0" smtClean="0"/>
              <a:t>雙向</a:t>
            </a:r>
            <a:r>
              <a:rPr lang="zh-TW" altLang="en-US" dirty="0"/>
              <a:t>繫結 </a:t>
            </a:r>
            <a:r>
              <a:rPr lang="en-US" altLang="zh-TW" dirty="0"/>
              <a:t>( Two-way Binding 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[(</a:t>
            </a:r>
            <a:r>
              <a:rPr lang="en-US" altLang="zh-TW" dirty="0" err="1"/>
              <a:t>ngModel</a:t>
            </a:r>
            <a:r>
              <a:rPr lang="en-US" altLang="zh-TW" dirty="0"/>
              <a:t>)]='property'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55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Installing the SPA Templates</a:t>
            </a:r>
            <a:br>
              <a:rPr lang="en-US" altLang="zh-TW" dirty="0" smtClean="0"/>
            </a:br>
            <a:r>
              <a:rPr lang="en-US" altLang="zh-TW" dirty="0" smtClean="0"/>
              <a:t>(SPA:</a:t>
            </a:r>
            <a:r>
              <a:rPr lang="fr-FR" altLang="zh-TW" dirty="0"/>
              <a:t>Single Page </a:t>
            </a:r>
            <a:r>
              <a:rPr lang="fr-FR" altLang="zh-TW" dirty="0" smtClean="0"/>
              <a:t>Applications)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 smtClean="0"/>
              <a:t>cmd</a:t>
            </a:r>
            <a:r>
              <a:rPr lang="en-US" altLang="zh-TW" dirty="0" err="1" smtClean="0">
                <a:sym typeface="Wingdings" panose="05000000000000000000" pitchFamily="2" charset="2"/>
              </a:rPr>
              <a:t></a:t>
            </a:r>
            <a:r>
              <a:rPr lang="en-US" altLang="zh-TW" dirty="0" err="1">
                <a:sym typeface="Wingdings" panose="05000000000000000000" pitchFamily="2" charset="2"/>
              </a:rPr>
              <a:t>n</a:t>
            </a:r>
            <a:r>
              <a:rPr lang="en-US" altLang="zh-TW" dirty="0" err="1" smtClean="0"/>
              <a:t>ode</a:t>
            </a:r>
            <a:r>
              <a:rPr lang="en-US" altLang="zh-TW" dirty="0" smtClean="0"/>
              <a:t> --version</a:t>
            </a:r>
          </a:p>
          <a:p>
            <a:r>
              <a:rPr lang="en-US" altLang="zh-TW" dirty="0" err="1"/>
              <a:t>cmd</a:t>
            </a:r>
            <a:r>
              <a:rPr lang="en-US" altLang="zh-TW" dirty="0" err="1" smtClean="0">
                <a:sym typeface="Wingdings" panose="05000000000000000000" pitchFamily="2" charset="2"/>
              </a:rPr>
              <a:t></a:t>
            </a:r>
            <a:r>
              <a:rPr lang="en-US" altLang="zh-TW" dirty="0" err="1" smtClean="0"/>
              <a:t>dotnet</a:t>
            </a:r>
            <a:r>
              <a:rPr lang="en-US" altLang="zh-TW" dirty="0" smtClean="0"/>
              <a:t> </a:t>
            </a:r>
            <a:r>
              <a:rPr lang="en-US" altLang="zh-TW" dirty="0"/>
              <a:t>new --install </a:t>
            </a:r>
            <a:r>
              <a:rPr lang="en-US" altLang="zh-TW" dirty="0" err="1"/>
              <a:t>Microsoft.AspNetCore.SpaTemplates</a:t>
            </a:r>
            <a:r>
              <a:rPr lang="en-US" altLang="zh-TW" dirty="0" smtClean="0"/>
              <a:t>::*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211" y="3522084"/>
            <a:ext cx="97536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29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921453" y="2398208"/>
            <a:ext cx="8134494" cy="40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38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CRUD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2712855" y="1800905"/>
            <a:ext cx="6766289" cy="466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22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Using CHROME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45208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Upgrade To 4.0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altLang="zh-TW" cap="none" dirty="0"/>
              <a:t>http://blog.kevinyang.net/2017/03/26/angular4-universal-aspnetcore/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xmlns="" val="240449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149" y="1"/>
            <a:ext cx="10364451" cy="658368"/>
          </a:xfrm>
        </p:spPr>
        <p:txBody>
          <a:bodyPr/>
          <a:lstStyle/>
          <a:p>
            <a:r>
              <a:rPr lang="en-US" altLang="zh-TW" dirty="0" smtClean="0"/>
              <a:t>Install PRIMENG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804046" y="594360"/>
            <a:ext cx="10363826" cy="5861304"/>
          </a:xfrm>
        </p:spPr>
        <p:txBody>
          <a:bodyPr>
            <a:normAutofit fontScale="92500" lnSpcReduction="10000"/>
          </a:bodyPr>
          <a:lstStyle/>
          <a:p>
            <a:endParaRPr lang="en-US" altLang="zh-TW" cap="none" dirty="0" smtClean="0"/>
          </a:p>
          <a:p>
            <a:r>
              <a:rPr lang="nb-NO" altLang="zh-TW" cap="none" dirty="0" smtClean="0"/>
              <a:t>npm </a:t>
            </a:r>
            <a:r>
              <a:rPr lang="nb-NO" altLang="zh-TW" cap="none" dirty="0"/>
              <a:t>install @angular/common@next @angular/compiler@next @angular/compiler-cli@next @angular/core@next @angular/forms@next @angular/http@next @angular/platform-browser@next @angular/platform-browser-dynamic@next @angular/platform-server@next @angular/router@next @angular/animations@next --save </a:t>
            </a:r>
            <a:endParaRPr lang="nb-NO" altLang="zh-TW" cap="none" dirty="0" smtClean="0"/>
          </a:p>
          <a:p>
            <a:r>
              <a:rPr lang="nb-NO" altLang="zh-TW" cap="none" dirty="0"/>
              <a:t>npm install @angular/common@latest @angular/compiler@latest @angular/compiler-cli@latest @angular/core@latest @angular/forms@latest @angular/http@latest @angular/platform-browser@latest @angular/platform-browser-dynamic@latest @angular/platform-server@latest @angular/router@latest @angular/animations@latest typescript@latest --save </a:t>
            </a:r>
            <a:endParaRPr lang="en-US" altLang="zh-TW" cap="none" dirty="0" smtClean="0"/>
          </a:p>
          <a:p>
            <a:r>
              <a:rPr lang="en-US" altLang="zh-TW" cap="none" dirty="0" err="1" smtClean="0"/>
              <a:t>npm</a:t>
            </a:r>
            <a:r>
              <a:rPr lang="en-US" altLang="zh-TW" cap="none" dirty="0" smtClean="0"/>
              <a:t> </a:t>
            </a:r>
            <a:r>
              <a:rPr lang="en-US" altLang="zh-TW" cap="none" dirty="0"/>
              <a:t>install </a:t>
            </a:r>
            <a:r>
              <a:rPr lang="en-US" altLang="zh-TW" cap="none" dirty="0" err="1"/>
              <a:t>primeng</a:t>
            </a:r>
            <a:r>
              <a:rPr lang="en-US" altLang="zh-TW" cap="none" dirty="0"/>
              <a:t> </a:t>
            </a:r>
            <a:r>
              <a:rPr lang="en-US" altLang="zh-TW" cap="none" dirty="0" smtClean="0"/>
              <a:t>--save</a:t>
            </a:r>
          </a:p>
          <a:p>
            <a:r>
              <a:rPr lang="en-US" altLang="zh-TW" cap="none" dirty="0" smtClean="0"/>
              <a:t>NPM </a:t>
            </a:r>
            <a:r>
              <a:rPr lang="en-US" altLang="zh-TW" cap="none" dirty="0"/>
              <a:t>install </a:t>
            </a:r>
            <a:r>
              <a:rPr lang="en-US" altLang="zh-TW" cap="none" dirty="0" smtClean="0"/>
              <a:t>font-awesome --save</a:t>
            </a:r>
          </a:p>
          <a:p>
            <a:r>
              <a:rPr lang="en-US" altLang="zh-TW" cap="none" dirty="0" err="1">
                <a:sym typeface="Wingdings" panose="05000000000000000000" pitchFamily="2" charset="2"/>
              </a:rPr>
              <a:t>npm</a:t>
            </a:r>
            <a:r>
              <a:rPr lang="en-US" altLang="zh-TW" cap="none" dirty="0">
                <a:sym typeface="Wingdings" panose="05000000000000000000" pitchFamily="2" charset="2"/>
              </a:rPr>
              <a:t> install -g </a:t>
            </a:r>
            <a:r>
              <a:rPr lang="en-US" altLang="zh-TW" cap="none" dirty="0" err="1">
                <a:sym typeface="Wingdings" panose="05000000000000000000" pitchFamily="2" charset="2"/>
              </a:rPr>
              <a:t>webpack</a:t>
            </a:r>
            <a:endParaRPr lang="en-US" altLang="zh-TW" cap="none" dirty="0">
              <a:sym typeface="Wingdings" panose="05000000000000000000" pitchFamily="2" charset="2"/>
            </a:endParaRPr>
          </a:p>
          <a:p>
            <a:r>
              <a:rPr lang="zh-TW" altLang="en-US" cap="none" dirty="0" smtClean="0"/>
              <a:t>移除 </a:t>
            </a:r>
            <a:r>
              <a:rPr lang="en-US" altLang="zh-TW" cap="none" dirty="0" smtClean="0"/>
              <a:t>VIEWs\home\</a:t>
            </a:r>
            <a:r>
              <a:rPr lang="en-US" altLang="zh-TW" cap="none" dirty="0" err="1" smtClean="0"/>
              <a:t>index.cshtml</a:t>
            </a:r>
            <a:r>
              <a:rPr lang="zh-TW" altLang="en-US" cap="none" dirty="0"/>
              <a:t>內容如下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/>
              <a:t>asp-</a:t>
            </a:r>
            <a:r>
              <a:rPr lang="en-US" altLang="zh-TW" cap="none" dirty="0" err="1" smtClean="0"/>
              <a:t>prerender</a:t>
            </a:r>
            <a:r>
              <a:rPr lang="en-US" altLang="zh-TW" cap="none" dirty="0" smtClean="0"/>
              <a:t>-module</a:t>
            </a:r>
            <a:r>
              <a:rPr lang="en-US" altLang="zh-TW" cap="none" dirty="0"/>
              <a:t>="</a:t>
            </a:r>
            <a:r>
              <a:rPr lang="en-US" altLang="zh-TW" cap="none" dirty="0" err="1" smtClean="0"/>
              <a:t>ClientApp</a:t>
            </a:r>
            <a:r>
              <a:rPr lang="en-US" altLang="zh-TW" cap="none" dirty="0" smtClean="0"/>
              <a:t>/</a:t>
            </a:r>
            <a:r>
              <a:rPr lang="en-US" altLang="zh-TW" cap="none" dirty="0" err="1" smtClean="0"/>
              <a:t>dist</a:t>
            </a:r>
            <a:r>
              <a:rPr lang="en-US" altLang="zh-TW" cap="none" dirty="0" smtClean="0"/>
              <a:t>/main-server“</a:t>
            </a:r>
          </a:p>
          <a:p>
            <a:r>
              <a:rPr lang="en-US" altLang="zh-TW" cap="none" dirty="0"/>
              <a:t>Modify webpack.config.vendor.js</a:t>
            </a:r>
          </a:p>
          <a:p>
            <a:endParaRPr lang="en-US" altLang="zh-TW" cap="none" dirty="0" smtClean="0"/>
          </a:p>
          <a:p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xmlns="" val="3592787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28016"/>
            <a:ext cx="10363826" cy="67299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/>
              <a:t>entry: {</a:t>
            </a:r>
          </a:p>
          <a:p>
            <a:pPr marL="0" indent="0">
              <a:buNone/>
            </a:pPr>
            <a:r>
              <a:rPr lang="en-US" altLang="zh-TW" dirty="0"/>
              <a:t>            vendor: [</a:t>
            </a:r>
          </a:p>
          <a:p>
            <a:pPr marL="0" indent="0">
              <a:buNone/>
            </a:pPr>
            <a:r>
              <a:rPr lang="en-US" altLang="zh-TW" dirty="0"/>
              <a:t>                '@angular/common',</a:t>
            </a:r>
          </a:p>
          <a:p>
            <a:pPr marL="0" indent="0">
              <a:buNone/>
            </a:pPr>
            <a:r>
              <a:rPr lang="en-US" altLang="zh-TW" dirty="0"/>
              <a:t>                '@angular/compiler',</a:t>
            </a:r>
          </a:p>
          <a:p>
            <a:pPr marL="0" indent="0">
              <a:buNone/>
            </a:pPr>
            <a:r>
              <a:rPr lang="en-US" altLang="zh-TW" dirty="0"/>
              <a:t>                '@angular/core',</a:t>
            </a:r>
          </a:p>
          <a:p>
            <a:pPr marL="0" indent="0">
              <a:buNone/>
            </a:pPr>
            <a:r>
              <a:rPr lang="en-US" altLang="zh-TW" dirty="0"/>
              <a:t>                '@angular/http',</a:t>
            </a:r>
          </a:p>
          <a:p>
            <a:pPr marL="0" indent="0">
              <a:buNone/>
            </a:pPr>
            <a:r>
              <a:rPr lang="en-US" altLang="zh-TW" dirty="0"/>
              <a:t>                '@angular/platform-browser',</a:t>
            </a:r>
          </a:p>
          <a:p>
            <a:pPr marL="0" indent="0">
              <a:buNone/>
            </a:pPr>
            <a:r>
              <a:rPr lang="en-US" altLang="zh-TW" dirty="0"/>
              <a:t>                '@angular/platform-browser-dynamic',</a:t>
            </a:r>
          </a:p>
          <a:p>
            <a:pPr marL="0" indent="0">
              <a:buNone/>
            </a:pPr>
            <a:r>
              <a:rPr lang="en-US" altLang="zh-TW" dirty="0"/>
              <a:t>                '@angular/router',</a:t>
            </a:r>
          </a:p>
          <a:p>
            <a:pPr marL="0" indent="0">
              <a:buNone/>
            </a:pPr>
            <a:r>
              <a:rPr lang="en-US" altLang="zh-TW" dirty="0"/>
              <a:t>                '@angular/platform-server',</a:t>
            </a:r>
          </a:p>
          <a:p>
            <a:pPr marL="0" indent="0">
              <a:buNone/>
            </a:pPr>
            <a:r>
              <a:rPr lang="en-US" altLang="zh-TW" dirty="0"/>
              <a:t>                'angular2-universal',</a:t>
            </a:r>
          </a:p>
          <a:p>
            <a:pPr marL="0" indent="0">
              <a:buNone/>
            </a:pPr>
            <a:r>
              <a:rPr lang="en-US" altLang="zh-TW" dirty="0"/>
              <a:t>                'angular2-universal-polyfills',</a:t>
            </a:r>
          </a:p>
          <a:p>
            <a:pPr marL="0" indent="0">
              <a:buNone/>
            </a:pPr>
            <a:r>
              <a:rPr lang="en-US" altLang="zh-TW" dirty="0"/>
              <a:t>                'bootstrap',</a:t>
            </a:r>
          </a:p>
          <a:p>
            <a:pPr marL="0" indent="0">
              <a:buNone/>
            </a:pPr>
            <a:r>
              <a:rPr lang="en-US" altLang="zh-TW" dirty="0"/>
              <a:t>                'bootstrap/</a:t>
            </a:r>
            <a:r>
              <a:rPr lang="en-US" altLang="zh-TW" dirty="0" err="1"/>
              <a:t>dist</a:t>
            </a:r>
            <a:r>
              <a:rPr lang="en-US" altLang="zh-TW" dirty="0"/>
              <a:t>/</a:t>
            </a:r>
            <a:r>
              <a:rPr lang="en-US" altLang="zh-TW" dirty="0" err="1"/>
              <a:t>css</a:t>
            </a:r>
            <a:r>
              <a:rPr lang="en-US" altLang="zh-TW" dirty="0"/>
              <a:t>/bootstrap.css',</a:t>
            </a:r>
          </a:p>
          <a:p>
            <a:pPr marL="0" indent="0">
              <a:buNone/>
            </a:pPr>
            <a:r>
              <a:rPr lang="en-US" altLang="zh-TW" dirty="0"/>
              <a:t>                'es6-shim',</a:t>
            </a:r>
          </a:p>
          <a:p>
            <a:pPr marL="0" indent="0">
              <a:buNone/>
            </a:pPr>
            <a:r>
              <a:rPr lang="en-US" altLang="zh-TW" dirty="0"/>
              <a:t>                'es6-promise',</a:t>
            </a:r>
          </a:p>
          <a:p>
            <a:pPr marL="0" indent="0">
              <a:buNone/>
            </a:pPr>
            <a:r>
              <a:rPr lang="en-US" altLang="zh-TW" dirty="0"/>
              <a:t>                'event-source-</a:t>
            </a:r>
            <a:r>
              <a:rPr lang="en-US" altLang="zh-TW" dirty="0" err="1"/>
              <a:t>polyfill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            '</a:t>
            </a:r>
            <a:r>
              <a:rPr lang="en-US" altLang="zh-TW" dirty="0" err="1"/>
              <a:t>jquery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            'zone.js',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en-US" altLang="zh-TW" dirty="0" err="1">
                <a:solidFill>
                  <a:srgbClr val="0070C0"/>
                </a:solidFill>
              </a:rPr>
              <a:t>primeng</a:t>
            </a:r>
            <a:r>
              <a:rPr lang="en-US" altLang="zh-TW" dirty="0">
                <a:solidFill>
                  <a:srgbClr val="0070C0"/>
                </a:solidFill>
              </a:rPr>
              <a:t>/resources/primeng.min.css",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               "</a:t>
            </a:r>
            <a:r>
              <a:rPr lang="en-US" altLang="zh-TW" dirty="0" err="1">
                <a:solidFill>
                  <a:srgbClr val="0070C0"/>
                </a:solidFill>
              </a:rPr>
              <a:t>primeng</a:t>
            </a:r>
            <a:r>
              <a:rPr lang="en-US" altLang="zh-TW" dirty="0">
                <a:solidFill>
                  <a:srgbClr val="0070C0"/>
                </a:solidFill>
              </a:rPr>
              <a:t>/resources/themes/omega/theme.css",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               "font-awesome/</a:t>
            </a:r>
            <a:r>
              <a:rPr lang="en-US" altLang="zh-TW" dirty="0" err="1">
                <a:solidFill>
                  <a:srgbClr val="0070C0"/>
                </a:solidFill>
              </a:rPr>
              <a:t>css</a:t>
            </a:r>
            <a:r>
              <a:rPr lang="en-US" altLang="zh-TW" dirty="0">
                <a:solidFill>
                  <a:srgbClr val="0070C0"/>
                </a:solidFill>
              </a:rPr>
              <a:t>/font-awesome.css"</a:t>
            </a:r>
          </a:p>
          <a:p>
            <a:pPr marL="0" indent="0">
              <a:buNone/>
            </a:pPr>
            <a:r>
              <a:rPr lang="en-US" altLang="zh-TW" dirty="0"/>
              <a:t>            ]</a:t>
            </a:r>
          </a:p>
          <a:p>
            <a:pPr marL="0" indent="0">
              <a:buNone/>
            </a:pPr>
            <a:r>
              <a:rPr lang="en-US" altLang="zh-TW" dirty="0"/>
              <a:t>        },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790874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/>
              <a:t>webpack</a:t>
            </a:r>
            <a:r>
              <a:rPr lang="en-US" altLang="zh-TW" dirty="0"/>
              <a:t> --</a:t>
            </a:r>
            <a:r>
              <a:rPr lang="en-US" altLang="zh-TW" dirty="0" err="1"/>
              <a:t>config</a:t>
            </a:r>
            <a:r>
              <a:rPr lang="en-US" altLang="zh-TW" dirty="0"/>
              <a:t> webpack.config.vendor.js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5258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Publishing for </a:t>
            </a:r>
            <a:r>
              <a:rPr lang="en-US" altLang="zh-TW" dirty="0" err="1" smtClean="0"/>
              <a:t>Depolyment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 err="1"/>
              <a:t>dotnet</a:t>
            </a:r>
            <a:r>
              <a:rPr lang="en-US" altLang="zh-TW" cap="none" dirty="0"/>
              <a:t> publish -c Release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xmlns="" val="3881666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smtClean="0">
                <a:sym typeface="Wingdings" panose="05000000000000000000" pitchFamily="2" charset="2"/>
              </a:rPr>
              <a:t>C:\Users\rex\Source\Repos\MERP2\node_modules\primeng\resources\images</a:t>
            </a:r>
          </a:p>
          <a:p>
            <a:r>
              <a:rPr lang="en-US" altLang="zh-TW" cap="none" dirty="0" err="1" smtClean="0">
                <a:sym typeface="Wingdings" panose="05000000000000000000" pitchFamily="2" charset="2"/>
              </a:rPr>
              <a:t>npm</a:t>
            </a:r>
            <a:r>
              <a:rPr lang="en-US" altLang="zh-TW" cap="none" dirty="0" smtClean="0">
                <a:sym typeface="Wingdings" panose="05000000000000000000" pitchFamily="2" charset="2"/>
              </a:rPr>
              <a:t> </a:t>
            </a:r>
            <a:r>
              <a:rPr lang="en-US" altLang="zh-TW" cap="none" dirty="0" smtClean="0">
                <a:sym typeface="Wingdings" panose="05000000000000000000" pitchFamily="2" charset="2"/>
              </a:rPr>
              <a:t>install -g </a:t>
            </a:r>
            <a:r>
              <a:rPr lang="en-US" altLang="zh-TW" cap="none" dirty="0" err="1" smtClean="0">
                <a:sym typeface="Wingdings" panose="05000000000000000000" pitchFamily="2" charset="2"/>
              </a:rPr>
              <a:t>webpack</a:t>
            </a:r>
            <a:endParaRPr lang="en-US" altLang="zh-TW" cap="none" dirty="0" smtClean="0">
              <a:sym typeface="Wingdings" panose="05000000000000000000" pitchFamily="2" charset="2"/>
            </a:endParaRPr>
          </a:p>
          <a:p>
            <a:r>
              <a:rPr lang="en-US" altLang="zh-TW" dirty="0" err="1" smtClean="0"/>
              <a:t>webpack</a:t>
            </a:r>
            <a:r>
              <a:rPr lang="en-US" altLang="zh-TW" dirty="0" smtClean="0"/>
              <a:t> --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webpack.config.vendor.js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90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 VS 2017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Create </a:t>
            </a:r>
            <a:r>
              <a:rPr lang="en-US" altLang="zh-TW" dirty="0"/>
              <a:t>an empty directory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mkdir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angulartest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cd </a:t>
            </a:r>
            <a:r>
              <a:rPr lang="en-US" altLang="zh-TW" dirty="0"/>
              <a:t>to that </a:t>
            </a:r>
            <a:r>
              <a:rPr lang="en-US" altLang="zh-TW" dirty="0" smtClean="0"/>
              <a:t>directory(cd </a:t>
            </a:r>
            <a:r>
              <a:rPr lang="en-US" altLang="zh-TW" dirty="0" err="1" smtClean="0"/>
              <a:t>angulartest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c</a:t>
            </a:r>
            <a:r>
              <a:rPr lang="en-US" altLang="zh-TW" dirty="0" err="1" smtClean="0"/>
              <a:t>md</a:t>
            </a:r>
            <a:r>
              <a:rPr lang="en-US" altLang="zh-TW" dirty="0" err="1" smtClean="0">
                <a:sym typeface="Wingdings" panose="05000000000000000000" pitchFamily="2" charset="2"/>
              </a:rPr>
              <a:t>dotnet</a:t>
            </a:r>
            <a:r>
              <a:rPr lang="en-US" altLang="zh-TW" dirty="0" smtClean="0">
                <a:sym typeface="Wingdings" panose="05000000000000000000" pitchFamily="2" charset="2"/>
              </a:rPr>
              <a:t> new -l</a:t>
            </a:r>
            <a:endParaRPr lang="en-US" altLang="zh-TW" dirty="0" smtClean="0"/>
          </a:p>
          <a:p>
            <a:r>
              <a:rPr lang="en-US" altLang="zh-TW" dirty="0" err="1"/>
              <a:t>c</a:t>
            </a:r>
            <a:r>
              <a:rPr lang="en-US" altLang="zh-TW" dirty="0" err="1" smtClean="0"/>
              <a:t>md</a:t>
            </a:r>
            <a:r>
              <a:rPr lang="en-US" altLang="zh-TW" dirty="0" err="1" smtClean="0">
                <a:sym typeface="Wingdings" panose="05000000000000000000" pitchFamily="2" charset="2"/>
              </a:rPr>
              <a:t></a:t>
            </a:r>
            <a:r>
              <a:rPr lang="en-US" altLang="zh-TW" dirty="0" err="1" smtClean="0"/>
              <a:t>dotnet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angular</a:t>
            </a:r>
          </a:p>
          <a:p>
            <a:r>
              <a:rPr lang="en-US" altLang="zh-TW" dirty="0" err="1" smtClean="0"/>
              <a:t>cmd</a:t>
            </a:r>
            <a:r>
              <a:rPr lang="en-US" altLang="zh-TW" dirty="0" err="1">
                <a:sym typeface="Wingdings" panose="05000000000000000000" pitchFamily="2" charset="2"/>
              </a:rPr>
              <a:t>dotnet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restore</a:t>
            </a:r>
          </a:p>
          <a:p>
            <a:r>
              <a:rPr lang="en-US" altLang="zh-TW" dirty="0" err="1">
                <a:sym typeface="Wingdings" panose="05000000000000000000" pitchFamily="2" charset="2"/>
              </a:rPr>
              <a:t>c</a:t>
            </a:r>
            <a:r>
              <a:rPr lang="en-US" altLang="zh-TW" dirty="0" err="1" smtClean="0">
                <a:sym typeface="Wingdings" panose="05000000000000000000" pitchFamily="2" charset="2"/>
              </a:rPr>
              <a:t>md</a:t>
            </a:r>
            <a:r>
              <a:rPr lang="en-US" altLang="zh-TW" dirty="0" err="1">
                <a:sym typeface="Wingdings" panose="05000000000000000000" pitchFamily="2" charset="2"/>
              </a:rPr>
              <a:t>npm</a:t>
            </a:r>
            <a:r>
              <a:rPr lang="en-US" altLang="zh-TW" dirty="0">
                <a:sym typeface="Wingdings" panose="05000000000000000000" pitchFamily="2" charset="2"/>
              </a:rPr>
              <a:t> install</a:t>
            </a:r>
          </a:p>
          <a:p>
            <a:r>
              <a:rPr lang="en-US" altLang="zh-TW" dirty="0"/>
              <a:t>set an environment variable to tell ASP.NET to run in </a:t>
            </a:r>
            <a:r>
              <a:rPr lang="en-US" altLang="zh-TW" dirty="0" smtClean="0"/>
              <a:t>development mode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cmd</a:t>
            </a:r>
            <a:r>
              <a:rPr lang="en-US" altLang="zh-TW" dirty="0" err="1" smtClean="0"/>
              <a:t>setx</a:t>
            </a:r>
            <a:r>
              <a:rPr lang="en-US" altLang="zh-TW" dirty="0" smtClean="0"/>
              <a:t> </a:t>
            </a:r>
            <a:r>
              <a:rPr lang="en-US" altLang="zh-TW" dirty="0"/>
              <a:t>ASPNETCORE_ENVIRONMENT "</a:t>
            </a:r>
            <a:r>
              <a:rPr lang="en-US" altLang="zh-TW" dirty="0" smtClean="0"/>
              <a:t>Development“</a:t>
            </a:r>
          </a:p>
          <a:p>
            <a:pPr lvl="1"/>
            <a:r>
              <a:rPr lang="en-US" altLang="zh-TW" dirty="0" smtClean="0"/>
              <a:t>and </a:t>
            </a:r>
            <a:r>
              <a:rPr lang="en-US" altLang="zh-TW" dirty="0"/>
              <a:t>then restart your command prompt to make the change take </a:t>
            </a:r>
            <a:r>
              <a:rPr lang="en-US" altLang="zh-TW" dirty="0" smtClean="0"/>
              <a:t>effect</a:t>
            </a:r>
          </a:p>
          <a:p>
            <a:r>
              <a:rPr lang="en-US" altLang="zh-TW" dirty="0" err="1"/>
              <a:t>c</a:t>
            </a:r>
            <a:r>
              <a:rPr lang="en-US" altLang="zh-TW" dirty="0" err="1" smtClean="0"/>
              <a:t>md</a:t>
            </a:r>
            <a:r>
              <a:rPr lang="en-US" altLang="zh-TW" dirty="0" err="1" smtClean="0">
                <a:sym typeface="Wingdings" panose="05000000000000000000" pitchFamily="2" charset="2"/>
              </a:rPr>
              <a:t>start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/>
              <a:t>angulartest.csproj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62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</a:t>
            </a:r>
            <a:r>
              <a:rPr lang="en-US" altLang="zh-TW" dirty="0" err="1" smtClean="0"/>
              <a:t>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4459" y="2366963"/>
            <a:ext cx="5943082" cy="3424237"/>
          </a:xfrm>
        </p:spPr>
      </p:pic>
    </p:spTree>
    <p:extLst>
      <p:ext uri="{BB962C8B-B14F-4D97-AF65-F5344CB8AC3E}">
        <p14:creationId xmlns:p14="http://schemas.microsoft.com/office/powerpoint/2010/main" xmlns="" val="23760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https://blogs.msdn.microsoft.com/webdev/2017/02/14/building-single-page-applications-on-asp-net-core-with-javascriptservices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/>
              <a:t>https://channel9.msdn.com/Events/Visual-Studio/Visual-Studio-2017-Launch/WEB-103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25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Clear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Delete the </a:t>
            </a:r>
            <a:r>
              <a:rPr lang="en-US" altLang="zh-TW" dirty="0" smtClean="0"/>
              <a:t>components</a:t>
            </a:r>
            <a:endParaRPr lang="en-US" altLang="zh-TW" dirty="0"/>
          </a:p>
          <a:p>
            <a:pPr lvl="1"/>
            <a:r>
              <a:rPr lang="en-US" altLang="zh-TW" dirty="0" err="1"/>
              <a:t>CounterComponent</a:t>
            </a:r>
            <a:endParaRPr lang="en-US" altLang="zh-TW" dirty="0"/>
          </a:p>
          <a:p>
            <a:pPr lvl="1"/>
            <a:r>
              <a:rPr lang="en-US" altLang="zh-TW" dirty="0" err="1"/>
              <a:t>FetchDataComponent</a:t>
            </a:r>
            <a:endParaRPr lang="en-US" altLang="zh-TW" dirty="0"/>
          </a:p>
          <a:p>
            <a:pPr lvl="1"/>
            <a:r>
              <a:rPr lang="en-US" altLang="zh-TW" dirty="0" err="1"/>
              <a:t>NavMenu</a:t>
            </a:r>
            <a:endParaRPr lang="en-US" altLang="zh-TW" dirty="0"/>
          </a:p>
          <a:p>
            <a:r>
              <a:rPr lang="en-US" altLang="zh-TW" dirty="0"/>
              <a:t>Update </a:t>
            </a:r>
            <a:r>
              <a:rPr lang="en-US" altLang="zh-TW" dirty="0" err="1"/>
              <a:t>app.module.ts</a:t>
            </a:r>
            <a:endParaRPr lang="en-US" altLang="zh-TW" dirty="0"/>
          </a:p>
          <a:p>
            <a:pPr lvl="1"/>
            <a:r>
              <a:rPr lang="en-US" altLang="zh-TW" dirty="0"/>
              <a:t>Remove imports &amp; declarations</a:t>
            </a:r>
          </a:p>
          <a:p>
            <a:pPr lvl="1"/>
            <a:r>
              <a:rPr lang="en-US" altLang="zh-TW" dirty="0"/>
              <a:t>Adjust Routes</a:t>
            </a:r>
          </a:p>
          <a:p>
            <a:r>
              <a:rPr lang="en-US" altLang="zh-TW" dirty="0"/>
              <a:t>Update </a:t>
            </a:r>
            <a:r>
              <a:rPr lang="en-US" altLang="zh-TW" dirty="0" err="1"/>
              <a:t>AppComponent</a:t>
            </a:r>
            <a:endParaRPr lang="en-US" altLang="zh-TW" dirty="0"/>
          </a:p>
          <a:p>
            <a:r>
              <a:rPr lang="en-US" altLang="zh-TW" dirty="0"/>
              <a:t>Update </a:t>
            </a:r>
            <a:r>
              <a:rPr lang="en-US" altLang="zh-TW" dirty="0" err="1"/>
              <a:t>HomeComponent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97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Angular 2 Snippet Pack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3177616" y="2366963"/>
            <a:ext cx="5836767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3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EF Core REF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docs.microsoft.com/en-us/aspnet/core/data/ef-mvc/intro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www.youtube.com/watch?v=4kgILKQuGjk</a:t>
            </a:r>
            <a:endParaRPr lang="en-US" altLang="zh-TW" dirty="0" smtClean="0"/>
          </a:p>
          <a:p>
            <a:r>
              <a:rPr lang="en-US" altLang="zh-TW" dirty="0"/>
              <a:t>https://docs.microsoft.com/en-us/ef/core/index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13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1513</TotalTime>
  <Words>1083</Words>
  <Application>Microsoft Office PowerPoint</Application>
  <PresentationFormat>自訂</PresentationFormat>
  <Paragraphs>255</Paragraphs>
  <Slides>38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小水滴</vt:lpstr>
      <vt:lpstr>Angular 2 Using VS2017 ASP.Net Core</vt:lpstr>
      <vt:lpstr>Install VS 2017</vt:lpstr>
      <vt:lpstr>Installing the SPA Templates (SPA:Single Page Applications)</vt:lpstr>
      <vt:lpstr>Create  VS 2017 Project</vt:lpstr>
      <vt:lpstr>SAMPLE cODE</vt:lpstr>
      <vt:lpstr>Reference</vt:lpstr>
      <vt:lpstr>Clear Project</vt:lpstr>
      <vt:lpstr>Install Angular 2 Snippet Pack</vt:lpstr>
      <vt:lpstr>EF Core REF</vt:lpstr>
      <vt:lpstr>Install EF Core Package</vt:lpstr>
      <vt:lpstr>Install EF Core Package</vt:lpstr>
      <vt:lpstr>Add ConnectionString</vt:lpstr>
      <vt:lpstr>Add Table</vt:lpstr>
      <vt:lpstr>Add DBContext</vt:lpstr>
      <vt:lpstr>Register Context as a service</vt:lpstr>
      <vt:lpstr>Entity Framework Core 1.0 : Reverse Engineering the Model </vt:lpstr>
      <vt:lpstr>Create API Controller</vt:lpstr>
      <vt:lpstr>Test API Controller</vt:lpstr>
      <vt:lpstr>修正 Scaffold naming convention Startup.cs</vt:lpstr>
      <vt:lpstr>ADD CustomCandidateNamingService Class</vt:lpstr>
      <vt:lpstr>修正 camelCasing JSON Startup.cs</vt:lpstr>
      <vt:lpstr>HTML 5 &amp; CSS JQUERY &amp; BootStrap &amp; RWD</vt:lpstr>
      <vt:lpstr>Angular JS 2 &amp; TypeScript</vt:lpstr>
      <vt:lpstr>TypeSCRIPT</vt:lpstr>
      <vt:lpstr>TypeScript</vt:lpstr>
      <vt:lpstr>AngularJS 2</vt:lpstr>
      <vt:lpstr>投影片 27</vt:lpstr>
      <vt:lpstr>投影片 28</vt:lpstr>
      <vt:lpstr>Data binding</vt:lpstr>
      <vt:lpstr>投影片 30</vt:lpstr>
      <vt:lpstr>Simple CRUD</vt:lpstr>
      <vt:lpstr>Debug</vt:lpstr>
      <vt:lpstr>Upgrade To 4.0</vt:lpstr>
      <vt:lpstr>Install PRIMENG</vt:lpstr>
      <vt:lpstr>投影片 35</vt:lpstr>
      <vt:lpstr>投影片 36</vt:lpstr>
      <vt:lpstr>Publishing for Depolyment</vt:lpstr>
      <vt:lpstr>投影片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super</dc:creator>
  <cp:lastModifiedBy>rex</cp:lastModifiedBy>
  <cp:revision>102</cp:revision>
  <dcterms:created xsi:type="dcterms:W3CDTF">2017-03-27T08:06:27Z</dcterms:created>
  <dcterms:modified xsi:type="dcterms:W3CDTF">2017-04-23T10:19:37Z</dcterms:modified>
</cp:coreProperties>
</file>