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494" r:id="rId2"/>
    <p:sldId id="507" r:id="rId3"/>
    <p:sldId id="508" r:id="rId4"/>
    <p:sldId id="521" r:id="rId5"/>
    <p:sldId id="522" r:id="rId6"/>
    <p:sldId id="523" r:id="rId7"/>
    <p:sldId id="524" r:id="rId8"/>
    <p:sldId id="525" r:id="rId9"/>
    <p:sldId id="504" r:id="rId10"/>
    <p:sldId id="503" r:id="rId11"/>
    <p:sldId id="472" r:id="rId12"/>
    <p:sldId id="473" r:id="rId13"/>
    <p:sldId id="475" r:id="rId14"/>
    <p:sldId id="493" r:id="rId15"/>
    <p:sldId id="505" r:id="rId16"/>
    <p:sldId id="498" r:id="rId17"/>
    <p:sldId id="506" r:id="rId18"/>
    <p:sldId id="500" r:id="rId19"/>
    <p:sldId id="501" r:id="rId20"/>
    <p:sldId id="502" r:id="rId21"/>
    <p:sldId id="476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517" r:id="rId33"/>
    <p:sldId id="362" r:id="rId34"/>
    <p:sldId id="492" r:id="rId35"/>
    <p:sldId id="496" r:id="rId36"/>
    <p:sldId id="497" r:id="rId37"/>
    <p:sldId id="495" r:id="rId38"/>
  </p:sldIdLst>
  <p:sldSz cx="12192000" cy="6858000"/>
  <p:notesSz cx="7315200" cy="96012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buSzPct val="100000"/>
      <a:buFont typeface="Wingdings" pitchFamily="2" charset="2"/>
      <a:buChar char="•"/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SzPct val="100000"/>
      <a:buFont typeface="Wingdings" pitchFamily="2" charset="2"/>
      <a:buChar char="•"/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SzPct val="100000"/>
      <a:buFont typeface="Wingdings" pitchFamily="2" charset="2"/>
      <a:buChar char="•"/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SzPct val="100000"/>
      <a:buFont typeface="Wingdings" pitchFamily="2" charset="2"/>
      <a:buChar char="•"/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SzPct val="100000"/>
      <a:buFont typeface="Wingdings" pitchFamily="2" charset="2"/>
      <a:buChar char="•"/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6B8"/>
    <a:srgbClr val="DDDDFF"/>
    <a:srgbClr val="FFD5E2"/>
    <a:srgbClr val="326B2F"/>
    <a:srgbClr val="DF7439"/>
    <a:srgbClr val="FDB9B9"/>
    <a:srgbClr val="A40000"/>
    <a:srgbClr val="000000"/>
    <a:srgbClr val="003300"/>
    <a:srgbClr val="670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30" autoAdjust="0"/>
    <p:restoredTop sz="92706" autoAdjust="0"/>
  </p:normalViewPr>
  <p:slideViewPr>
    <p:cSldViewPr>
      <p:cViewPr varScale="1">
        <p:scale>
          <a:sx n="105" d="100"/>
          <a:sy n="105" d="100"/>
        </p:scale>
        <p:origin x="80" y="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95546652-0012-4C8E-B8A6-FC60C29C05A4}" type="datetimeFigureOut">
              <a:rPr lang="zh-TW" altLang="en-US"/>
              <a:pPr>
                <a:defRPr/>
              </a:pPr>
              <a:t>2025/2/17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B4031EF7-DD40-4825-8A6E-651DB3CE7B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725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endParaRPr lang="zh-TW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zh-TW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595FB-143F-42D4-93A2-5309AD3C559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C3B8E-9779-46CC-8B0E-B23EACE811A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9ADAC-8713-4A1E-A5B8-0DE6F70221D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EF842-13E3-42C8-8E83-D8403C5FFFC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B78E0-34D1-4DED-8D90-764C3B33A23F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12BA0B-04DB-459C-BB75-C9A9084A251B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7918C-2A42-41C9-9B5D-C910D50D06A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F64B8-E4C3-4228-A4C9-81FAFCC5E59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05AA-F9BA-4505-AC25-3E7CDDAA047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A9C4B-5F0B-4E01-9FA9-44C4D5523F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25F34-B680-464E-8F31-52452EAD3C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89CA2-F78B-4217-BE3E-B93974BD6C8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0E12BA0B-04DB-459C-BB75-C9A9084A251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endParaRPr lang="zh-TW" altLang="en-US">
                <a:solidFill>
                  <a:schemeClr val="hlink"/>
                </a:solidFill>
              </a:endParaRP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endParaRPr lang="zh-TW" altLang="en-US">
                <a:solidFill>
                  <a:schemeClr val="hlink"/>
                </a:solidFill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endParaRPr lang="zh-TW" altLang="en-US">
                <a:solidFill>
                  <a:schemeClr val="accent2"/>
                </a:solidFill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endParaRPr lang="zh-TW" altLang="en-US">
                <a:solidFill>
                  <a:schemeClr val="hlink"/>
                </a:solidFill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endParaRPr lang="zh-TW" altLang="en-US">
                <a:solidFill>
                  <a:schemeClr val="accent2"/>
                </a:solidFill>
              </a:endParaRP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57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.cs.hku.hk/phpmyadmi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ranet.cs.hku.hk/csintranet/contents/technical/howto/ft.j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kchui@cs.hku.hk" TargetMode="External"/><Relationship Id="rId2" Type="http://schemas.openxmlformats.org/officeDocument/2006/relationships/hyperlink" Target="http://www.cs.hku.hk/~ckchui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i2.cs.hku.hk/phpmyadmi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6.png"/><Relationship Id="rId4" Type="http://schemas.openxmlformats.org/officeDocument/2006/relationships/image" Target="../media/image4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4.gif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Tutorial 2</a:t>
            </a:r>
            <a:br>
              <a:rPr lang="en-US" altLang="zh-TW" sz="4400" dirty="0"/>
            </a:br>
            <a:r>
              <a:rPr lang="en-US" altLang="zh-TW" sz="4400" dirty="0"/>
              <a:t>Building simple database applications</a:t>
            </a:r>
            <a:endParaRPr lang="en-US" altLang="zh-TW" sz="4400" dirty="0">
              <a:ea typeface="新細明體" pitchFamily="18" charset="-12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2667000" y="42672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ct val="10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sz="28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COMP3278 Introduction to </a:t>
            </a:r>
          </a:p>
          <a:p>
            <a:pPr algn="ctr" eaLnBrk="0" hangingPunct="0">
              <a:lnSpc>
                <a:spcPct val="10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sz="28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Database Management Systems</a:t>
            </a:r>
          </a:p>
        </p:txBody>
      </p:sp>
      <p:pic>
        <p:nvPicPr>
          <p:cNvPr id="8" name="Picture 2" descr="http://www.eee.hku.hk/online_reg/iwbi/img/hku_logo_1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1" y="5029200"/>
            <a:ext cx="801227" cy="904874"/>
          </a:xfrm>
          <a:prstGeom prst="rect">
            <a:avLst/>
          </a:prstGeom>
          <a:noFill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819400" y="5943600"/>
            <a:ext cx="6400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fontAlgn="auto">
              <a:lnSpc>
                <a:spcPct val="100000"/>
              </a:lnSpc>
              <a:spcAft>
                <a:spcPts val="0"/>
              </a:spcAft>
              <a:buSzTx/>
              <a:buNone/>
              <a:defRPr/>
            </a:pPr>
            <a:r>
              <a:rPr lang="en-US" sz="16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School of Computing &amp; Data Science, The University of Hong Kong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4656" y="6400800"/>
            <a:ext cx="8907144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TW" sz="1100" dirty="0">
                <a:solidFill>
                  <a:srgbClr val="3B3B3B"/>
                </a:solidFill>
              </a:rPr>
              <a:t>Acknowledgement: Dr. Chui Chun Kit, Dr. Reynold Cheng, Dr. Ping Luo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://codedog.net/wp-content/uploads/2013/02/phpMyAdmi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3467" y="2618147"/>
            <a:ext cx="1911733" cy="1352551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CS servers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972112"/>
            <a:ext cx="9601200" cy="2438400"/>
          </a:xfrm>
        </p:spPr>
        <p:txBody>
          <a:bodyPr/>
          <a:lstStyle/>
          <a:p>
            <a:r>
              <a:rPr lang="en-US" altLang="zh-TW" sz="2800" dirty="0"/>
              <a:t>We can use the Web Server, PHP Application Server and Database Server provided by the CS department.</a:t>
            </a:r>
          </a:p>
          <a:p>
            <a:r>
              <a:rPr lang="en-US" altLang="zh-TW" sz="2800" dirty="0"/>
              <a:t>The MySQL GUI interface (phpMyAdmin)</a:t>
            </a:r>
          </a:p>
          <a:p>
            <a:pPr>
              <a:buNone/>
            </a:pPr>
            <a:r>
              <a:rPr lang="en-US" altLang="zh-TW" sz="2800" dirty="0"/>
              <a:t>    is located at: </a:t>
            </a:r>
            <a:r>
              <a:rPr lang="en-US" altLang="zh-TW" sz="2800" dirty="0">
                <a:hlinkClick r:id="rId3"/>
              </a:rPr>
              <a:t>http://</a:t>
            </a:r>
            <a:r>
              <a:rPr lang="en-US" altLang="zh-TW" sz="2800" b="1" dirty="0">
                <a:hlinkClick r:id="rId3"/>
              </a:rPr>
              <a:t>i.cs.hku.hk</a:t>
            </a:r>
            <a:r>
              <a:rPr lang="en-US" altLang="zh-TW" sz="2800" dirty="0">
                <a:hlinkClick r:id="rId3"/>
              </a:rPr>
              <a:t>/phpmyadmin/</a:t>
            </a:r>
            <a:endParaRPr lang="en-US" altLang="zh-TW" sz="2800" dirty="0"/>
          </a:p>
          <a:p>
            <a:r>
              <a:rPr lang="en-US" altLang="zh-TW" sz="2800" dirty="0"/>
              <a:t>Uploading file form your computer to the CS web server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Connect to CS VPN if you are not inside the CS network.</a:t>
            </a:r>
          </a:p>
          <a:p>
            <a:pPr lvl="1"/>
            <a:r>
              <a:rPr lang="en-US" altLang="zh-TW" sz="2000" dirty="0"/>
              <a:t>Copy your PHP/HTML files in the </a:t>
            </a:r>
            <a:r>
              <a:rPr lang="en-US" altLang="zh-TW" sz="2000" b="1" dirty="0" err="1"/>
              <a:t>public_html</a:t>
            </a:r>
            <a:r>
              <a:rPr lang="en-US" altLang="zh-TW" sz="2000" b="1" dirty="0"/>
              <a:t> </a:t>
            </a:r>
            <a:r>
              <a:rPr lang="en-US" altLang="zh-TW" sz="2000" dirty="0"/>
              <a:t>folder (e.g. HelloWorld.php), </a:t>
            </a:r>
          </a:p>
          <a:p>
            <a:pPr lvl="1"/>
            <a:r>
              <a:rPr lang="en-US" altLang="zh-TW" sz="2000" dirty="0"/>
              <a:t>Then you can view it using this link: (http://</a:t>
            </a:r>
            <a:r>
              <a:rPr lang="en-US" altLang="zh-TW" sz="2000" b="1" dirty="0"/>
              <a:t>i.cs.hku.hk</a:t>
            </a:r>
            <a:r>
              <a:rPr lang="en-US" altLang="zh-TW" sz="2000" dirty="0"/>
              <a:t>/</a:t>
            </a:r>
            <a:r>
              <a:rPr lang="en-US" altLang="zh-TW" sz="2000" b="1" dirty="0"/>
              <a:t>~</a:t>
            </a:r>
            <a:r>
              <a:rPr lang="en-US" altLang="zh-TW" sz="2000" b="1" dirty="0">
                <a:solidFill>
                  <a:srgbClr val="FF0000"/>
                </a:solidFill>
              </a:rPr>
              <a:t>yourCSID</a:t>
            </a:r>
            <a:r>
              <a:rPr lang="en-US" altLang="zh-TW" sz="2000" dirty="0"/>
              <a:t>/HelloWorld.php)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4000" y="1981200"/>
            <a:ext cx="457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ea typeface="PMingLiU" pitchFamily="18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73B4A3-48E1-4A91-82B5-0D3A3257AB5D}"/>
              </a:ext>
            </a:extLst>
          </p:cNvPr>
          <p:cNvSpPr/>
          <p:nvPr/>
        </p:nvSpPr>
        <p:spPr>
          <a:xfrm>
            <a:off x="228600" y="4584251"/>
            <a:ext cx="11512933" cy="43704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TW" sz="2800" dirty="0">
                <a:hlinkClick r:id="rId4"/>
              </a:rPr>
              <a:t>https://intranet.cs.hku.hk/csintranet/contents/technical/howto/ft.jsp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5400" dirty="0">
                <a:ea typeface="新細明體" pitchFamily="18" charset="-120"/>
              </a:rPr>
              <a:t>Application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4656" y="6400800"/>
            <a:ext cx="890714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TW" sz="1100" dirty="0">
                <a:solidFill>
                  <a:srgbClr val="3B3B3B"/>
                </a:solidFill>
              </a:rPr>
              <a:t>Slides prepared by - </a:t>
            </a:r>
            <a:r>
              <a:rPr lang="en-US" altLang="zh-TW" sz="1100" b="1" dirty="0">
                <a:solidFill>
                  <a:srgbClr val="3B3B3B"/>
                </a:solidFill>
              </a:rPr>
              <a:t>Dr. Chui Chun Kit </a:t>
            </a:r>
            <a:r>
              <a:rPr lang="en-US" altLang="zh-TW" sz="1100" dirty="0">
                <a:solidFill>
                  <a:srgbClr val="3B3B3B"/>
                </a:solidFill>
              </a:rPr>
              <a:t>(</a:t>
            </a:r>
            <a:r>
              <a:rPr lang="en-US" altLang="zh-TW" sz="1100" dirty="0">
                <a:solidFill>
                  <a:srgbClr val="3B3B3B"/>
                </a:solidFill>
                <a:hlinkClick r:id="rId2"/>
              </a:rPr>
              <a:t>http://www.cs.hku.hk/~ckchui</a:t>
            </a:r>
            <a:r>
              <a:rPr lang="en-US" altLang="zh-TW" sz="1100" dirty="0">
                <a:solidFill>
                  <a:srgbClr val="3B3B3B"/>
                </a:solidFill>
              </a:rPr>
              <a:t>) for students in COMP3278</a:t>
            </a:r>
          </a:p>
          <a:p>
            <a:pPr algn="ctr">
              <a:buNone/>
            </a:pPr>
            <a:r>
              <a:rPr lang="en-US" altLang="zh-TW" sz="1100" dirty="0">
                <a:solidFill>
                  <a:srgbClr val="3B3B3B"/>
                </a:solidFill>
              </a:rPr>
              <a:t>For other uses, please email : </a:t>
            </a:r>
            <a:r>
              <a:rPr lang="en-US" altLang="zh-TW" sz="1100" dirty="0">
                <a:solidFill>
                  <a:srgbClr val="3B3B3B"/>
                </a:solidFill>
                <a:hlinkClick r:id="rId3"/>
              </a:rPr>
              <a:t>ckchui@cs.hku.hk</a:t>
            </a:r>
            <a:endParaRPr lang="en-US" altLang="zh-TW" sz="1100" dirty="0">
              <a:solidFill>
                <a:srgbClr val="3B3B3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://www.encoreindia.com/outsourcing-services/images/Encore%20India-graphics/software-development/employee-management-syst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1" y="381001"/>
            <a:ext cx="2229037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r>
              <a:rPr lang="en-US" altLang="zh-TW" sz="4000" dirty="0"/>
              <a:t> 1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5000" y="2057400"/>
            <a:ext cx="8229600" cy="2438400"/>
          </a:xfrm>
        </p:spPr>
        <p:txBody>
          <a:bodyPr/>
          <a:lstStyle/>
          <a:p>
            <a:r>
              <a:rPr lang="en-US" altLang="zh-TW" dirty="0"/>
              <a:t>Suppose that you are going to develop an </a:t>
            </a:r>
            <a:r>
              <a:rPr lang="en-US" altLang="zh-TW" b="1" dirty="0"/>
              <a:t>employee information retrieval system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You are going to use a database to maintain the employee information. </a:t>
            </a:r>
          </a:p>
          <a:p>
            <a:r>
              <a:rPr lang="en-US" altLang="zh-TW" dirty="0"/>
              <a:t>For each employee, we record his/her </a:t>
            </a:r>
            <a:r>
              <a:rPr lang="en-US" altLang="zh-TW" b="1" dirty="0" err="1"/>
              <a:t>employee_ID</a:t>
            </a:r>
            <a:r>
              <a:rPr lang="en-US" altLang="zh-TW" dirty="0"/>
              <a:t> (unique), </a:t>
            </a:r>
            <a:r>
              <a:rPr lang="en-US" altLang="zh-TW" b="1" dirty="0"/>
              <a:t>name</a:t>
            </a:r>
            <a:r>
              <a:rPr lang="en-US" altLang="zh-TW" dirty="0"/>
              <a:t>, </a:t>
            </a:r>
            <a:r>
              <a:rPr lang="en-US" altLang="zh-TW" b="1" dirty="0"/>
              <a:t>and address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12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1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5000" y="1752600"/>
            <a:ext cx="8229600" cy="2438400"/>
          </a:xfrm>
        </p:spPr>
        <p:txBody>
          <a:bodyPr/>
          <a:lstStyle/>
          <a:p>
            <a:r>
              <a:rPr lang="en-US" altLang="zh-TW" b="1" dirty="0"/>
              <a:t>Step 1</a:t>
            </a:r>
            <a:r>
              <a:rPr lang="en-US" altLang="zh-TW" dirty="0"/>
              <a:t>. Information modeling.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/>
              <a:t>Step 2</a:t>
            </a:r>
            <a:r>
              <a:rPr lang="en-US" altLang="zh-TW" dirty="0"/>
              <a:t>. Reduction to database table.</a:t>
            </a:r>
          </a:p>
          <a:p>
            <a:pPr lvl="1"/>
            <a:r>
              <a:rPr lang="en-US" altLang="zh-TW" dirty="0"/>
              <a:t>Employee (</a:t>
            </a:r>
            <a:r>
              <a:rPr lang="en-US" altLang="zh-TW" u="sng" dirty="0" err="1"/>
              <a:t>employee_ID</a:t>
            </a:r>
            <a:r>
              <a:rPr lang="en-US" altLang="zh-TW" dirty="0"/>
              <a:t>, name, address)</a:t>
            </a:r>
          </a:p>
          <a:p>
            <a:pPr lvl="2"/>
            <a:r>
              <a:rPr lang="en-US" altLang="zh-TW" dirty="0"/>
              <a:t>Foreign : none.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5" name="文字方塊 8"/>
          <p:cNvSpPr txBox="1"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TW" sz="1600" dirty="0"/>
              <a:t>Employee</a:t>
            </a:r>
            <a:endParaRPr lang="zh-TW" altLang="en-US" sz="1600" dirty="0"/>
          </a:p>
        </p:txBody>
      </p:sp>
      <p:cxnSp>
        <p:nvCxnSpPr>
          <p:cNvPr id="6" name="直線單箭頭接點 12"/>
          <p:cNvCxnSpPr>
            <a:endCxn id="9" idx="6"/>
          </p:cNvCxnSpPr>
          <p:nvPr/>
        </p:nvCxnSpPr>
        <p:spPr bwMode="auto">
          <a:xfrm rot="10800000" flipV="1">
            <a:off x="5715000" y="3009900"/>
            <a:ext cx="685800" cy="342900"/>
          </a:xfrm>
          <a:prstGeom prst="straightConnector1">
            <a:avLst/>
          </a:prstGeom>
          <a:noFill/>
          <a:ln w="38100" cmpd="sng" algn="ctr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" name="Oval 21"/>
          <p:cNvSpPr/>
          <p:nvPr/>
        </p:nvSpPr>
        <p:spPr bwMode="auto">
          <a:xfrm>
            <a:off x="4267200" y="2743200"/>
            <a:ext cx="1752600" cy="381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1400" u="sng" dirty="0" err="1">
                <a:ea typeface="PMingLiU" pitchFamily="18" charset="-120"/>
              </a:rPr>
              <a:t>employee_ID</a:t>
            </a:r>
            <a:endParaRPr lang="en-US" sz="1400" u="sng" dirty="0">
              <a:ea typeface="PMingLiU" pitchFamily="18" charset="-120"/>
            </a:endParaRPr>
          </a:p>
        </p:txBody>
      </p:sp>
      <p:cxnSp>
        <p:nvCxnSpPr>
          <p:cNvPr id="8" name="直線單箭頭接點 12"/>
          <p:cNvCxnSpPr>
            <a:endCxn id="7" idx="6"/>
          </p:cNvCxnSpPr>
          <p:nvPr/>
        </p:nvCxnSpPr>
        <p:spPr bwMode="auto">
          <a:xfrm rot="10800000">
            <a:off x="6019800" y="2933700"/>
            <a:ext cx="381000" cy="76200"/>
          </a:xfrm>
          <a:prstGeom prst="straightConnector1">
            <a:avLst/>
          </a:prstGeom>
          <a:noFill/>
          <a:ln w="38100" cmpd="sng" algn="ctr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9" name="Oval 11"/>
          <p:cNvSpPr/>
          <p:nvPr/>
        </p:nvSpPr>
        <p:spPr bwMode="auto">
          <a:xfrm>
            <a:off x="4724400" y="3200400"/>
            <a:ext cx="990600" cy="304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1400" dirty="0">
                <a:ea typeface="PMingLiU" pitchFamily="18" charset="-120"/>
              </a:rPr>
              <a:t>name</a:t>
            </a:r>
          </a:p>
        </p:txBody>
      </p:sp>
      <p:cxnSp>
        <p:nvCxnSpPr>
          <p:cNvPr id="10" name="直線單箭頭接點 12"/>
          <p:cNvCxnSpPr>
            <a:endCxn id="11" idx="6"/>
          </p:cNvCxnSpPr>
          <p:nvPr/>
        </p:nvCxnSpPr>
        <p:spPr bwMode="auto">
          <a:xfrm rot="10800000" flipV="1">
            <a:off x="5943600" y="3009900"/>
            <a:ext cx="457200" cy="723900"/>
          </a:xfrm>
          <a:prstGeom prst="straightConnector1">
            <a:avLst/>
          </a:prstGeom>
          <a:noFill/>
          <a:ln w="38100" cmpd="sng" algn="ctr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1" name="Oval 12"/>
          <p:cNvSpPr/>
          <p:nvPr/>
        </p:nvSpPr>
        <p:spPr bwMode="auto">
          <a:xfrm>
            <a:off x="4495800" y="3581400"/>
            <a:ext cx="1447800" cy="304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1400" dirty="0">
                <a:ea typeface="PMingLiU" pitchFamily="18" charset="-120"/>
              </a:rPr>
              <a:t>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Step 3</a:t>
            </a:r>
            <a:r>
              <a:rPr lang="en-US" altLang="zh-TW" dirty="0"/>
              <a:t>. Build the database table.</a:t>
            </a:r>
          </a:p>
          <a:p>
            <a:pPr lvl="1"/>
            <a:r>
              <a:rPr lang="en-US" altLang="zh-TW" dirty="0"/>
              <a:t>Create a table called “</a:t>
            </a:r>
            <a:r>
              <a:rPr lang="en-US" altLang="zh-TW" b="1" dirty="0"/>
              <a:t>employee</a:t>
            </a:r>
            <a:r>
              <a:rPr lang="en-US" altLang="zh-TW" dirty="0"/>
              <a:t>”, with 3 columns, “</a:t>
            </a:r>
            <a:r>
              <a:rPr lang="en-US" altLang="zh-TW" b="1" dirty="0" err="1"/>
              <a:t>employee_id</a:t>
            </a:r>
            <a:r>
              <a:rPr lang="en-US" altLang="zh-TW" dirty="0"/>
              <a:t>”, “</a:t>
            </a:r>
            <a:r>
              <a:rPr lang="en-US" altLang="zh-TW" b="1" dirty="0"/>
              <a:t>name</a:t>
            </a:r>
            <a:r>
              <a:rPr lang="en-US" altLang="zh-TW" dirty="0"/>
              <a:t>” and “</a:t>
            </a:r>
            <a:r>
              <a:rPr lang="en-US" altLang="zh-TW" b="1" dirty="0"/>
              <a:t>address</a:t>
            </a:r>
            <a:r>
              <a:rPr lang="en-US" altLang="zh-TW" dirty="0"/>
              <a:t>”.</a:t>
            </a:r>
          </a:p>
          <a:p>
            <a:pPr lvl="1"/>
            <a:r>
              <a:rPr lang="en-US" altLang="zh-TW" dirty="0"/>
              <a:t>Make “</a:t>
            </a:r>
            <a:r>
              <a:rPr lang="en-US" altLang="zh-TW" b="1" dirty="0" err="1"/>
              <a:t>employee_id</a:t>
            </a:r>
            <a:r>
              <a:rPr lang="en-US" altLang="zh-TW" dirty="0"/>
              <a:t>” a </a:t>
            </a:r>
            <a:r>
              <a:rPr lang="en-US" altLang="zh-TW" b="1" dirty="0"/>
              <a:t>primary key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Try to enter some records in the table.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14</a:t>
            </a:fld>
            <a:endParaRPr lang="en-US" altLang="zh-TW" dirty="0"/>
          </a:p>
        </p:txBody>
      </p:sp>
      <p:grpSp>
        <p:nvGrpSpPr>
          <p:cNvPr id="11" name="Group 29"/>
          <p:cNvGrpSpPr/>
          <p:nvPr/>
        </p:nvGrpSpPr>
        <p:grpSpPr>
          <a:xfrm>
            <a:off x="2209800" y="5334000"/>
            <a:ext cx="6248400" cy="1524000"/>
            <a:chOff x="8686800" y="5181600"/>
            <a:chExt cx="6248400" cy="152400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8686800" y="5791200"/>
              <a:ext cx="1002322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AutoShape 94"/>
            <p:cNvSpPr>
              <a:spLocks noChangeArrowheads="1"/>
            </p:cNvSpPr>
            <p:nvPr/>
          </p:nvSpPr>
          <p:spPr bwMode="auto">
            <a:xfrm>
              <a:off x="10210800" y="5181600"/>
              <a:ext cx="4724400" cy="1295400"/>
            </a:xfrm>
            <a:prstGeom prst="wedgeRoundRectCallout">
              <a:avLst>
                <a:gd name="adj1" fmla="val -61963"/>
                <a:gd name="adj2" fmla="val 12109"/>
                <a:gd name="adj3" fmla="val 16667"/>
              </a:avLst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A8E6B8"/>
                </a:gs>
              </a:gsLst>
              <a:lin ang="16200000" scaled="0"/>
            </a:gradFill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buNone/>
              </a:pPr>
              <a:r>
                <a:rPr lang="en-US" sz="2800" b="1" dirty="0">
                  <a:solidFill>
                    <a:srgbClr val="283214"/>
                  </a:solidFill>
                </a:rPr>
                <a:t>We can use the Database GUI </a:t>
              </a:r>
              <a:r>
                <a:rPr lang="en-US" sz="2800" b="1" dirty="0" err="1">
                  <a:solidFill>
                    <a:srgbClr val="283214"/>
                  </a:solidFill>
                </a:rPr>
                <a:t>phpmyadmin</a:t>
              </a:r>
              <a:r>
                <a:rPr lang="en-US" sz="2800" b="1" dirty="0">
                  <a:solidFill>
                    <a:srgbClr val="283214"/>
                  </a:solidFill>
                </a:rPr>
                <a:t> to create the tables </a:t>
              </a:r>
              <a:r>
                <a:rPr lang="en-US" sz="2800" b="1" dirty="0">
                  <a:solidFill>
                    <a:srgbClr val="283214"/>
                  </a:solidFill>
                  <a:sym typeface="Wingdings" pitchFamily="2" charset="2"/>
                </a:rPr>
                <a:t></a:t>
              </a:r>
              <a:endParaRPr lang="en-US" sz="2800" b="1" dirty="0">
                <a:solidFill>
                  <a:srgbClr val="283214"/>
                </a:solidFill>
              </a:endParaRPr>
            </a:p>
          </p:txBody>
        </p:sp>
      </p:grpSp>
      <p:pic>
        <p:nvPicPr>
          <p:cNvPr id="14" name="Picture 2" descr="http://codedog.net/wp-content/uploads/2013/02/phpMyAdmin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1" y="5029201"/>
            <a:ext cx="1911733" cy="1352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686800" cy="3886200"/>
          </a:xfrm>
        </p:spPr>
        <p:txBody>
          <a:bodyPr/>
          <a:lstStyle/>
          <a:p>
            <a:r>
              <a:rPr lang="en-US" altLang="zh-TW" sz="2800" dirty="0"/>
              <a:t>Access the </a:t>
            </a:r>
            <a:r>
              <a:rPr lang="en-US" altLang="zh-TW" sz="2800" dirty="0" err="1"/>
              <a:t>MySQL</a:t>
            </a:r>
            <a:r>
              <a:rPr lang="en-US" altLang="zh-TW" sz="2800" dirty="0"/>
              <a:t> database through the graphical user interface called </a:t>
            </a:r>
            <a:r>
              <a:rPr lang="en-US" altLang="zh-TW" sz="2800" dirty="0" err="1"/>
              <a:t>phpMyAdmin</a:t>
            </a:r>
            <a:r>
              <a:rPr lang="en-US" altLang="zh-TW" sz="2800" dirty="0"/>
              <a:t>: </a:t>
            </a:r>
          </a:p>
          <a:p>
            <a:pPr algn="ctr">
              <a:buNone/>
            </a:pPr>
            <a:r>
              <a:rPr lang="en-US" altLang="zh-TW" sz="2800" dirty="0">
                <a:hlinkClick r:id="rId2"/>
              </a:rPr>
              <a:t>http://</a:t>
            </a:r>
            <a:r>
              <a:rPr lang="en-US" altLang="zh-TW" sz="2800" b="1" dirty="0">
                <a:hlinkClick r:id="rId2"/>
              </a:rPr>
              <a:t>i.cs.hku.hk</a:t>
            </a:r>
            <a:r>
              <a:rPr lang="en-US" altLang="zh-TW" sz="2800" dirty="0">
                <a:hlinkClick r:id="rId2"/>
              </a:rPr>
              <a:t>/phpmyadmin/</a:t>
            </a:r>
            <a:endParaRPr lang="en-US" altLang="zh-TW" sz="2800" dirty="0"/>
          </a:p>
          <a:p>
            <a:r>
              <a:rPr lang="en-US" sz="2800" dirty="0"/>
              <a:t>Login to the database using your </a:t>
            </a:r>
            <a:r>
              <a:rPr lang="en-US" sz="2800" dirty="0" err="1"/>
              <a:t>MySQL</a:t>
            </a:r>
            <a:r>
              <a:rPr lang="en-US" sz="2800" dirty="0"/>
              <a:t> account.</a:t>
            </a:r>
          </a:p>
          <a:p>
            <a:r>
              <a:rPr lang="en-US" sz="2800" dirty="0"/>
              <a:t>A database named with your CSID is created for you, please click on it: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781800"/>
            <a:ext cx="2133600" cy="457200"/>
          </a:xfrm>
        </p:spPr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15</a:t>
            </a:fld>
            <a:endParaRPr lang="en-US" altLang="zh-TW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781550"/>
            <a:ext cx="641438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 bwMode="auto">
          <a:xfrm>
            <a:off x="2514600" y="5410200"/>
            <a:ext cx="1143000" cy="304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362200"/>
            <a:ext cx="579164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686800" cy="3886200"/>
          </a:xfrm>
        </p:spPr>
        <p:txBody>
          <a:bodyPr/>
          <a:lstStyle/>
          <a:p>
            <a:r>
              <a:rPr lang="en-US" altLang="zh-TW" sz="2800" dirty="0"/>
              <a:t>Create a table “employee” in the database.</a:t>
            </a:r>
            <a:endParaRPr lang="en-US" sz="28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657602" y="3733801"/>
            <a:ext cx="6248399" cy="2842129"/>
            <a:chOff x="3200401" y="2286002"/>
            <a:chExt cx="5257799" cy="2684516"/>
          </a:xfrm>
        </p:grpSpPr>
        <p:cxnSp>
          <p:nvCxnSpPr>
            <p:cNvPr id="8" name="直線單箭頭接點 6"/>
            <p:cNvCxnSpPr>
              <a:stCxn id="9" idx="1"/>
            </p:cNvCxnSpPr>
            <p:nvPr/>
          </p:nvCxnSpPr>
          <p:spPr bwMode="auto">
            <a:xfrm flipH="1" flipV="1">
              <a:off x="3200401" y="2286002"/>
              <a:ext cx="1828800" cy="2169962"/>
            </a:xfrm>
            <a:prstGeom prst="straightConnector1">
              <a:avLst/>
            </a:prstGeom>
            <a:noFill/>
            <a:ln w="25400" cmpd="sng" algn="ctr">
              <a:solidFill>
                <a:schemeClr val="tx1"/>
              </a:solidFill>
              <a:round/>
              <a:headEnd/>
              <a:tailEnd type="triangle"/>
            </a:ln>
          </p:spPr>
        </p:cxnSp>
        <p:sp>
          <p:nvSpPr>
            <p:cNvPr id="9" name="文字方塊 8"/>
            <p:cNvSpPr txBox="1"/>
            <p:nvPr/>
          </p:nvSpPr>
          <p:spPr>
            <a:xfrm>
              <a:off x="5029201" y="3941410"/>
              <a:ext cx="3428999" cy="1029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TW" dirty="0"/>
                <a:t>Let’s create a table called “employee”.</a:t>
              </a:r>
            </a:p>
            <a:p>
              <a:pPr>
                <a:buNone/>
              </a:pPr>
              <a:endParaRPr lang="en-US" altLang="zh-TW" dirty="0"/>
            </a:p>
            <a:p>
              <a:pPr>
                <a:buNone/>
              </a:pPr>
              <a:r>
                <a:rPr lang="en-US" altLang="zh-TW" dirty="0"/>
                <a:t>Since the table contains 3 columns, we enter “3” in the “number of fields”.</a:t>
              </a:r>
              <a:endParaRPr lang="zh-TW" altLang="en-US" dirty="0"/>
            </a:p>
          </p:txBody>
        </p:sp>
      </p:grpSp>
      <p:sp>
        <p:nvSpPr>
          <p:cNvPr id="11" name="Oval 10"/>
          <p:cNvSpPr/>
          <p:nvPr/>
        </p:nvSpPr>
        <p:spPr bwMode="auto">
          <a:xfrm>
            <a:off x="1676400" y="3048000"/>
            <a:ext cx="3276600" cy="1524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ea typeface="PMingLiU" pitchFamily="18" charset="-12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67000" y="6858000"/>
            <a:ext cx="914400" cy="914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ea typeface="PMingLiU" pitchFamily="18" charset="-12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24000" y="3048000"/>
            <a:ext cx="3200400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ea typeface="PMingLiU" pitchFamily="18" charset="-12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915400" y="609600"/>
            <a:ext cx="1295400" cy="304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ea typeface="PMingLiU" pitchFamily="18" charset="-12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905000" y="3124200"/>
            <a:ext cx="2971800" cy="1143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ea typeface="PMingLiU" pitchFamily="18" charset="-12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953000" y="2438400"/>
            <a:ext cx="1143000" cy="304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514601"/>
            <a:ext cx="7432435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17</a:t>
            </a:fld>
            <a:endParaRPr lang="en-US" altLang="zh-TW" dirty="0"/>
          </a:p>
        </p:txBody>
      </p:sp>
      <p:grpSp>
        <p:nvGrpSpPr>
          <p:cNvPr id="6" name="Group 5"/>
          <p:cNvGrpSpPr/>
          <p:nvPr/>
        </p:nvGrpSpPr>
        <p:grpSpPr>
          <a:xfrm>
            <a:off x="2590800" y="3657601"/>
            <a:ext cx="4876801" cy="2539873"/>
            <a:chOff x="3581401" y="2590803"/>
            <a:chExt cx="5105399" cy="1519863"/>
          </a:xfrm>
        </p:grpSpPr>
        <p:cxnSp>
          <p:nvCxnSpPr>
            <p:cNvPr id="7" name="直線單箭頭接點 6"/>
            <p:cNvCxnSpPr/>
            <p:nvPr/>
          </p:nvCxnSpPr>
          <p:spPr bwMode="auto">
            <a:xfrm flipH="1" flipV="1">
              <a:off x="3581401" y="2590803"/>
              <a:ext cx="1525524" cy="1035201"/>
            </a:xfrm>
            <a:prstGeom prst="straightConnector1">
              <a:avLst/>
            </a:prstGeom>
            <a:noFill/>
            <a:ln w="25400" cmpd="sng" algn="ctr">
              <a:solidFill>
                <a:schemeClr val="tx1"/>
              </a:solidFill>
              <a:round/>
              <a:headEnd/>
              <a:tailEnd type="triangle"/>
            </a:ln>
          </p:spPr>
        </p:cxnSp>
        <p:sp>
          <p:nvSpPr>
            <p:cNvPr id="8" name="文字方塊 8"/>
            <p:cNvSpPr txBox="1"/>
            <p:nvPr/>
          </p:nvSpPr>
          <p:spPr>
            <a:xfrm>
              <a:off x="3971843" y="3657599"/>
              <a:ext cx="4714957" cy="453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TW" dirty="0"/>
                <a:t>For each column, we need to specify some detail, like the data type, and the size of the data record.</a:t>
              </a:r>
              <a:endParaRPr lang="zh-TW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5200" y="3352803"/>
            <a:ext cx="3124199" cy="3347927"/>
            <a:chOff x="6068645" y="3276599"/>
            <a:chExt cx="2443284" cy="2725056"/>
          </a:xfrm>
        </p:grpSpPr>
        <p:sp>
          <p:nvSpPr>
            <p:cNvPr id="16" name="Oval 15"/>
            <p:cNvSpPr/>
            <p:nvPr/>
          </p:nvSpPr>
          <p:spPr bwMode="auto">
            <a:xfrm>
              <a:off x="6724160" y="3276599"/>
              <a:ext cx="1206500" cy="248093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PMingLiU" pitchFamily="18" charset="-120"/>
              </a:endParaRPr>
            </a:p>
          </p:txBody>
        </p:sp>
        <p:cxnSp>
          <p:nvCxnSpPr>
            <p:cNvPr id="17" name="直線單箭頭接點 6"/>
            <p:cNvCxnSpPr>
              <a:stCxn id="18" idx="0"/>
              <a:endCxn id="16" idx="4"/>
            </p:cNvCxnSpPr>
            <p:nvPr/>
          </p:nvCxnSpPr>
          <p:spPr bwMode="auto">
            <a:xfrm flipV="1">
              <a:off x="7290287" y="3524691"/>
              <a:ext cx="37123" cy="1860696"/>
            </a:xfrm>
            <a:prstGeom prst="straightConnector1">
              <a:avLst/>
            </a:prstGeom>
            <a:noFill/>
            <a:ln w="25400" cmpd="sng" algn="ctr">
              <a:solidFill>
                <a:schemeClr val="tx1"/>
              </a:solidFill>
              <a:round/>
              <a:headEnd/>
              <a:tailEnd type="triangle"/>
            </a:ln>
          </p:spPr>
        </p:cxnSp>
        <p:sp>
          <p:nvSpPr>
            <p:cNvPr id="18" name="文字方塊 8"/>
            <p:cNvSpPr txBox="1"/>
            <p:nvPr/>
          </p:nvSpPr>
          <p:spPr>
            <a:xfrm>
              <a:off x="6068645" y="5385387"/>
              <a:ext cx="2443284" cy="61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TW" dirty="0"/>
                <a:t>Select this pull down menu to make the </a:t>
              </a:r>
              <a:r>
                <a:rPr lang="en-US" altLang="zh-TW" dirty="0" err="1"/>
                <a:t>employee_id</a:t>
              </a:r>
              <a:r>
                <a:rPr lang="en-US" altLang="zh-TW" dirty="0"/>
                <a:t> as a </a:t>
              </a:r>
              <a:r>
                <a:rPr lang="en-US" altLang="zh-TW" b="1" dirty="0"/>
                <a:t>primary key</a:t>
              </a:r>
              <a:endParaRPr lang="zh-TW" altLang="en-US" b="1" dirty="0"/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686800" cy="3886200"/>
          </a:xfrm>
        </p:spPr>
        <p:txBody>
          <a:bodyPr/>
          <a:lstStyle/>
          <a:p>
            <a:r>
              <a:rPr lang="en-US" altLang="zh-TW" sz="2800" dirty="0"/>
              <a:t>Specify the columns in the employee table.		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7772400" cy="2095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18</a:t>
            </a:fld>
            <a:endParaRPr lang="en-US" altLang="zh-TW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752600"/>
            <a:ext cx="3962400" cy="3215113"/>
            <a:chOff x="4267200" y="838200"/>
            <a:chExt cx="3581400" cy="1800463"/>
          </a:xfrm>
        </p:grpSpPr>
        <p:sp>
          <p:nvSpPr>
            <p:cNvPr id="6" name="Oval 5"/>
            <p:cNvSpPr/>
            <p:nvPr/>
          </p:nvSpPr>
          <p:spPr bwMode="auto">
            <a:xfrm>
              <a:off x="4267200" y="838200"/>
              <a:ext cx="838200" cy="30480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ea typeface="PMingLiU" pitchFamily="18" charset="-120"/>
              </a:endParaRPr>
            </a:p>
          </p:txBody>
        </p:sp>
        <p:cxnSp>
          <p:nvCxnSpPr>
            <p:cNvPr id="9" name="直線單箭頭接點 6"/>
            <p:cNvCxnSpPr>
              <a:stCxn id="10" idx="0"/>
              <a:endCxn id="6" idx="4"/>
            </p:cNvCxnSpPr>
            <p:nvPr/>
          </p:nvCxnSpPr>
          <p:spPr bwMode="auto">
            <a:xfrm flipH="1" flipV="1">
              <a:off x="4686300" y="1143000"/>
              <a:ext cx="1447801" cy="1071670"/>
            </a:xfrm>
            <a:prstGeom prst="straightConnector1">
              <a:avLst/>
            </a:prstGeom>
            <a:noFill/>
            <a:ln w="25400" cmpd="sng" algn="ctr">
              <a:solidFill>
                <a:schemeClr val="tx1"/>
              </a:solidFill>
              <a:round/>
              <a:headEnd/>
              <a:tailEnd type="triangle"/>
            </a:ln>
          </p:spPr>
        </p:cxnSp>
        <p:sp>
          <p:nvSpPr>
            <p:cNvPr id="10" name="文字方塊 8"/>
            <p:cNvSpPr txBox="1"/>
            <p:nvPr/>
          </p:nvSpPr>
          <p:spPr>
            <a:xfrm>
              <a:off x="4419600" y="2214670"/>
              <a:ext cx="3429000" cy="423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TW" dirty="0"/>
                <a:t>Press this button to open the form for inserting record into the employee table.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43333" t="9630" r="20000" b="25185"/>
          <a:stretch>
            <a:fillRect/>
          </a:stretch>
        </p:blipFill>
        <p:spPr bwMode="auto">
          <a:xfrm>
            <a:off x="2057400" y="457200"/>
            <a:ext cx="6261100" cy="62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19</a:t>
            </a:fld>
            <a:endParaRPr lang="en-US" altLang="zh-TW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24400" y="4114800"/>
            <a:ext cx="5562600" cy="2362200"/>
            <a:chOff x="3276600" y="3810000"/>
            <a:chExt cx="5562600" cy="2362200"/>
          </a:xfrm>
        </p:grpSpPr>
        <p:sp>
          <p:nvSpPr>
            <p:cNvPr id="6" name="Oval 5"/>
            <p:cNvSpPr/>
            <p:nvPr/>
          </p:nvSpPr>
          <p:spPr bwMode="auto">
            <a:xfrm>
              <a:off x="3276600" y="5867400"/>
              <a:ext cx="838200" cy="30480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ea typeface="PMingLiU" pitchFamily="18" charset="-120"/>
              </a:endParaRPr>
            </a:p>
          </p:txBody>
        </p:sp>
        <p:cxnSp>
          <p:nvCxnSpPr>
            <p:cNvPr id="7" name="直線單箭頭接點 6"/>
            <p:cNvCxnSpPr>
              <a:stCxn id="8" idx="1"/>
              <a:endCxn id="6" idx="7"/>
            </p:cNvCxnSpPr>
            <p:nvPr/>
          </p:nvCxnSpPr>
          <p:spPr bwMode="auto">
            <a:xfrm flipH="1">
              <a:off x="3992048" y="4520964"/>
              <a:ext cx="3018352" cy="1391073"/>
            </a:xfrm>
            <a:prstGeom prst="straightConnector1">
              <a:avLst/>
            </a:prstGeom>
            <a:noFill/>
            <a:ln w="25400" cmpd="sng" algn="ctr">
              <a:solidFill>
                <a:schemeClr val="tx1"/>
              </a:solidFill>
              <a:round/>
              <a:headEnd/>
              <a:tailEnd type="triangle"/>
            </a:ln>
          </p:spPr>
        </p:cxnSp>
        <p:sp>
          <p:nvSpPr>
            <p:cNvPr id="8" name="文字方塊 8"/>
            <p:cNvSpPr txBox="1"/>
            <p:nvPr/>
          </p:nvSpPr>
          <p:spPr>
            <a:xfrm>
              <a:off x="7010400" y="3810000"/>
              <a:ext cx="1828800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TW" dirty="0"/>
                <a:t>After filling in the records, press “go” to insert the record to the employee table.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Outcome based learning (OBL)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/>
              <a:t>Outcome 1. </a:t>
            </a:r>
            <a:r>
              <a:rPr lang="en-US" altLang="zh-TW" sz="2400" b="1" dirty="0"/>
              <a:t>Information Modeling</a:t>
            </a:r>
          </a:p>
          <a:p>
            <a:pPr lvl="1" eaLnBrk="1" hangingPunct="1"/>
            <a:r>
              <a:rPr lang="en-US" altLang="zh-TW" sz="2000" dirty="0"/>
              <a:t>Able to understand the modeling of real life information in a database system.</a:t>
            </a:r>
          </a:p>
          <a:p>
            <a:pPr eaLnBrk="1" hangingPunct="1"/>
            <a:r>
              <a:rPr lang="en-US" altLang="zh-TW" sz="2400" dirty="0"/>
              <a:t>Outcome 2.</a:t>
            </a:r>
            <a:r>
              <a:rPr lang="en-US" altLang="zh-TW" sz="2400" b="1" dirty="0"/>
              <a:t> Query Languages</a:t>
            </a:r>
          </a:p>
          <a:p>
            <a:pPr lvl="1"/>
            <a:r>
              <a:rPr lang="en-US" altLang="zh-TW" sz="2000" dirty="0"/>
              <a:t>Able to understand and use the languages designed for data access.</a:t>
            </a:r>
          </a:p>
          <a:p>
            <a:r>
              <a:rPr lang="en-US" altLang="zh-TW" sz="2400" dirty="0"/>
              <a:t>Outcome 3. </a:t>
            </a:r>
            <a:r>
              <a:rPr lang="en-US" altLang="zh-TW" sz="2400" b="1" dirty="0"/>
              <a:t>System Design</a:t>
            </a:r>
          </a:p>
          <a:p>
            <a:pPr lvl="1"/>
            <a:r>
              <a:rPr lang="en-US" altLang="zh-TW" sz="2000" dirty="0"/>
              <a:t>Able to understand the design of an efficient and reliable database system.</a:t>
            </a:r>
          </a:p>
          <a:p>
            <a:r>
              <a:rPr lang="en-US" altLang="zh-TW" sz="2400" dirty="0"/>
              <a:t>Outcome 4.</a:t>
            </a:r>
            <a:r>
              <a:rPr lang="en-US" altLang="zh-TW" sz="2400" b="1" dirty="0"/>
              <a:t> Application Development</a:t>
            </a:r>
          </a:p>
          <a:p>
            <a:pPr lvl="1"/>
            <a:r>
              <a:rPr lang="en-US" altLang="zh-TW" sz="2000" dirty="0"/>
              <a:t>Able to implement a practical application on a real database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33400" y="2057400"/>
            <a:ext cx="9753600" cy="228600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4" name="矩形 3"/>
          <p:cNvSpPr/>
          <p:nvPr/>
        </p:nvSpPr>
        <p:spPr bwMode="auto">
          <a:xfrm>
            <a:off x="609600" y="4419600"/>
            <a:ext cx="8610600" cy="9144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 l="40833" t="21111" r="22500" b="43334"/>
          <a:stretch>
            <a:fillRect/>
          </a:stretch>
        </p:blipFill>
        <p:spPr bwMode="auto">
          <a:xfrm>
            <a:off x="3505200" y="2819400"/>
            <a:ext cx="6705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40833" t="34815" r="21667" b="44444"/>
          <a:stretch>
            <a:fillRect/>
          </a:stretch>
        </p:blipFill>
        <p:spPr bwMode="auto">
          <a:xfrm>
            <a:off x="3429000" y="609600"/>
            <a:ext cx="685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20</a:t>
            </a:fld>
            <a:endParaRPr lang="en-US" altLang="zh-TW" dirty="0"/>
          </a:p>
        </p:txBody>
      </p:sp>
      <p:cxnSp>
        <p:nvCxnSpPr>
          <p:cNvPr id="7" name="直線單箭頭接點 6"/>
          <p:cNvCxnSpPr>
            <a:stCxn id="8" idx="1"/>
          </p:cNvCxnSpPr>
          <p:nvPr/>
        </p:nvCxnSpPr>
        <p:spPr bwMode="auto">
          <a:xfrm flipH="1">
            <a:off x="5257800" y="1745601"/>
            <a:ext cx="762000" cy="161828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8" name="文字方塊 8"/>
          <p:cNvSpPr txBox="1"/>
          <p:nvPr/>
        </p:nvSpPr>
        <p:spPr>
          <a:xfrm>
            <a:off x="6019800" y="1145437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/>
              <a:t>In fact, </a:t>
            </a:r>
            <a:r>
              <a:rPr lang="en-US" altLang="zh-TW" dirty="0" err="1"/>
              <a:t>phpmyadmin</a:t>
            </a:r>
            <a:r>
              <a:rPr lang="en-US" altLang="zh-TW" dirty="0"/>
              <a:t> just generate a database SQL query and ask </a:t>
            </a:r>
            <a:r>
              <a:rPr lang="en-US" altLang="zh-TW" dirty="0" err="1"/>
              <a:t>MySQL</a:t>
            </a:r>
            <a:r>
              <a:rPr lang="en-US" altLang="zh-TW" dirty="0"/>
              <a:t> database to execute the query to insert the record to the database.</a:t>
            </a:r>
            <a:endParaRPr lang="zh-TW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00200" y="3048001"/>
            <a:ext cx="2819400" cy="2038529"/>
            <a:chOff x="457200" y="2966930"/>
            <a:chExt cx="2819400" cy="2038529"/>
          </a:xfrm>
        </p:grpSpPr>
        <p:sp>
          <p:nvSpPr>
            <p:cNvPr id="10" name="Oval 9"/>
            <p:cNvSpPr/>
            <p:nvPr/>
          </p:nvSpPr>
          <p:spPr bwMode="auto">
            <a:xfrm>
              <a:off x="2438400" y="2966930"/>
              <a:ext cx="838200" cy="30480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ea typeface="PMingLiU" pitchFamily="18" charset="-120"/>
              </a:endParaRPr>
            </a:p>
          </p:txBody>
        </p:sp>
        <p:cxnSp>
          <p:nvCxnSpPr>
            <p:cNvPr id="11" name="直線單箭頭接點 6"/>
            <p:cNvCxnSpPr>
              <a:stCxn id="12" idx="0"/>
              <a:endCxn id="10" idx="2"/>
            </p:cNvCxnSpPr>
            <p:nvPr/>
          </p:nvCxnSpPr>
          <p:spPr bwMode="auto">
            <a:xfrm flipV="1">
              <a:off x="1409700" y="3119330"/>
              <a:ext cx="1028700" cy="685800"/>
            </a:xfrm>
            <a:prstGeom prst="straightConnector1">
              <a:avLst/>
            </a:prstGeom>
            <a:noFill/>
            <a:ln w="25400" cmpd="sng" algn="ctr">
              <a:solidFill>
                <a:schemeClr val="tx1"/>
              </a:solidFill>
              <a:round/>
              <a:headEnd/>
              <a:tailEnd type="triangle"/>
            </a:ln>
          </p:spPr>
        </p:cxnSp>
        <p:sp>
          <p:nvSpPr>
            <p:cNvPr id="12" name="文字方塊 8"/>
            <p:cNvSpPr txBox="1"/>
            <p:nvPr/>
          </p:nvSpPr>
          <p:spPr>
            <a:xfrm>
              <a:off x="457200" y="3805130"/>
              <a:ext cx="1905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TW" dirty="0"/>
                <a:t>Click the browse button, we can see the list of records in the employee table.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r>
              <a:rPr lang="en-US" altLang="zh-TW" sz="4000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5000" y="1752600"/>
            <a:ext cx="8229600" cy="2438400"/>
          </a:xfrm>
        </p:spPr>
        <p:txBody>
          <a:bodyPr/>
          <a:lstStyle/>
          <a:p>
            <a:r>
              <a:rPr lang="en-US" altLang="zh-TW" sz="2800" b="1" dirty="0"/>
              <a:t>Step 4</a:t>
            </a:r>
            <a:r>
              <a:rPr lang="en-US" altLang="zh-TW" sz="2800" dirty="0"/>
              <a:t>. Develop applications on top of the database.</a:t>
            </a:r>
          </a:p>
          <a:p>
            <a:pPr lvl="1"/>
            <a:r>
              <a:rPr lang="en-US" altLang="zh-TW" sz="2400" dirty="0"/>
              <a:t>In this step we can use the PHP server side programming language to access the database.</a:t>
            </a:r>
          </a:p>
          <a:p>
            <a:pPr lvl="1"/>
            <a:r>
              <a:rPr lang="en-US" altLang="zh-TW" sz="2400" dirty="0"/>
              <a:t>Other programming language can also be used, e.g., JAVA, C, JSP, ASP …etc</a:t>
            </a:r>
          </a:p>
          <a:p>
            <a:pPr lvl="1"/>
            <a:r>
              <a:rPr lang="en-US" altLang="zh-TW" sz="2400" dirty="0"/>
              <a:t>To access the database, we need the following steps:</a:t>
            </a:r>
          </a:p>
          <a:p>
            <a:pPr lvl="2"/>
            <a:r>
              <a:rPr lang="en-US" altLang="zh-TW" sz="2000" dirty="0"/>
              <a:t>Step 1. </a:t>
            </a:r>
            <a:r>
              <a:rPr lang="en-US" altLang="zh-TW" sz="2000" b="1" dirty="0"/>
              <a:t>Connect</a:t>
            </a:r>
            <a:r>
              <a:rPr lang="en-US" altLang="zh-TW" sz="2000" dirty="0"/>
              <a:t> to the database server.</a:t>
            </a:r>
          </a:p>
          <a:p>
            <a:pPr lvl="2"/>
            <a:r>
              <a:rPr lang="en-US" altLang="zh-TW" sz="2000" dirty="0"/>
              <a:t>Step 2. </a:t>
            </a:r>
            <a:r>
              <a:rPr lang="en-US" altLang="zh-TW" sz="2000" b="1" dirty="0"/>
              <a:t>Select</a:t>
            </a:r>
            <a:r>
              <a:rPr lang="en-US" altLang="zh-TW" sz="2000" dirty="0"/>
              <a:t> the database.</a:t>
            </a:r>
          </a:p>
          <a:p>
            <a:pPr lvl="2"/>
            <a:r>
              <a:rPr lang="en-US" altLang="zh-TW" sz="2000" dirty="0"/>
              <a:t>Step 3. </a:t>
            </a:r>
            <a:r>
              <a:rPr lang="en-US" altLang="zh-TW" sz="2000" b="1" dirty="0"/>
              <a:t>Prepare</a:t>
            </a:r>
            <a:r>
              <a:rPr lang="en-US" altLang="zh-TW" sz="2000" dirty="0"/>
              <a:t> the query.</a:t>
            </a:r>
          </a:p>
          <a:p>
            <a:pPr lvl="2"/>
            <a:r>
              <a:rPr lang="en-US" altLang="zh-TW" sz="2000" dirty="0"/>
              <a:t>Step 4. </a:t>
            </a:r>
            <a:r>
              <a:rPr lang="en-US" altLang="zh-TW" sz="2000" b="1" dirty="0"/>
              <a:t>Execute</a:t>
            </a:r>
            <a:r>
              <a:rPr lang="en-US" altLang="zh-TW" sz="2000" dirty="0"/>
              <a:t> the query and obtain the result (if any) returned by the database.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21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/>
          <p:cNvSpPr>
            <a:spLocks noGrp="1"/>
          </p:cNvSpPr>
          <p:nvPr>
            <p:ph idx="1"/>
          </p:nvPr>
        </p:nvSpPr>
        <p:spPr>
          <a:xfrm>
            <a:off x="1905000" y="1752600"/>
            <a:ext cx="8763000" cy="2438400"/>
          </a:xfrm>
        </p:spPr>
        <p:txBody>
          <a:bodyPr/>
          <a:lstStyle/>
          <a:p>
            <a:r>
              <a:rPr lang="en-US" altLang="zh-TW" sz="2800" b="1" dirty="0"/>
              <a:t>Put query.php in the web server (W:/public_html/)</a:t>
            </a:r>
          </a:p>
        </p:txBody>
      </p:sp>
      <p:pic>
        <p:nvPicPr>
          <p:cNvPr id="10244" name="Picture 4" descr="C:\Documents and Settings\Administrator\Desktop\C0278A Tutorial 2\mysq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3938" y="4023443"/>
            <a:ext cx="2024063" cy="1347788"/>
          </a:xfrm>
          <a:prstGeom prst="rect">
            <a:avLst/>
          </a:prstGeom>
          <a:noFill/>
        </p:spPr>
      </p:pic>
      <p:pic>
        <p:nvPicPr>
          <p:cNvPr id="10243" name="Picture 3" descr="C:\Documents and Settings\Administrator\Desktop\C0278A Tutorial 2\apach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775668"/>
            <a:ext cx="1524000" cy="1143000"/>
          </a:xfrm>
          <a:prstGeom prst="rect">
            <a:avLst/>
          </a:prstGeom>
          <a:noFill/>
        </p:spPr>
      </p:pic>
      <p:pic>
        <p:nvPicPr>
          <p:cNvPr id="10242" name="Picture 2" descr="C:\Documents and Settings\Administrator\Desktop\C0278A Tutorial 2\ph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2105026"/>
            <a:ext cx="1143000" cy="638175"/>
          </a:xfrm>
          <a:prstGeom prst="rect">
            <a:avLst/>
          </a:prstGeom>
          <a:noFill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22</a:t>
            </a:fld>
            <a:endParaRPr lang="en-US" altLang="zh-TW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1" y="3766268"/>
            <a:ext cx="923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3690069"/>
            <a:ext cx="666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hape 11"/>
          <p:cNvCxnSpPr>
            <a:stCxn id="9220" idx="0"/>
            <a:endCxn id="9221" idx="0"/>
          </p:cNvCxnSpPr>
          <p:nvPr/>
        </p:nvCxnSpPr>
        <p:spPr bwMode="auto">
          <a:xfrm rot="5400000" flipH="1" flipV="1">
            <a:off x="3940969" y="2573262"/>
            <a:ext cx="76200" cy="2309812"/>
          </a:xfrm>
          <a:prstGeom prst="curvedConnector3">
            <a:avLst>
              <a:gd name="adj1" fmla="val 726214"/>
            </a:avLst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4" name="TextBox 13"/>
          <p:cNvSpPr txBox="1"/>
          <p:nvPr/>
        </p:nvSpPr>
        <p:spPr>
          <a:xfrm>
            <a:off x="2209801" y="2819400"/>
            <a:ext cx="4328685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TW" sz="1200" dirty="0"/>
              <a:t>HTTP request (</a:t>
            </a:r>
            <a:r>
              <a:rPr lang="en-US" sz="1200" dirty="0"/>
              <a:t>e.g. </a:t>
            </a:r>
            <a:r>
              <a:rPr lang="en-US" altLang="zh-TW" sz="1200" dirty="0"/>
              <a:t>http://i.cs.hku.hk/</a:t>
            </a:r>
            <a:r>
              <a:rPr lang="en-US" altLang="zh-TW" sz="1200" b="1" dirty="0"/>
              <a:t>~</a:t>
            </a:r>
            <a:r>
              <a:rPr lang="en-US" altLang="zh-TW" sz="1200" b="1" dirty="0">
                <a:solidFill>
                  <a:srgbClr val="FF0000"/>
                </a:solidFill>
              </a:rPr>
              <a:t>yourCSID</a:t>
            </a:r>
            <a:r>
              <a:rPr lang="en-US" altLang="zh-TW" sz="1200" dirty="0"/>
              <a:t>/query.php)</a:t>
            </a: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2699469"/>
            <a:ext cx="666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8180563" y="2851868"/>
            <a:ext cx="233503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Execute </a:t>
            </a:r>
            <a:r>
              <a:rPr lang="en-US" sz="1200" b="1" dirty="0"/>
              <a:t>query.php </a:t>
            </a:r>
            <a:r>
              <a:rPr lang="en-US" sz="1200" dirty="0"/>
              <a:t>located in the web server root.</a:t>
            </a:r>
          </a:p>
          <a:p>
            <a:pPr>
              <a:buNone/>
            </a:pPr>
            <a:r>
              <a:rPr lang="en-US" sz="1200" dirty="0"/>
              <a:t>Generate a web page containing the retrieved information</a:t>
            </a:r>
          </a:p>
        </p:txBody>
      </p:sp>
      <p:cxnSp>
        <p:nvCxnSpPr>
          <p:cNvPr id="49" name="Straight Arrow Connector 48"/>
          <p:cNvCxnSpPr>
            <a:endCxn id="28" idx="1"/>
          </p:cNvCxnSpPr>
          <p:nvPr/>
        </p:nvCxnSpPr>
        <p:spPr bwMode="auto">
          <a:xfrm flipV="1">
            <a:off x="5486400" y="3199532"/>
            <a:ext cx="1981200" cy="719137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1" name="Straight Arrow Connector 50"/>
          <p:cNvCxnSpPr>
            <a:endCxn id="9221" idx="3"/>
          </p:cNvCxnSpPr>
          <p:nvPr/>
        </p:nvCxnSpPr>
        <p:spPr bwMode="auto">
          <a:xfrm rot="10800000" flipV="1">
            <a:off x="5467350" y="3537668"/>
            <a:ext cx="1924050" cy="652463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9" name="TextBox 58"/>
          <p:cNvSpPr txBox="1"/>
          <p:nvPr/>
        </p:nvSpPr>
        <p:spPr>
          <a:xfrm>
            <a:off x="7207652" y="3754802"/>
            <a:ext cx="140294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Application server</a:t>
            </a:r>
          </a:p>
        </p:txBody>
      </p:sp>
      <p:cxnSp>
        <p:nvCxnSpPr>
          <p:cNvPr id="60" name="Straight Arrow Connector 59"/>
          <p:cNvCxnSpPr>
            <a:stCxn id="59" idx="2"/>
            <a:endCxn id="9223" idx="0"/>
          </p:cNvCxnSpPr>
          <p:nvPr/>
        </p:nvCxnSpPr>
        <p:spPr bwMode="auto">
          <a:xfrm rot="16200000" flipH="1">
            <a:off x="7766944" y="4137050"/>
            <a:ext cx="1143000" cy="858637"/>
          </a:xfrm>
          <a:prstGeom prst="straightConnector1">
            <a:avLst/>
          </a:prstGeom>
          <a:noFill/>
          <a:ln w="63500" cmpd="sng" algn="ctr">
            <a:solidFill>
              <a:srgbClr val="C00000"/>
            </a:solidFill>
            <a:round/>
            <a:headEnd/>
            <a:tailEnd type="triangle" w="lg" len="lg"/>
          </a:ln>
        </p:spPr>
      </p:cxnSp>
      <p:cxnSp>
        <p:nvCxnSpPr>
          <p:cNvPr id="63" name="Straight Arrow Connector 62"/>
          <p:cNvCxnSpPr/>
          <p:nvPr/>
        </p:nvCxnSpPr>
        <p:spPr bwMode="auto">
          <a:xfrm rot="16200000" flipV="1">
            <a:off x="7467600" y="4147268"/>
            <a:ext cx="1143000" cy="838200"/>
          </a:xfrm>
          <a:prstGeom prst="straightConnector1">
            <a:avLst/>
          </a:prstGeom>
          <a:noFill/>
          <a:ln w="63500" cmpd="sng" algn="ctr">
            <a:solidFill>
              <a:srgbClr val="C00000"/>
            </a:solidFill>
            <a:round/>
            <a:headEnd/>
            <a:tailEnd type="triangle" w="lg" len="lg"/>
          </a:ln>
        </p:spPr>
      </p:cxnSp>
      <p:grpSp>
        <p:nvGrpSpPr>
          <p:cNvPr id="3" name="Group 37"/>
          <p:cNvGrpSpPr/>
          <p:nvPr/>
        </p:nvGrpSpPr>
        <p:grpSpPr>
          <a:xfrm>
            <a:off x="8154112" y="4452068"/>
            <a:ext cx="1370888" cy="1916466"/>
            <a:chOff x="6630112" y="3886200"/>
            <a:chExt cx="1370888" cy="1916466"/>
          </a:xfrm>
        </p:grpSpPr>
        <p:pic>
          <p:nvPicPr>
            <p:cNvPr id="9223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781800" y="4572000"/>
              <a:ext cx="923925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6630112" y="5562600"/>
              <a:ext cx="13708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Database system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75157" y="3886200"/>
              <a:ext cx="492443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SQL</a:t>
              </a:r>
            </a:p>
          </p:txBody>
        </p:sp>
      </p:grpSp>
      <p:cxnSp>
        <p:nvCxnSpPr>
          <p:cNvPr id="26" name="Shape 11"/>
          <p:cNvCxnSpPr/>
          <p:nvPr/>
        </p:nvCxnSpPr>
        <p:spPr bwMode="auto">
          <a:xfrm rot="5400000">
            <a:off x="3959021" y="3747865"/>
            <a:ext cx="1588" cy="2345741"/>
          </a:xfrm>
          <a:prstGeom prst="curvedConnector3">
            <a:avLst>
              <a:gd name="adj1" fmla="val 28371797"/>
            </a:avLst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42" name="TextBox 41"/>
          <p:cNvSpPr txBox="1"/>
          <p:nvPr/>
        </p:nvSpPr>
        <p:spPr>
          <a:xfrm>
            <a:off x="4648201" y="4680668"/>
            <a:ext cx="967381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Web server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90900" y="4680668"/>
            <a:ext cx="1590500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Client (web browser)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67600" y="4756868"/>
            <a:ext cx="619080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TW" sz="1200" dirty="0"/>
              <a:t>Result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19354" y="4452068"/>
            <a:ext cx="2629246" cy="1262932"/>
            <a:chOff x="3695354" y="4452068"/>
            <a:chExt cx="2629246" cy="1262932"/>
          </a:xfrm>
        </p:grpSpPr>
        <p:sp>
          <p:nvSpPr>
            <p:cNvPr id="46" name="TextBox 45"/>
            <p:cNvSpPr txBox="1"/>
            <p:nvPr/>
          </p:nvSpPr>
          <p:spPr>
            <a:xfrm>
              <a:off x="3695354" y="5290268"/>
              <a:ext cx="262924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The generated web page containing</a:t>
              </a:r>
            </a:p>
            <a:p>
              <a:pPr algn="ctr">
                <a:buNone/>
              </a:pPr>
              <a:r>
                <a:rPr lang="en-US" sz="1200" dirty="0"/>
                <a:t>employee information</a:t>
              </a:r>
            </a:p>
          </p:txBody>
        </p:sp>
        <p:sp>
          <p:nvSpPr>
            <p:cNvPr id="36" name="圓角化對角線角落矩形 35"/>
            <p:cNvSpPr/>
            <p:nvPr/>
          </p:nvSpPr>
          <p:spPr bwMode="auto">
            <a:xfrm>
              <a:off x="4419600" y="4452068"/>
              <a:ext cx="914400" cy="762000"/>
            </a:xfrm>
            <a:prstGeom prst="round2Diag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None/>
              </a:pPr>
              <a:r>
                <a:rPr lang="en-US" altLang="zh-TW" dirty="0">
                  <a:ea typeface="PMingLiU" pitchFamily="18" charset="-120"/>
                </a:rPr>
                <a:t>...</a:t>
              </a:r>
              <a:endParaRPr lang="zh-TW" altLang="en-US" dirty="0">
                <a:ea typeface="PMingLiU" pitchFamily="18" charset="-12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667000" y="5518868"/>
            <a:ext cx="2629246" cy="1262932"/>
            <a:chOff x="1143000" y="5518868"/>
            <a:chExt cx="2629246" cy="1262932"/>
          </a:xfrm>
        </p:grpSpPr>
        <p:sp>
          <p:nvSpPr>
            <p:cNvPr id="35" name="TextBox 45"/>
            <p:cNvSpPr txBox="1"/>
            <p:nvPr/>
          </p:nvSpPr>
          <p:spPr>
            <a:xfrm>
              <a:off x="1143000" y="6357068"/>
              <a:ext cx="262924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The generated web page containing</a:t>
              </a:r>
            </a:p>
            <a:p>
              <a:pPr algn="ctr">
                <a:buNone/>
              </a:pPr>
              <a:r>
                <a:rPr lang="en-US" sz="1200" dirty="0"/>
                <a:t>employee information</a:t>
              </a:r>
            </a:p>
          </p:txBody>
        </p:sp>
        <p:sp>
          <p:nvSpPr>
            <p:cNvPr id="37" name="圓角化對角線角落矩形 36"/>
            <p:cNvSpPr/>
            <p:nvPr/>
          </p:nvSpPr>
          <p:spPr bwMode="auto">
            <a:xfrm>
              <a:off x="1981200" y="5518868"/>
              <a:ext cx="914400" cy="762000"/>
            </a:xfrm>
            <a:prstGeom prst="round2Diag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None/>
              </a:pPr>
              <a:r>
                <a:rPr lang="en-US" altLang="zh-TW" dirty="0">
                  <a:ea typeface="PMingLiU" pitchFamily="18" charset="-120"/>
                </a:rPr>
                <a:t>...</a:t>
              </a:r>
              <a:endParaRPr lang="zh-TW" altLang="en-US" dirty="0">
                <a:ea typeface="PMingLiU" pitchFamily="18" charset="-120"/>
              </a:endParaRPr>
            </a:p>
          </p:txBody>
        </p:sp>
      </p:grpSp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371600"/>
          </a:xfrm>
        </p:spPr>
        <p:txBody>
          <a:bodyPr/>
          <a:lstStyle/>
          <a:p>
            <a:r>
              <a:rPr lang="en-US" altLang="zh-TW" dirty="0"/>
              <a:t>Application</a:t>
            </a:r>
            <a:r>
              <a:rPr lang="en-US" altLang="zh-TW" sz="4000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r>
              <a:rPr lang="en-US" altLang="zh-TW" sz="4000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23</a:t>
            </a:fld>
            <a:endParaRPr lang="en-US" altLang="zh-TW" dirty="0"/>
          </a:p>
        </p:txBody>
      </p:sp>
      <p:sp>
        <p:nvSpPr>
          <p:cNvPr id="5" name="文字方塊 5"/>
          <p:cNvSpPr txBox="1"/>
          <p:nvPr/>
        </p:nvSpPr>
        <p:spPr>
          <a:xfrm>
            <a:off x="1752600" y="1600201"/>
            <a:ext cx="10134600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/>
              <a:t>&lt;?php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/>
              <a:t> = “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sophia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yourDataBasePassword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="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mysqli_connect</a:t>
            </a:r>
            <a:r>
              <a:rPr lang="en-US" altLang="zh-TW" sz="1400" dirty="0"/>
              <a:t>($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mysqli_select_db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select database: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 = "SELECT * FROM employee;";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mysqli_query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execute query: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while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mysqli_fetch_array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, MYSQLI_ASSOC))</a:t>
            </a:r>
          </a:p>
          <a:p>
            <a:pPr>
              <a:buNone/>
            </a:pPr>
            <a:r>
              <a:rPr lang="en-US" altLang="zh-TW" sz="1400" dirty="0"/>
              <a:t>{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"Employee ID: ".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employee_id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 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"Name: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'name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"Address: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'address</a:t>
            </a:r>
            <a:r>
              <a:rPr lang="en-US" altLang="zh-TW" sz="1400" dirty="0"/>
              <a:t>'] ."&lt;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} 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mysqli_close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);</a:t>
            </a:r>
          </a:p>
          <a:p>
            <a:pPr>
              <a:buNone/>
            </a:pPr>
            <a:r>
              <a:rPr lang="en-US" altLang="zh-TW" sz="1400" dirty="0"/>
              <a:t>?&gt;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r>
              <a:rPr lang="en-US" altLang="zh-TW" sz="4000" dirty="0"/>
              <a:t> </a:t>
            </a:r>
            <a:r>
              <a:rPr lang="en-US" altLang="zh-TW" dirty="0"/>
              <a:t>1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24</a:t>
            </a:fld>
            <a:endParaRPr lang="en-US" altLang="zh-TW" dirty="0"/>
          </a:p>
        </p:txBody>
      </p:sp>
      <p:cxnSp>
        <p:nvCxnSpPr>
          <p:cNvPr id="7" name="直線單箭頭接點 6"/>
          <p:cNvCxnSpPr>
            <a:stCxn id="9" idx="1"/>
            <a:endCxn id="10" idx="3"/>
          </p:cNvCxnSpPr>
          <p:nvPr/>
        </p:nvCxnSpPr>
        <p:spPr bwMode="auto">
          <a:xfrm rot="10800000">
            <a:off x="2438400" y="1714500"/>
            <a:ext cx="2514600" cy="1066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9" name="文字方塊 8"/>
          <p:cNvSpPr txBox="1"/>
          <p:nvPr/>
        </p:nvSpPr>
        <p:spPr>
          <a:xfrm>
            <a:off x="4953000" y="1447801"/>
            <a:ext cx="2438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r>
              <a:rPr lang="en-US" altLang="zh-TW" dirty="0"/>
              <a:t> indicates the start of </a:t>
            </a:r>
            <a:r>
              <a:rPr lang="en-US" altLang="zh-TW" dirty="0" err="1"/>
              <a:t>php</a:t>
            </a:r>
            <a:r>
              <a:rPr lang="en-US" altLang="zh-TW" dirty="0"/>
              <a:t> code.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1828800" y="1600200"/>
            <a:ext cx="609600" cy="228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11" name="文字方塊 5">
            <a:extLst>
              <a:ext uri="{FF2B5EF4-FFF2-40B4-BE49-F238E27FC236}">
                <a16:creationId xmlns:a16="http://schemas.microsoft.com/office/drawing/2014/main" id="{9B814931-8A3D-4924-8B7A-F6A88FF083E7}"/>
              </a:ext>
            </a:extLst>
          </p:cNvPr>
          <p:cNvSpPr txBox="1"/>
          <p:nvPr/>
        </p:nvSpPr>
        <p:spPr>
          <a:xfrm>
            <a:off x="1752600" y="1600201"/>
            <a:ext cx="10134600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/>
              <a:t>&lt;?php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/>
              <a:t> = “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sophia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yourDataBasePassword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="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mysqli_connect</a:t>
            </a:r>
            <a:r>
              <a:rPr lang="en-US" altLang="zh-TW" sz="1400" dirty="0"/>
              <a:t>($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mysqli_select_db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select database: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 = "SELECT * FROM employee;";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mysqli_query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execute query: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while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mysqli_fetch_array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, MYSQLI_ASSOC))</a:t>
            </a:r>
          </a:p>
          <a:p>
            <a:pPr>
              <a:buNone/>
            </a:pPr>
            <a:r>
              <a:rPr lang="en-US" altLang="zh-TW" sz="1400" dirty="0"/>
              <a:t>{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"Employee ID: ".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employee_id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 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"Name: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'name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"Address: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'address</a:t>
            </a:r>
            <a:r>
              <a:rPr lang="en-US" altLang="zh-TW" sz="1400" dirty="0"/>
              <a:t>'] ."&lt;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} 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mysqli_close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);</a:t>
            </a:r>
          </a:p>
          <a:p>
            <a:pPr>
              <a:buNone/>
            </a:pPr>
            <a:r>
              <a:rPr lang="en-US" altLang="zh-TW" sz="1400" dirty="0"/>
              <a:t>?&gt;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r>
              <a:rPr lang="en-US" altLang="zh-TW" sz="4000" dirty="0"/>
              <a:t> </a:t>
            </a:r>
            <a:r>
              <a:rPr lang="en-US" altLang="zh-TW" dirty="0"/>
              <a:t>1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25</a:t>
            </a:fld>
            <a:endParaRPr lang="en-US" altLang="zh-TW" dirty="0"/>
          </a:p>
        </p:txBody>
      </p:sp>
      <p:cxnSp>
        <p:nvCxnSpPr>
          <p:cNvPr id="7" name="直線單箭頭接點 6"/>
          <p:cNvCxnSpPr>
            <a:stCxn id="9" idx="1"/>
            <a:endCxn id="10" idx="3"/>
          </p:cNvCxnSpPr>
          <p:nvPr/>
        </p:nvCxnSpPr>
        <p:spPr bwMode="auto">
          <a:xfrm flipH="1">
            <a:off x="5105400" y="2214164"/>
            <a:ext cx="762000" cy="71836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9" name="文字方塊 8"/>
          <p:cNvSpPr txBox="1"/>
          <p:nvPr/>
        </p:nvSpPr>
        <p:spPr>
          <a:xfrm>
            <a:off x="5867400" y="1447801"/>
            <a:ext cx="426720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/>
              <a:t>Variable in </a:t>
            </a:r>
            <a:r>
              <a:rPr lang="en-US" altLang="zh-TW" dirty="0" err="1"/>
              <a:t>php</a:t>
            </a:r>
            <a:r>
              <a:rPr lang="en-US" altLang="zh-TW" dirty="0"/>
              <a:t> starts with “$”, so $host is a variable.</a:t>
            </a:r>
          </a:p>
          <a:p>
            <a:pPr>
              <a:buNone/>
            </a:pPr>
            <a:r>
              <a:rPr lang="en-US" altLang="zh-TW" dirty="0"/>
              <a:t>The value of $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dirty="0"/>
              <a:t> is a text “</a:t>
            </a:r>
            <a:r>
              <a:rPr lang="en-US" altLang="zh-TW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sophia</a:t>
            </a:r>
            <a:r>
              <a:rPr lang="en-US" altLang="zh-TW" dirty="0"/>
              <a:t>”.</a:t>
            </a:r>
          </a:p>
          <a:p>
            <a:pPr>
              <a:buNone/>
            </a:pPr>
            <a:r>
              <a:rPr lang="en-US" altLang="zh-TW" dirty="0"/>
              <a:t>It is because the database server is located in a machine called “</a:t>
            </a:r>
            <a:r>
              <a:rPr lang="en-US" altLang="zh-TW" dirty="0" err="1"/>
              <a:t>sophia</a:t>
            </a:r>
            <a:r>
              <a:rPr lang="en-US" altLang="zh-TW" dirty="0"/>
              <a:t>” in the CS department.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1828800" y="1828800"/>
            <a:ext cx="3276600" cy="914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11" name="文字方塊 5">
            <a:extLst>
              <a:ext uri="{FF2B5EF4-FFF2-40B4-BE49-F238E27FC236}">
                <a16:creationId xmlns:a16="http://schemas.microsoft.com/office/drawing/2014/main" id="{778BE27E-A67D-49C0-866F-77FC2A708609}"/>
              </a:ext>
            </a:extLst>
          </p:cNvPr>
          <p:cNvSpPr txBox="1"/>
          <p:nvPr/>
        </p:nvSpPr>
        <p:spPr>
          <a:xfrm>
            <a:off x="1752600" y="1600201"/>
            <a:ext cx="10134600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/>
              <a:t>&lt;?php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/>
              <a:t> = “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sophia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yourDataBasePassword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="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mysqli_connect</a:t>
            </a:r>
            <a:r>
              <a:rPr lang="en-US" altLang="zh-TW" sz="1400" dirty="0"/>
              <a:t>($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mysqli_select_db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select database: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 = "SELECT * FROM employee;";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mysqli_query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execute query: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while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mysqli_fetch_array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, MYSQLI_ASSOC))</a:t>
            </a:r>
          </a:p>
          <a:p>
            <a:pPr>
              <a:buNone/>
            </a:pPr>
            <a:r>
              <a:rPr lang="en-US" altLang="zh-TW" sz="1400" dirty="0"/>
              <a:t>{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"Employee ID: ".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employee_id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 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"Name: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'name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"Address: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'address</a:t>
            </a:r>
            <a:r>
              <a:rPr lang="en-US" altLang="zh-TW" sz="1400" dirty="0"/>
              <a:t>'] ."&lt;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} 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mysqli_close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);</a:t>
            </a:r>
          </a:p>
          <a:p>
            <a:pPr>
              <a:buNone/>
            </a:pPr>
            <a:r>
              <a:rPr lang="en-US" altLang="zh-TW" sz="1400" dirty="0"/>
              <a:t>?&gt;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5">
            <a:extLst>
              <a:ext uri="{FF2B5EF4-FFF2-40B4-BE49-F238E27FC236}">
                <a16:creationId xmlns:a16="http://schemas.microsoft.com/office/drawing/2014/main" id="{72B9EAC4-E7E1-4D7C-8DDD-1AB2E9937977}"/>
              </a:ext>
            </a:extLst>
          </p:cNvPr>
          <p:cNvSpPr txBox="1"/>
          <p:nvPr/>
        </p:nvSpPr>
        <p:spPr>
          <a:xfrm>
            <a:off x="1752600" y="1600201"/>
            <a:ext cx="10134600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/>
              <a:t>&lt;?php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/>
              <a:t> = “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sophia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yourDataBasePassword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="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mysqli_connect</a:t>
            </a:r>
            <a:r>
              <a:rPr lang="en-US" altLang="zh-TW" sz="1400" dirty="0"/>
              <a:t>($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mysqli_select_db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select database: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 = "SELECT * FROM employee;";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mysqli_query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execute query: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while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mysqli_fetch_array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, MYSQLI_ASSOC))</a:t>
            </a:r>
          </a:p>
          <a:p>
            <a:pPr>
              <a:buNone/>
            </a:pPr>
            <a:r>
              <a:rPr lang="en-US" altLang="zh-TW" sz="1400" dirty="0"/>
              <a:t>{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"Employee ID: ".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employee_id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 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"Name: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'name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"Address: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'address</a:t>
            </a:r>
            <a:r>
              <a:rPr lang="en-US" altLang="zh-TW" sz="1400" dirty="0"/>
              <a:t>'] ."&lt;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} 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mysqli_close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);</a:t>
            </a:r>
          </a:p>
          <a:p>
            <a:pPr>
              <a:buNone/>
            </a:pPr>
            <a:r>
              <a:rPr lang="en-US" altLang="zh-TW" sz="1400" dirty="0"/>
              <a:t>?&gt;</a:t>
            </a:r>
            <a:endParaRPr lang="zh-TW" altLang="en-US" sz="1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r>
              <a:rPr lang="en-US" altLang="zh-TW" sz="4000" dirty="0"/>
              <a:t> </a:t>
            </a:r>
            <a:r>
              <a:rPr lang="en-US" altLang="zh-TW" dirty="0"/>
              <a:t>1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26</a:t>
            </a:fld>
            <a:endParaRPr lang="en-US" altLang="zh-TW" dirty="0"/>
          </a:p>
        </p:txBody>
      </p:sp>
      <p:cxnSp>
        <p:nvCxnSpPr>
          <p:cNvPr id="7" name="直線單箭頭接點 6"/>
          <p:cNvCxnSpPr>
            <a:cxnSpLocks/>
            <a:stCxn id="9" idx="1"/>
            <a:endCxn id="10" idx="3"/>
          </p:cNvCxnSpPr>
          <p:nvPr/>
        </p:nvCxnSpPr>
        <p:spPr bwMode="auto">
          <a:xfrm flipH="1">
            <a:off x="7010400" y="2324100"/>
            <a:ext cx="676212" cy="685800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9" name="文字方塊 8"/>
          <p:cNvSpPr txBox="1"/>
          <p:nvPr/>
        </p:nvSpPr>
        <p:spPr>
          <a:xfrm>
            <a:off x="7686612" y="2167134"/>
            <a:ext cx="38862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/>
              <a:t>1. Connect to the database server.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828800" y="2819400"/>
            <a:ext cx="51816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5">
            <a:extLst>
              <a:ext uri="{FF2B5EF4-FFF2-40B4-BE49-F238E27FC236}">
                <a16:creationId xmlns:a16="http://schemas.microsoft.com/office/drawing/2014/main" id="{4807DCEB-B3D5-4724-979A-92834B3D0F8E}"/>
              </a:ext>
            </a:extLst>
          </p:cNvPr>
          <p:cNvSpPr txBox="1"/>
          <p:nvPr/>
        </p:nvSpPr>
        <p:spPr>
          <a:xfrm>
            <a:off x="1752600" y="1600201"/>
            <a:ext cx="10134600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/>
              <a:t>&lt;?php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/>
              <a:t> = “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sophia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yourDataBasePassword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="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mysqli_connect</a:t>
            </a:r>
            <a:r>
              <a:rPr lang="en-US" altLang="zh-TW" sz="1400" dirty="0"/>
              <a:t>($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mysqli_select_db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select database: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 = "SELECT * FROM employee;";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mysqli_query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execute query: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while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mysqli_fetch_array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, MYSQLI_ASSOC))</a:t>
            </a:r>
          </a:p>
          <a:p>
            <a:pPr>
              <a:buNone/>
            </a:pPr>
            <a:r>
              <a:rPr lang="en-US" altLang="zh-TW" sz="1400" dirty="0"/>
              <a:t>{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"Employee ID: ".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employee_id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 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"Name: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'name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"Address: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'address</a:t>
            </a:r>
            <a:r>
              <a:rPr lang="en-US" altLang="zh-TW" sz="1400" dirty="0"/>
              <a:t>'] ."&lt;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} 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mysqli_close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);</a:t>
            </a:r>
          </a:p>
          <a:p>
            <a:pPr>
              <a:buNone/>
            </a:pPr>
            <a:r>
              <a:rPr lang="en-US" altLang="zh-TW" sz="1400" dirty="0"/>
              <a:t>?&gt;</a:t>
            </a:r>
            <a:endParaRPr lang="zh-TW" altLang="en-US" sz="1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r>
              <a:rPr lang="en-US" altLang="zh-TW" sz="4000" dirty="0"/>
              <a:t> </a:t>
            </a:r>
            <a:r>
              <a:rPr lang="en-US" altLang="zh-TW" dirty="0"/>
              <a:t>1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27</a:t>
            </a:fld>
            <a:endParaRPr lang="en-US" altLang="zh-TW" dirty="0"/>
          </a:p>
        </p:txBody>
      </p:sp>
      <p:cxnSp>
        <p:nvCxnSpPr>
          <p:cNvPr id="7" name="直線單箭頭接點 6"/>
          <p:cNvCxnSpPr>
            <a:cxnSpLocks/>
            <a:endCxn id="10" idx="0"/>
          </p:cNvCxnSpPr>
          <p:nvPr/>
        </p:nvCxnSpPr>
        <p:spPr bwMode="auto">
          <a:xfrm flipH="1">
            <a:off x="6400800" y="2428964"/>
            <a:ext cx="2528646" cy="847636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9" name="文字方塊 8"/>
          <p:cNvSpPr txBox="1"/>
          <p:nvPr/>
        </p:nvSpPr>
        <p:spPr>
          <a:xfrm>
            <a:off x="7672146" y="1228635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/>
              <a:t>2. Select the database in the database server because a database server can host more than one databases.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752600" y="3276600"/>
            <a:ext cx="92964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5">
            <a:extLst>
              <a:ext uri="{FF2B5EF4-FFF2-40B4-BE49-F238E27FC236}">
                <a16:creationId xmlns:a16="http://schemas.microsoft.com/office/drawing/2014/main" id="{8A25457B-B300-49D8-A315-5F14D86F6FD3}"/>
              </a:ext>
            </a:extLst>
          </p:cNvPr>
          <p:cNvSpPr txBox="1"/>
          <p:nvPr/>
        </p:nvSpPr>
        <p:spPr>
          <a:xfrm>
            <a:off x="1752600" y="1600201"/>
            <a:ext cx="10134600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/>
              <a:t>&lt;?php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/>
              <a:t> = “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sophia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yourDataBasePassword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="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mysqli_connect</a:t>
            </a:r>
            <a:r>
              <a:rPr lang="en-US" altLang="zh-TW" sz="1400" dirty="0"/>
              <a:t>($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mysqli_select_db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select database: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 = "SELECT * FROM employee;";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mysqli_query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execute query: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while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mysqli_fetch_array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, MYSQLI_ASSOC))</a:t>
            </a:r>
          </a:p>
          <a:p>
            <a:pPr>
              <a:buNone/>
            </a:pPr>
            <a:r>
              <a:rPr lang="en-US" altLang="zh-TW" sz="1400" dirty="0"/>
              <a:t>{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"Employee ID: ".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employee_id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 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"Name: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'name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"Address: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'address</a:t>
            </a:r>
            <a:r>
              <a:rPr lang="en-US" altLang="zh-TW" sz="1400" dirty="0"/>
              <a:t>'] ."&lt;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} 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mysqli_close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);</a:t>
            </a:r>
          </a:p>
          <a:p>
            <a:pPr>
              <a:buNone/>
            </a:pPr>
            <a:r>
              <a:rPr lang="en-US" altLang="zh-TW" sz="1400" dirty="0"/>
              <a:t>?&gt;</a:t>
            </a:r>
            <a:endParaRPr lang="zh-TW" altLang="en-US" sz="1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r>
              <a:rPr lang="en-US" altLang="zh-TW" sz="4000" dirty="0"/>
              <a:t> </a:t>
            </a:r>
            <a:r>
              <a:rPr lang="en-US" altLang="zh-TW" dirty="0"/>
              <a:t>1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28</a:t>
            </a:fld>
            <a:endParaRPr lang="en-US" altLang="zh-TW" dirty="0"/>
          </a:p>
        </p:txBody>
      </p:sp>
      <p:cxnSp>
        <p:nvCxnSpPr>
          <p:cNvPr id="7" name="直線單箭頭接點 6"/>
          <p:cNvCxnSpPr>
            <a:cxnSpLocks/>
            <a:stCxn id="9" idx="1"/>
            <a:endCxn id="10" idx="3"/>
          </p:cNvCxnSpPr>
          <p:nvPr/>
        </p:nvCxnSpPr>
        <p:spPr bwMode="auto">
          <a:xfrm flipH="1">
            <a:off x="5334000" y="1876249"/>
            <a:ext cx="1672026" cy="1971851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9" name="文字方塊 8"/>
          <p:cNvSpPr txBox="1"/>
          <p:nvPr/>
        </p:nvSpPr>
        <p:spPr>
          <a:xfrm>
            <a:off x="7006026" y="805186"/>
            <a:ext cx="454660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/>
              <a:t>3. Prepare the query.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We use the variable $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dirty="0"/>
              <a:t> to store the SQL statement. We will learn more different SQL constructs  in Chapter 3.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In this example, the statement means :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Select all records from the employee table.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752600" y="3657600"/>
            <a:ext cx="35814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5">
            <a:extLst>
              <a:ext uri="{FF2B5EF4-FFF2-40B4-BE49-F238E27FC236}">
                <a16:creationId xmlns:a16="http://schemas.microsoft.com/office/drawing/2014/main" id="{610F2E4C-D519-47F1-9650-13BA00EACCE5}"/>
              </a:ext>
            </a:extLst>
          </p:cNvPr>
          <p:cNvSpPr txBox="1"/>
          <p:nvPr/>
        </p:nvSpPr>
        <p:spPr>
          <a:xfrm>
            <a:off x="1752600" y="1600201"/>
            <a:ext cx="10134600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/>
              <a:t>&lt;?php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/>
              <a:t> = “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sophia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yourDataBasePassword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="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mysqli_connect</a:t>
            </a:r>
            <a:r>
              <a:rPr lang="en-US" altLang="zh-TW" sz="1400" dirty="0"/>
              <a:t>($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mysqli_select_db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select database: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 = "SELECT * FROM employee;";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mysqli_query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execute query: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while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mysqli_fetch_array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, MYSQLI_ASSOC))</a:t>
            </a:r>
          </a:p>
          <a:p>
            <a:pPr>
              <a:buNone/>
            </a:pPr>
            <a:r>
              <a:rPr lang="en-US" altLang="zh-TW" sz="1400" dirty="0"/>
              <a:t>{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"Employee ID: ".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employee_id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 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"Name: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'name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"Address: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'address</a:t>
            </a:r>
            <a:r>
              <a:rPr lang="en-US" altLang="zh-TW" sz="1400" dirty="0"/>
              <a:t>'] ."&lt;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} 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mysqli_close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);</a:t>
            </a:r>
          </a:p>
          <a:p>
            <a:pPr>
              <a:buNone/>
            </a:pPr>
            <a:r>
              <a:rPr lang="en-US" altLang="zh-TW" sz="1400" dirty="0"/>
              <a:t>?&gt;</a:t>
            </a:r>
            <a:endParaRPr lang="zh-TW" altLang="en-US" sz="1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r>
              <a:rPr lang="en-US" altLang="zh-TW" sz="4000" dirty="0"/>
              <a:t> </a:t>
            </a:r>
            <a:r>
              <a:rPr lang="en-US" altLang="zh-TW" dirty="0"/>
              <a:t>1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29</a:t>
            </a:fld>
            <a:endParaRPr lang="en-US" altLang="zh-TW" dirty="0"/>
          </a:p>
        </p:txBody>
      </p:sp>
      <p:cxnSp>
        <p:nvCxnSpPr>
          <p:cNvPr id="7" name="直線單箭頭接點 6"/>
          <p:cNvCxnSpPr>
            <a:cxnSpLocks/>
            <a:stCxn id="9" idx="1"/>
            <a:endCxn id="10" idx="2"/>
          </p:cNvCxnSpPr>
          <p:nvPr/>
        </p:nvCxnSpPr>
        <p:spPr bwMode="auto">
          <a:xfrm flipH="1" flipV="1">
            <a:off x="6248400" y="4495800"/>
            <a:ext cx="2438400" cy="902981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9" name="文字方塊 8"/>
          <p:cNvSpPr txBox="1"/>
          <p:nvPr/>
        </p:nvSpPr>
        <p:spPr>
          <a:xfrm>
            <a:off x="8686800" y="4881716"/>
            <a:ext cx="2895600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/>
              <a:t>4. Execute the statement.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After the statement is executed, the result is in the variable </a:t>
            </a:r>
            <a:r>
              <a:rPr lang="en-US" altLang="zh-TW" dirty="0"/>
              <a:t>$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752600" y="4114800"/>
            <a:ext cx="89916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To build a simple web-based database application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To understand the role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Web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Database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Application programming server (Server-side programming language)</a:t>
            </a:r>
          </a:p>
        </p:txBody>
      </p:sp>
      <p:pic>
        <p:nvPicPr>
          <p:cNvPr id="7" name="Picture 3" descr="C:\Documents and Settings\Administrator\Desktop\C0278A Tutorial 2\mysq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4109" y="3352800"/>
            <a:ext cx="1457594" cy="970586"/>
          </a:xfrm>
          <a:prstGeom prst="rect">
            <a:avLst/>
          </a:prstGeom>
          <a:noFill/>
        </p:spPr>
      </p:pic>
      <p:pic>
        <p:nvPicPr>
          <p:cNvPr id="9" name="Picture 2" descr="C:\Documents and Settings\Administrator\Desktop\C0278A Tutorial 2\apach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124200"/>
            <a:ext cx="1244600" cy="933450"/>
          </a:xfrm>
          <a:prstGeom prst="rect">
            <a:avLst/>
          </a:prstGeom>
          <a:noFill/>
        </p:spPr>
      </p:pic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In this tutorial…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5" name="Picture 4" descr="C:\Documents and Settings\Administrator\Desktop\C0278A Tutorial 2\ph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62954" y="4191000"/>
            <a:ext cx="1034955" cy="57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5">
            <a:extLst>
              <a:ext uri="{FF2B5EF4-FFF2-40B4-BE49-F238E27FC236}">
                <a16:creationId xmlns:a16="http://schemas.microsoft.com/office/drawing/2014/main" id="{36B5025D-F7D6-4C0D-8341-01BB145C10AB}"/>
              </a:ext>
            </a:extLst>
          </p:cNvPr>
          <p:cNvSpPr txBox="1"/>
          <p:nvPr/>
        </p:nvSpPr>
        <p:spPr>
          <a:xfrm>
            <a:off x="1752600" y="1600201"/>
            <a:ext cx="10134600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/>
              <a:t>&lt;?php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/>
              <a:t> = “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sophia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yourDataBasePassword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="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mysqli_connect</a:t>
            </a:r>
            <a:r>
              <a:rPr lang="en-US" altLang="zh-TW" sz="1400" dirty="0"/>
              <a:t>($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mysqli_select_db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select database: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 = "SELECT * FROM employee;";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mysqli_query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execute query: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while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mysqli_fetch_array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, MYSQLI_ASSOC))</a:t>
            </a:r>
          </a:p>
          <a:p>
            <a:pPr>
              <a:buNone/>
            </a:pPr>
            <a:r>
              <a:rPr lang="en-US" altLang="zh-TW" sz="1400" dirty="0"/>
              <a:t>{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"Employee ID: ".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employee_id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 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"Name: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'name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"Address: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'address</a:t>
            </a:r>
            <a:r>
              <a:rPr lang="en-US" altLang="zh-TW" sz="1400" dirty="0"/>
              <a:t>'] ."&lt;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} 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mysqli_close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);</a:t>
            </a:r>
          </a:p>
          <a:p>
            <a:pPr>
              <a:buNone/>
            </a:pPr>
            <a:r>
              <a:rPr lang="en-US" altLang="zh-TW" sz="1400" dirty="0"/>
              <a:t>?&gt;</a:t>
            </a:r>
            <a:endParaRPr lang="zh-TW" altLang="en-US" sz="1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r>
              <a:rPr lang="en-US" altLang="zh-TW" sz="4000" dirty="0"/>
              <a:t> </a:t>
            </a:r>
            <a:r>
              <a:rPr lang="en-US" altLang="zh-TW" dirty="0"/>
              <a:t>1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30</a:t>
            </a:fld>
            <a:endParaRPr lang="en-US" altLang="zh-TW" dirty="0"/>
          </a:p>
        </p:txBody>
      </p:sp>
      <p:cxnSp>
        <p:nvCxnSpPr>
          <p:cNvPr id="7" name="直線單箭頭接點 6"/>
          <p:cNvCxnSpPr>
            <a:cxnSpLocks/>
            <a:stCxn id="9" idx="1"/>
            <a:endCxn id="10" idx="3"/>
          </p:cNvCxnSpPr>
          <p:nvPr/>
        </p:nvCxnSpPr>
        <p:spPr bwMode="auto">
          <a:xfrm flipH="1" flipV="1">
            <a:off x="6934200" y="5257800"/>
            <a:ext cx="1145019" cy="358885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9" name="文字方塊 8"/>
          <p:cNvSpPr txBox="1"/>
          <p:nvPr/>
        </p:nvSpPr>
        <p:spPr>
          <a:xfrm>
            <a:off x="8079219" y="4628722"/>
            <a:ext cx="2895600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/>
              <a:t>We now </a:t>
            </a:r>
            <a:r>
              <a:rPr lang="en-US" altLang="zh-TW" b="1" dirty="0">
                <a:solidFill>
                  <a:srgbClr val="FF0000"/>
                </a:solidFill>
              </a:rPr>
              <a:t>echo</a:t>
            </a:r>
            <a:r>
              <a:rPr lang="en-US" altLang="zh-TW" dirty="0"/>
              <a:t> the result and generate the web page.</a:t>
            </a: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This example code is </a:t>
            </a:r>
            <a:r>
              <a:rPr lang="en-US" altLang="zh-TW" b="1" dirty="0">
                <a:solidFill>
                  <a:srgbClr val="FF0000"/>
                </a:solidFill>
              </a:rPr>
              <a:t>VERY USEFUL</a:t>
            </a:r>
            <a:r>
              <a:rPr lang="en-US" altLang="zh-TW" dirty="0">
                <a:solidFill>
                  <a:srgbClr val="FF0000"/>
                </a:solidFill>
              </a:rPr>
              <a:t>! It simply prints out the records one by one.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752600" y="4495800"/>
            <a:ext cx="5181600" cy="1524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5">
            <a:extLst>
              <a:ext uri="{FF2B5EF4-FFF2-40B4-BE49-F238E27FC236}">
                <a16:creationId xmlns:a16="http://schemas.microsoft.com/office/drawing/2014/main" id="{589BAFD6-18B1-44C8-AEEA-89CC332BBFEE}"/>
              </a:ext>
            </a:extLst>
          </p:cNvPr>
          <p:cNvSpPr txBox="1"/>
          <p:nvPr/>
        </p:nvSpPr>
        <p:spPr>
          <a:xfrm>
            <a:off x="1752600" y="1600201"/>
            <a:ext cx="10134600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/>
              <a:t>&lt;?php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/>
              <a:t> = “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sophia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=“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yourDataBasePassword</a:t>
            </a:r>
            <a:r>
              <a:rPr lang="en-US" altLang="zh-TW" sz="1400" dirty="0"/>
              <a:t>";</a:t>
            </a: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="</a:t>
            </a:r>
            <a:r>
              <a:rPr lang="en-US" altLang="zh-TW" sz="1400" b="1" i="1" dirty="0" err="1">
                <a:solidFill>
                  <a:srgbClr val="00B050"/>
                </a:solidFill>
              </a:rPr>
              <a:t>yourCSID</a:t>
            </a:r>
            <a:r>
              <a:rPr lang="en-US" altLang="zh-TW" sz="1400" dirty="0"/>
              <a:t>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mysqli_connect</a:t>
            </a:r>
            <a:r>
              <a:rPr lang="en-US" altLang="zh-TW" sz="1400" dirty="0"/>
              <a:t>($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host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altLang="zh-TW" sz="1400" dirty="0" err="1"/>
              <a:t>,$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password</a:t>
            </a:r>
            <a:r>
              <a:rPr lang="en-US" altLang="zh-TW" sz="1400" dirty="0"/>
              <a:t>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mysqli_select_db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select database: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 = "SELECT * FROM employee;";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mysqli_query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,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altLang="zh-TW" sz="1400" dirty="0"/>
              <a:t>) or </a:t>
            </a:r>
            <a:r>
              <a:rPr lang="en-US" altLang="zh-TW" sz="1400" b="1" dirty="0">
                <a:solidFill>
                  <a:srgbClr val="FF0000"/>
                </a:solidFill>
              </a:rPr>
              <a:t>die</a:t>
            </a:r>
            <a:r>
              <a:rPr lang="en-US" altLang="zh-TW" sz="1400" dirty="0"/>
              <a:t>( "Unable to execute query: ".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mysqli_error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));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while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 = </a:t>
            </a:r>
            <a:r>
              <a:rPr lang="en-US" altLang="zh-TW" sz="1400" b="1" dirty="0" err="1">
                <a:solidFill>
                  <a:srgbClr val="FF0000"/>
                </a:solidFill>
              </a:rPr>
              <a:t>mysqli_fetch_array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altLang="zh-TW" sz="1400" dirty="0"/>
              <a:t>, MYSQLI_ASSOC))</a:t>
            </a:r>
          </a:p>
          <a:p>
            <a:pPr>
              <a:buNone/>
            </a:pPr>
            <a:r>
              <a:rPr lang="en-US" altLang="zh-TW" sz="1400" dirty="0"/>
              <a:t>{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"Employee ID: ". 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en-US" altLang="zh-TW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employee_id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 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"Name: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'name</a:t>
            </a:r>
            <a:r>
              <a:rPr lang="en-US" altLang="zh-TW" sz="1400" dirty="0"/>
              <a:t>'] ."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FF0000"/>
                </a:solidFill>
              </a:rPr>
              <a:t>echo</a:t>
            </a:r>
            <a:r>
              <a:rPr lang="en-US" altLang="zh-TW" sz="1400" dirty="0"/>
              <a:t> "Address: " .$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row</a:t>
            </a:r>
            <a:r>
              <a:rPr lang="en-US" altLang="zh-TW" sz="1400" dirty="0"/>
              <a:t>[</a:t>
            </a:r>
            <a:r>
              <a:rPr lang="en-US" altLang="zh-TW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'address</a:t>
            </a:r>
            <a:r>
              <a:rPr lang="en-US" altLang="zh-TW" sz="1400" dirty="0"/>
              <a:t>'] ."&lt;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</a:t>
            </a:r>
          </a:p>
          <a:p>
            <a:pPr>
              <a:buNone/>
            </a:pPr>
            <a:r>
              <a:rPr lang="en-US" altLang="zh-TW" sz="1400" dirty="0"/>
              <a:t>} </a:t>
            </a:r>
          </a:p>
          <a:p>
            <a:pPr>
              <a:buNone/>
            </a:pPr>
            <a:endParaRPr lang="en-US" altLang="zh-TW" sz="1400" dirty="0"/>
          </a:p>
          <a:p>
            <a:pPr>
              <a:buNone/>
            </a:pPr>
            <a:r>
              <a:rPr lang="en-US" altLang="zh-TW" sz="1400" b="1" dirty="0" err="1">
                <a:solidFill>
                  <a:srgbClr val="FF0000"/>
                </a:solidFill>
              </a:rPr>
              <a:t>mysqli_close</a:t>
            </a:r>
            <a:r>
              <a:rPr lang="en-US" altLang="zh-TW" sz="1400" dirty="0"/>
              <a:t>($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US" altLang="zh-TW" sz="1400" dirty="0"/>
              <a:t>);</a:t>
            </a:r>
          </a:p>
          <a:p>
            <a:pPr>
              <a:buNone/>
            </a:pPr>
            <a:r>
              <a:rPr lang="en-US" altLang="zh-TW" sz="1400" dirty="0"/>
              <a:t>?&gt;</a:t>
            </a:r>
            <a:endParaRPr lang="zh-TW" altLang="en-US" sz="1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r>
              <a:rPr lang="en-US" altLang="zh-TW" sz="4000" dirty="0"/>
              <a:t> </a:t>
            </a:r>
            <a:r>
              <a:rPr lang="en-US" altLang="zh-TW" dirty="0"/>
              <a:t>1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31</a:t>
            </a:fld>
            <a:endParaRPr lang="en-US" altLang="zh-TW" dirty="0"/>
          </a:p>
        </p:txBody>
      </p:sp>
      <p:cxnSp>
        <p:nvCxnSpPr>
          <p:cNvPr id="7" name="直線單箭頭接點 6"/>
          <p:cNvCxnSpPr>
            <a:cxnSpLocks/>
            <a:stCxn id="9" idx="1"/>
            <a:endCxn id="10" idx="3"/>
          </p:cNvCxnSpPr>
          <p:nvPr/>
        </p:nvCxnSpPr>
        <p:spPr bwMode="auto">
          <a:xfrm flipH="1">
            <a:off x="4191000" y="5449366"/>
            <a:ext cx="3352800" cy="722834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9" name="文字方塊 8"/>
          <p:cNvSpPr txBox="1"/>
          <p:nvPr/>
        </p:nvSpPr>
        <p:spPr>
          <a:xfrm>
            <a:off x="7543800" y="5181600"/>
            <a:ext cx="289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/>
              <a:t>Finally, we close the database connection.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52600" y="6019800"/>
            <a:ext cx="2438400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r>
              <a:rPr lang="en-US" altLang="zh-TW" sz="4000" dirty="0"/>
              <a:t> </a:t>
            </a:r>
            <a:r>
              <a:rPr lang="en-US" altLang="zh-TW" dirty="0"/>
              <a:t>1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5000" y="1752600"/>
            <a:ext cx="8229600" cy="2438400"/>
          </a:xfrm>
        </p:spPr>
        <p:txBody>
          <a:bodyPr/>
          <a:lstStyle/>
          <a:p>
            <a:r>
              <a:rPr lang="en-US" altLang="zh-TW" sz="2800" dirty="0"/>
              <a:t>Now, please browse the PHP generated web page through the following URL: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Note that you cannot access the source code in query.php in the browser. </a:t>
            </a:r>
          </a:p>
          <a:p>
            <a:pPr lvl="1"/>
            <a:r>
              <a:rPr lang="en-US" altLang="zh-TW" sz="2400" dirty="0"/>
              <a:t>It is because the browser only receives the web page “generated” by the query.php (i.e., the echo commands), but not the codes in query.php.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32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2895600" y="2991958"/>
            <a:ext cx="7086600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sz="2800" dirty="0"/>
              <a:t>http://i.cs.hku.hk/</a:t>
            </a:r>
            <a:r>
              <a:rPr lang="en-US" altLang="zh-TW" sz="2800" b="1" dirty="0"/>
              <a:t>~</a:t>
            </a:r>
            <a:r>
              <a:rPr lang="en-US" altLang="zh-TW" sz="2800" b="1" dirty="0">
                <a:solidFill>
                  <a:srgbClr val="FF0000"/>
                </a:solidFill>
              </a:rPr>
              <a:t>yourCSID</a:t>
            </a:r>
            <a:r>
              <a:rPr lang="en-US" altLang="zh-TW" sz="2800" dirty="0"/>
              <a:t>/query.php</a:t>
            </a:r>
            <a:endParaRPr 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Take home exercise</a:t>
            </a:r>
            <a:endParaRPr lang="en-US" altLang="zh-TW" sz="4400" dirty="0">
              <a:ea typeface="新細明體" pitchFamily="18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4656" y="6400800"/>
            <a:ext cx="8907144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TW" sz="1100" dirty="0">
                <a:solidFill>
                  <a:srgbClr val="3B3B3B"/>
                </a:solidFill>
              </a:rPr>
              <a:t>Acknowledgement: Dr. Chui Chun Kit, Dr. Reynold Cheng, Dr. Ping Luo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info.akgroup.com/Portals/41231/images/C--Users-lobannon-Pictures-Istock%20Images-computer_library_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6" y="514350"/>
            <a:ext cx="2085975" cy="2076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Application 2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5000" y="1676400"/>
            <a:ext cx="8229600" cy="2438400"/>
          </a:xfrm>
        </p:spPr>
        <p:txBody>
          <a:bodyPr/>
          <a:lstStyle/>
          <a:p>
            <a:r>
              <a:rPr lang="en-US" altLang="zh-TW" sz="2000" dirty="0"/>
              <a:t>You are going to develop a </a:t>
            </a:r>
            <a:r>
              <a:rPr lang="en-US" altLang="zh-TW" sz="2000" b="1" dirty="0"/>
              <a:t>catalog system</a:t>
            </a:r>
            <a:r>
              <a:rPr lang="en-US" altLang="zh-TW" sz="2000" dirty="0"/>
              <a:t> in a library. </a:t>
            </a:r>
          </a:p>
          <a:p>
            <a:r>
              <a:rPr lang="en-US" altLang="zh-TW" sz="2000" dirty="0"/>
              <a:t>The library stores the </a:t>
            </a:r>
            <a:r>
              <a:rPr lang="en-US" altLang="zh-TW" sz="2000" b="1" dirty="0"/>
              <a:t>book</a:t>
            </a:r>
            <a:r>
              <a:rPr lang="en-US" altLang="zh-TW" sz="2000" dirty="0"/>
              <a:t> info as well as the </a:t>
            </a:r>
          </a:p>
          <a:p>
            <a:pPr>
              <a:buNone/>
            </a:pPr>
            <a:r>
              <a:rPr lang="en-US" altLang="zh-TW" sz="2000" b="1" dirty="0"/>
              <a:t>     author</a:t>
            </a:r>
            <a:r>
              <a:rPr lang="en-US" altLang="zh-TW" sz="2000" dirty="0"/>
              <a:t> info in the database.</a:t>
            </a:r>
          </a:p>
          <a:p>
            <a:pPr lvl="1"/>
            <a:r>
              <a:rPr lang="en-US" altLang="zh-TW" sz="1600" dirty="0"/>
              <a:t>For each </a:t>
            </a:r>
            <a:r>
              <a:rPr lang="en-US" altLang="zh-TW" sz="1600" b="1" dirty="0"/>
              <a:t>book</a:t>
            </a:r>
            <a:r>
              <a:rPr lang="en-US" altLang="zh-TW" sz="1600" dirty="0"/>
              <a:t>, we record its </a:t>
            </a:r>
            <a:r>
              <a:rPr lang="en-US" altLang="zh-TW" sz="1600" b="1" dirty="0" err="1"/>
              <a:t>book_id</a:t>
            </a:r>
            <a:r>
              <a:rPr lang="en-US" altLang="zh-TW" sz="1600" b="1" dirty="0"/>
              <a:t> (unique) </a:t>
            </a:r>
            <a:r>
              <a:rPr lang="en-US" altLang="zh-TW" sz="1600" dirty="0"/>
              <a:t>and </a:t>
            </a:r>
            <a:r>
              <a:rPr lang="en-US" altLang="zh-TW" sz="1600" b="1" dirty="0" err="1"/>
              <a:t>book_name</a:t>
            </a:r>
            <a:r>
              <a:rPr lang="en-US" altLang="zh-TW" sz="1600" dirty="0"/>
              <a:t>. </a:t>
            </a:r>
          </a:p>
          <a:p>
            <a:pPr lvl="1"/>
            <a:r>
              <a:rPr lang="en-US" altLang="zh-TW" sz="1600" dirty="0"/>
              <a:t>For each </a:t>
            </a:r>
            <a:r>
              <a:rPr lang="en-US" altLang="zh-TW" sz="1600" b="1" dirty="0"/>
              <a:t>author</a:t>
            </a:r>
            <a:r>
              <a:rPr lang="en-US" altLang="zh-TW" sz="1600" dirty="0"/>
              <a:t>, we record his/her </a:t>
            </a:r>
            <a:r>
              <a:rPr lang="en-US" altLang="zh-TW" sz="1600" b="1" dirty="0" err="1"/>
              <a:t>author_id</a:t>
            </a:r>
            <a:r>
              <a:rPr lang="en-US" altLang="zh-TW" sz="1600" b="1" dirty="0"/>
              <a:t> (unique)</a:t>
            </a:r>
            <a:r>
              <a:rPr lang="en-US" altLang="zh-TW" sz="1600" dirty="0"/>
              <a:t> and </a:t>
            </a:r>
            <a:r>
              <a:rPr lang="en-US" altLang="zh-TW" sz="1600" b="1" dirty="0" err="1"/>
              <a:t>author_name</a:t>
            </a:r>
            <a:r>
              <a:rPr lang="en-US" altLang="zh-TW" sz="1600" dirty="0"/>
              <a:t>.</a:t>
            </a:r>
          </a:p>
          <a:p>
            <a:pPr lvl="1"/>
            <a:r>
              <a:rPr lang="en-US" altLang="zh-TW" sz="1600" dirty="0"/>
              <a:t>A book is written by one or more authors. </a:t>
            </a:r>
          </a:p>
          <a:p>
            <a:pPr lvl="1"/>
            <a:r>
              <a:rPr lang="en-US" altLang="zh-TW" sz="1600" dirty="0"/>
              <a:t>We only keep the information of the authors who have written some books.</a:t>
            </a:r>
          </a:p>
          <a:p>
            <a:r>
              <a:rPr lang="en-US" altLang="zh-TW" sz="2000" dirty="0"/>
              <a:t>The catalog system simply retrieves</a:t>
            </a:r>
          </a:p>
          <a:p>
            <a:pPr lvl="1"/>
            <a:r>
              <a:rPr lang="en-US" altLang="zh-TW" sz="1800" b="1" dirty="0"/>
              <a:t>query1.php</a:t>
            </a:r>
            <a:r>
              <a:rPr lang="en-US" altLang="zh-TW" sz="1800" dirty="0"/>
              <a:t> – The complete list of books. For each book, displays only its </a:t>
            </a:r>
            <a:r>
              <a:rPr lang="en-US" altLang="zh-TW" sz="1800" b="1" dirty="0" err="1"/>
              <a:t>book_id</a:t>
            </a:r>
            <a:r>
              <a:rPr lang="en-US" altLang="zh-TW" sz="1800" dirty="0"/>
              <a:t> and </a:t>
            </a:r>
            <a:r>
              <a:rPr lang="en-US" altLang="zh-TW" sz="1800" b="1" dirty="0" err="1"/>
              <a:t>book_name</a:t>
            </a:r>
            <a:r>
              <a:rPr lang="en-US" altLang="zh-TW" sz="1800" dirty="0"/>
              <a:t>.</a:t>
            </a:r>
          </a:p>
          <a:p>
            <a:pPr lvl="1"/>
            <a:r>
              <a:rPr lang="en-US" altLang="zh-TW" sz="1800" b="1" dirty="0"/>
              <a:t>query2.php</a:t>
            </a:r>
            <a:r>
              <a:rPr lang="en-US" altLang="zh-TW" sz="1800" dirty="0"/>
              <a:t> – The complete list of all authors. For each author, displays only his/her </a:t>
            </a:r>
            <a:r>
              <a:rPr lang="en-US" altLang="zh-TW" sz="1800" b="1" dirty="0" err="1"/>
              <a:t>author_id</a:t>
            </a:r>
            <a:r>
              <a:rPr lang="en-US" altLang="zh-TW" sz="1800" dirty="0"/>
              <a:t> and </a:t>
            </a:r>
            <a:r>
              <a:rPr lang="en-US" altLang="zh-TW" sz="1800" b="1" dirty="0" err="1"/>
              <a:t>author_name</a:t>
            </a:r>
            <a:r>
              <a:rPr lang="en-US" altLang="zh-TW" sz="1800" dirty="0"/>
              <a:t>.</a:t>
            </a:r>
          </a:p>
          <a:p>
            <a:pPr lvl="1"/>
            <a:r>
              <a:rPr lang="en-US" altLang="zh-TW" sz="1800" b="1" dirty="0">
                <a:solidFill>
                  <a:srgbClr val="FF0000"/>
                </a:solidFill>
              </a:rPr>
              <a:t>(Challenging question, learn this technique in Chapter 3 </a:t>
            </a:r>
            <a:r>
              <a:rPr lang="en-US" altLang="zh-TW" sz="18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r>
              <a:rPr lang="en-US" altLang="zh-TW" sz="1800" b="1" dirty="0">
                <a:solidFill>
                  <a:srgbClr val="FF0000"/>
                </a:solidFill>
              </a:rPr>
              <a:t>) </a:t>
            </a:r>
            <a:r>
              <a:rPr lang="en-US" altLang="zh-TW" sz="1800" b="1" dirty="0"/>
              <a:t>query3.php</a:t>
            </a:r>
            <a:r>
              <a:rPr lang="en-US" altLang="zh-TW" sz="1800" dirty="0"/>
              <a:t> – The names of the book(s) written by an author with </a:t>
            </a:r>
            <a:r>
              <a:rPr lang="en-US" altLang="zh-TW" sz="1800" dirty="0" err="1"/>
              <a:t>author_id</a:t>
            </a:r>
            <a:r>
              <a:rPr lang="en-US" altLang="zh-TW" sz="1800" dirty="0"/>
              <a:t> equals to 1.</a:t>
            </a:r>
          </a:p>
          <a:p>
            <a:pPr lvl="1"/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34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267200"/>
            <a:ext cx="8229600" cy="1905000"/>
          </a:xfrm>
        </p:spPr>
        <p:txBody>
          <a:bodyPr/>
          <a:lstStyle/>
          <a:p>
            <a:r>
              <a:rPr lang="en-US" sz="2000" dirty="0"/>
              <a:t>Book (</a:t>
            </a:r>
            <a:r>
              <a:rPr lang="en-US" sz="2000" u="sng" dirty="0" err="1"/>
              <a:t>book_id</a:t>
            </a:r>
            <a:r>
              <a:rPr lang="en-US" sz="2000" dirty="0"/>
              <a:t>, </a:t>
            </a:r>
            <a:r>
              <a:rPr lang="en-US" sz="2000" dirty="0" err="1"/>
              <a:t>book_name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Foreign key: none</a:t>
            </a:r>
          </a:p>
          <a:p>
            <a:r>
              <a:rPr lang="en-US" sz="2000" dirty="0"/>
              <a:t>Author (</a:t>
            </a:r>
            <a:r>
              <a:rPr lang="en-US" sz="2000" u="sng" dirty="0" err="1"/>
              <a:t>author_id</a:t>
            </a:r>
            <a:r>
              <a:rPr lang="en-US" sz="2000" dirty="0"/>
              <a:t>, </a:t>
            </a:r>
            <a:r>
              <a:rPr lang="en-US" sz="2000" dirty="0" err="1"/>
              <a:t>author_name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Foreign key: none</a:t>
            </a:r>
          </a:p>
          <a:p>
            <a:r>
              <a:rPr lang="en-US" sz="2200" dirty="0"/>
              <a:t>Writes </a:t>
            </a:r>
            <a:r>
              <a:rPr lang="en-US" sz="2000" dirty="0"/>
              <a:t>(</a:t>
            </a:r>
            <a:r>
              <a:rPr lang="en-US" sz="2000" u="sng" dirty="0" err="1"/>
              <a:t>book_id</a:t>
            </a:r>
            <a:r>
              <a:rPr lang="en-US" sz="2000" dirty="0"/>
              <a:t>, </a:t>
            </a:r>
            <a:r>
              <a:rPr lang="en-US" sz="2000" u="sng" dirty="0" err="1"/>
              <a:t>author_id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Foreign key : {</a:t>
            </a:r>
            <a:r>
              <a:rPr lang="en-US" sz="1800" dirty="0" err="1"/>
              <a:t>book_id</a:t>
            </a:r>
            <a:r>
              <a:rPr lang="en-US" sz="1800" dirty="0"/>
              <a:t> referencing Book ; </a:t>
            </a:r>
            <a:r>
              <a:rPr lang="en-US" sz="1800" dirty="0" err="1"/>
              <a:t>author_id</a:t>
            </a:r>
            <a:r>
              <a:rPr lang="en-US" sz="1800" dirty="0"/>
              <a:t> referencing Author}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35</a:t>
            </a:fld>
            <a:endParaRPr lang="en-US" altLang="zh-TW" dirty="0"/>
          </a:p>
        </p:txBody>
      </p:sp>
      <p:sp>
        <p:nvSpPr>
          <p:cNvPr id="5" name="文字方塊 8"/>
          <p:cNvSpPr txBox="1">
            <a:spLocks noChangeArrowheads="1"/>
          </p:cNvSpPr>
          <p:nvPr/>
        </p:nvSpPr>
        <p:spPr bwMode="auto">
          <a:xfrm>
            <a:off x="2895600" y="1828800"/>
            <a:ext cx="16002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TW" sz="1600" dirty="0"/>
              <a:t>Book</a:t>
            </a:r>
            <a:endParaRPr lang="zh-TW" altLang="en-US" sz="1600" dirty="0"/>
          </a:p>
        </p:txBody>
      </p:sp>
      <p:sp>
        <p:nvSpPr>
          <p:cNvPr id="6" name="菱形 7"/>
          <p:cNvSpPr/>
          <p:nvPr/>
        </p:nvSpPr>
        <p:spPr bwMode="auto">
          <a:xfrm>
            <a:off x="5257800" y="1828800"/>
            <a:ext cx="1600200" cy="990600"/>
          </a:xfrm>
          <a:prstGeom prst="diamond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TW" sz="1600" dirty="0"/>
              <a:t>writes</a:t>
            </a:r>
            <a:endParaRPr lang="zh-TW" altLang="en-US" sz="1600" dirty="0"/>
          </a:p>
        </p:txBody>
      </p:sp>
      <p:sp>
        <p:nvSpPr>
          <p:cNvPr id="7" name="文字方塊 8"/>
          <p:cNvSpPr txBox="1">
            <a:spLocks noChangeArrowheads="1"/>
          </p:cNvSpPr>
          <p:nvPr/>
        </p:nvSpPr>
        <p:spPr bwMode="auto">
          <a:xfrm>
            <a:off x="7772400" y="1828800"/>
            <a:ext cx="16002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TW" sz="1600" dirty="0"/>
              <a:t>Author</a:t>
            </a:r>
            <a:endParaRPr lang="zh-TW" altLang="en-US" sz="1600" dirty="0"/>
          </a:p>
        </p:txBody>
      </p:sp>
      <p:cxnSp>
        <p:nvCxnSpPr>
          <p:cNvPr id="8" name="直線單箭頭接點 12"/>
          <p:cNvCxnSpPr>
            <a:stCxn id="6" idx="3"/>
            <a:endCxn id="7" idx="1"/>
          </p:cNvCxnSpPr>
          <p:nvPr/>
        </p:nvCxnSpPr>
        <p:spPr bwMode="auto">
          <a:xfrm>
            <a:off x="6858000" y="2324100"/>
            <a:ext cx="914400" cy="1588"/>
          </a:xfrm>
          <a:prstGeom prst="straightConnector1">
            <a:avLst/>
          </a:prstGeom>
          <a:noFill/>
          <a:ln w="127000" cmpd="dbl" algn="ctr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9" name="直線單箭頭接點 17"/>
          <p:cNvCxnSpPr>
            <a:stCxn id="5" idx="3"/>
            <a:endCxn id="6" idx="1"/>
          </p:cNvCxnSpPr>
          <p:nvPr/>
        </p:nvCxnSpPr>
        <p:spPr bwMode="auto">
          <a:xfrm>
            <a:off x="4495800" y="2324100"/>
            <a:ext cx="762000" cy="1588"/>
          </a:xfrm>
          <a:prstGeom prst="straightConnector1">
            <a:avLst/>
          </a:prstGeom>
          <a:noFill/>
          <a:ln w="127000" cmpd="dbl" algn="ctr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0" name="直線單箭頭接點 12"/>
          <p:cNvCxnSpPr>
            <a:stCxn id="5" idx="2"/>
            <a:endCxn id="13" idx="0"/>
          </p:cNvCxnSpPr>
          <p:nvPr/>
        </p:nvCxnSpPr>
        <p:spPr bwMode="auto">
          <a:xfrm rot="16200000" flipH="1">
            <a:off x="3790950" y="2724150"/>
            <a:ext cx="685800" cy="876300"/>
          </a:xfrm>
          <a:prstGeom prst="straightConnector1">
            <a:avLst/>
          </a:prstGeom>
          <a:noFill/>
          <a:ln w="38100" cmpd="sng" algn="ctr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1" name="Oval 21"/>
          <p:cNvSpPr/>
          <p:nvPr/>
        </p:nvSpPr>
        <p:spPr bwMode="auto">
          <a:xfrm>
            <a:off x="1905000" y="3124200"/>
            <a:ext cx="1752600" cy="381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1400" u="sng" dirty="0" err="1">
                <a:ea typeface="PMingLiU" pitchFamily="18" charset="-120"/>
              </a:rPr>
              <a:t>book_id</a:t>
            </a:r>
            <a:endParaRPr lang="en-US" sz="1400" u="sng" dirty="0">
              <a:ea typeface="PMingLiU" pitchFamily="18" charset="-120"/>
            </a:endParaRPr>
          </a:p>
        </p:txBody>
      </p:sp>
      <p:cxnSp>
        <p:nvCxnSpPr>
          <p:cNvPr id="12" name="直線單箭頭接點 12"/>
          <p:cNvCxnSpPr>
            <a:stCxn id="5" idx="2"/>
            <a:endCxn id="11" idx="6"/>
          </p:cNvCxnSpPr>
          <p:nvPr/>
        </p:nvCxnSpPr>
        <p:spPr bwMode="auto">
          <a:xfrm rot="5400000">
            <a:off x="3429000" y="3048000"/>
            <a:ext cx="495300" cy="38100"/>
          </a:xfrm>
          <a:prstGeom prst="straightConnector1">
            <a:avLst/>
          </a:prstGeom>
          <a:noFill/>
          <a:ln w="38100" cmpd="sng" algn="ctr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3" name="Oval 11"/>
          <p:cNvSpPr/>
          <p:nvPr/>
        </p:nvSpPr>
        <p:spPr bwMode="auto">
          <a:xfrm>
            <a:off x="3505200" y="3505200"/>
            <a:ext cx="2133600" cy="381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1400" dirty="0" err="1">
                <a:ea typeface="PMingLiU" pitchFamily="18" charset="-120"/>
              </a:rPr>
              <a:t>book_name</a:t>
            </a:r>
            <a:endParaRPr lang="en-US" sz="1400" dirty="0">
              <a:ea typeface="PMingLiU" pitchFamily="18" charset="-120"/>
            </a:endParaRPr>
          </a:p>
        </p:txBody>
      </p:sp>
      <p:cxnSp>
        <p:nvCxnSpPr>
          <p:cNvPr id="17" name="直線單箭頭接點 12"/>
          <p:cNvCxnSpPr>
            <a:stCxn id="7" idx="2"/>
            <a:endCxn id="20" idx="0"/>
          </p:cNvCxnSpPr>
          <p:nvPr/>
        </p:nvCxnSpPr>
        <p:spPr bwMode="auto">
          <a:xfrm rot="16200000" flipH="1">
            <a:off x="8839200" y="2552700"/>
            <a:ext cx="457200" cy="990600"/>
          </a:xfrm>
          <a:prstGeom prst="straightConnector1">
            <a:avLst/>
          </a:prstGeom>
          <a:noFill/>
          <a:ln w="38100" cmpd="sng" algn="ctr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" name="Oval 21"/>
          <p:cNvSpPr/>
          <p:nvPr/>
        </p:nvSpPr>
        <p:spPr bwMode="auto">
          <a:xfrm>
            <a:off x="6705600" y="3352800"/>
            <a:ext cx="1752600" cy="381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1400" u="sng" dirty="0" err="1">
                <a:ea typeface="PMingLiU" pitchFamily="18" charset="-120"/>
              </a:rPr>
              <a:t>author_id</a:t>
            </a:r>
            <a:endParaRPr lang="en-US" sz="1400" u="sng" dirty="0">
              <a:ea typeface="PMingLiU" pitchFamily="18" charset="-120"/>
            </a:endParaRPr>
          </a:p>
        </p:txBody>
      </p:sp>
      <p:cxnSp>
        <p:nvCxnSpPr>
          <p:cNvPr id="19" name="直線單箭頭接點 12"/>
          <p:cNvCxnSpPr>
            <a:stCxn id="7" idx="2"/>
            <a:endCxn id="18" idx="6"/>
          </p:cNvCxnSpPr>
          <p:nvPr/>
        </p:nvCxnSpPr>
        <p:spPr bwMode="auto">
          <a:xfrm rot="5400000">
            <a:off x="8153400" y="3124200"/>
            <a:ext cx="723900" cy="114300"/>
          </a:xfrm>
          <a:prstGeom prst="straightConnector1">
            <a:avLst/>
          </a:prstGeom>
          <a:noFill/>
          <a:ln w="38100" cmpd="sng" algn="ctr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" name="Oval 11"/>
          <p:cNvSpPr/>
          <p:nvPr/>
        </p:nvSpPr>
        <p:spPr bwMode="auto">
          <a:xfrm>
            <a:off x="8610600" y="3276600"/>
            <a:ext cx="1905000" cy="457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1400" dirty="0" err="1">
                <a:ea typeface="PMingLiU" pitchFamily="18" charset="-120"/>
              </a:rPr>
              <a:t>author_name</a:t>
            </a:r>
            <a:endParaRPr lang="en-US" sz="1400" dirty="0">
              <a:ea typeface="PMingLiU" pitchFamily="18" charset="-120"/>
            </a:endParaRPr>
          </a:p>
        </p:txBody>
      </p:sp>
      <p:sp>
        <p:nvSpPr>
          <p:cNvPr id="32" name="標題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371600"/>
          </a:xfrm>
        </p:spPr>
        <p:txBody>
          <a:bodyPr/>
          <a:lstStyle/>
          <a:p>
            <a:r>
              <a:rPr lang="en-US" altLang="zh-TW" sz="4000" dirty="0"/>
              <a:t>Application 2</a:t>
            </a:r>
            <a:endParaRPr lang="zh-TW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8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8915400" cy="4267200"/>
          </a:xfrm>
        </p:spPr>
        <p:txBody>
          <a:bodyPr/>
          <a:lstStyle/>
          <a:p>
            <a:r>
              <a:rPr lang="en-US" dirty="0"/>
              <a:t>Some sample records</a:t>
            </a:r>
          </a:p>
          <a:p>
            <a:pPr lvl="1"/>
            <a:r>
              <a:rPr lang="en-US" sz="2400" dirty="0"/>
              <a:t>Book</a:t>
            </a:r>
          </a:p>
          <a:p>
            <a:pPr lvl="2"/>
            <a:r>
              <a:rPr lang="en-US" sz="1800" dirty="0"/>
              <a:t>(1,”Introduction to programming”)</a:t>
            </a:r>
          </a:p>
          <a:p>
            <a:pPr lvl="2"/>
            <a:r>
              <a:rPr lang="en-US" sz="1800" dirty="0"/>
              <a:t>(2,”Introduction to database management systems”)</a:t>
            </a:r>
          </a:p>
          <a:p>
            <a:pPr lvl="2"/>
            <a:r>
              <a:rPr lang="en-US" sz="1800" dirty="0"/>
              <a:t>(3,”Introduction to JAVA programming”)</a:t>
            </a:r>
          </a:p>
          <a:p>
            <a:pPr lvl="1"/>
            <a:r>
              <a:rPr lang="en-US" sz="2400" dirty="0"/>
              <a:t>Author</a:t>
            </a:r>
          </a:p>
          <a:p>
            <a:pPr lvl="2"/>
            <a:r>
              <a:rPr lang="en-US" sz="1800" dirty="0"/>
              <a:t>(1,” Walter </a:t>
            </a:r>
            <a:r>
              <a:rPr lang="en-US" sz="1800" dirty="0" err="1"/>
              <a:t>Savitch</a:t>
            </a:r>
            <a:r>
              <a:rPr lang="en-US" sz="1800" dirty="0"/>
              <a:t>”)</a:t>
            </a:r>
          </a:p>
          <a:p>
            <a:pPr lvl="2"/>
            <a:r>
              <a:rPr lang="en-US" sz="1800" dirty="0"/>
              <a:t>(2, “Dennis M”)</a:t>
            </a:r>
          </a:p>
          <a:p>
            <a:pPr lvl="1"/>
            <a:r>
              <a:rPr lang="en-US" sz="2400" dirty="0"/>
              <a:t>Writes</a:t>
            </a:r>
          </a:p>
          <a:p>
            <a:pPr lvl="2"/>
            <a:r>
              <a:rPr lang="en-US" sz="1800" dirty="0"/>
              <a:t>(1,1)</a:t>
            </a:r>
          </a:p>
          <a:p>
            <a:pPr lvl="2"/>
            <a:r>
              <a:rPr lang="en-US" sz="1800" dirty="0"/>
              <a:t>(2,1)</a:t>
            </a:r>
          </a:p>
          <a:p>
            <a:pPr lvl="2"/>
            <a:r>
              <a:rPr lang="en-US" sz="1800" dirty="0"/>
              <a:t>(1,2)</a:t>
            </a:r>
          </a:p>
          <a:p>
            <a:pPr lvl="2"/>
            <a:r>
              <a:rPr lang="en-US" sz="1800" dirty="0"/>
              <a:t>(3,2)</a:t>
            </a: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36</a:t>
            </a:fld>
            <a:endParaRPr lang="en-US" altLang="zh-TW" dirty="0"/>
          </a:p>
        </p:txBody>
      </p: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1981200" y="432977"/>
            <a:ext cx="8229600" cy="1371600"/>
          </a:xfrm>
        </p:spPr>
        <p:txBody>
          <a:bodyPr/>
          <a:lstStyle/>
          <a:p>
            <a:r>
              <a:rPr lang="en-US" altLang="zh-TW" sz="4000" dirty="0"/>
              <a:t>Application 2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END </a:t>
            </a:r>
            <a:r>
              <a:rPr lang="en-US" altLang="zh-TW" sz="4400" dirty="0">
                <a:sym typeface="Wingdings" pitchFamily="2" charset="2"/>
              </a:rPr>
              <a:t></a:t>
            </a:r>
            <a:endParaRPr lang="en-US" altLang="zh-TW" sz="4400" dirty="0">
              <a:ea typeface="新細明體" pitchFamily="18" charset="-12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2667000" y="42672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ctr" eaLnBrk="0" hangingPunct="0">
              <a:lnSpc>
                <a:spcPct val="10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sz="28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COMP3278 Introduction to </a:t>
            </a:r>
          </a:p>
          <a:p>
            <a:pPr lvl="0" algn="ctr" eaLnBrk="0" hangingPunct="0">
              <a:lnSpc>
                <a:spcPct val="10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sz="28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Database Management Systems</a:t>
            </a:r>
          </a:p>
        </p:txBody>
      </p:sp>
      <p:pic>
        <p:nvPicPr>
          <p:cNvPr id="7" name="Picture 2" descr="http://www.eee.hku.hk/online_reg/iwbi/img/hku_logo_1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1" y="5029200"/>
            <a:ext cx="801227" cy="904874"/>
          </a:xfrm>
          <a:prstGeom prst="rect">
            <a:avLst/>
          </a:prstGeom>
          <a:noFill/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819400" y="5943600"/>
            <a:ext cx="6400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fontAlgn="auto">
              <a:lnSpc>
                <a:spcPct val="100000"/>
              </a:lnSpc>
              <a:spcAft>
                <a:spcPts val="0"/>
              </a:spcAft>
              <a:buSzTx/>
              <a:buNone/>
              <a:defRPr/>
            </a:pPr>
            <a:r>
              <a:rPr lang="en-US" sz="16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Department of Computer Science, The University of Hong Kong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4656" y="6400800"/>
            <a:ext cx="8907144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TW" sz="1100" dirty="0">
                <a:solidFill>
                  <a:srgbClr val="3B3B3B"/>
                </a:solidFill>
              </a:rPr>
              <a:t>Acknowledgement: Dr. Chui Chun Kit, Dr. Reynold Cheng, Dr. Ping Luo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web page request process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4</a:t>
            </a:fld>
            <a:endParaRPr lang="en-US" altLang="zh-TW" dirty="0"/>
          </a:p>
        </p:txBody>
      </p:sp>
      <p:cxnSp>
        <p:nvCxnSpPr>
          <p:cNvPr id="12" name="Shape 11"/>
          <p:cNvCxnSpPr>
            <a:stCxn id="9220" idx="0"/>
            <a:endCxn id="9221" idx="0"/>
          </p:cNvCxnSpPr>
          <p:nvPr/>
        </p:nvCxnSpPr>
        <p:spPr bwMode="auto">
          <a:xfrm rot="5400000" flipH="1" flipV="1">
            <a:off x="3940969" y="2007394"/>
            <a:ext cx="76200" cy="2309812"/>
          </a:xfrm>
          <a:prstGeom prst="curvedConnector3">
            <a:avLst>
              <a:gd name="adj1" fmla="val 726214"/>
            </a:avLst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4" name="TextBox 13"/>
          <p:cNvSpPr txBox="1"/>
          <p:nvPr/>
        </p:nvSpPr>
        <p:spPr>
          <a:xfrm>
            <a:off x="2743200" y="2209800"/>
            <a:ext cx="33361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HTTP request (e.g. http://www.facebook.com/)</a:t>
            </a:r>
          </a:p>
          <a:p>
            <a:pPr>
              <a:buNone/>
            </a:pPr>
            <a:r>
              <a:rPr lang="en-US" sz="1200" dirty="0"/>
              <a:t>E.g. </a:t>
            </a:r>
            <a:r>
              <a:rPr lang="en-US" sz="1200" dirty="0" err="1"/>
              <a:t>facebook</a:t>
            </a:r>
            <a:r>
              <a:rPr lang="en-US" sz="1200" dirty="0"/>
              <a:t>  news feed page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4648201" y="3124200"/>
            <a:ext cx="967381" cy="1230666"/>
            <a:chOff x="3124200" y="3124200"/>
            <a:chExt cx="967381" cy="1230666"/>
          </a:xfrm>
        </p:grpSpPr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76600" y="3124200"/>
              <a:ext cx="666750" cy="10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3124200" y="4114800"/>
              <a:ext cx="967381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Web server</a:t>
              </a: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990900" y="3200400"/>
            <a:ext cx="1590500" cy="1154466"/>
            <a:chOff x="466900" y="3200400"/>
            <a:chExt cx="1590500" cy="1154466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" y="3200400"/>
              <a:ext cx="923925" cy="89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466900" y="4114800"/>
              <a:ext cx="1590500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Client (web browser)</a:t>
              </a:r>
            </a:p>
          </p:txBody>
        </p:sp>
      </p:grpSp>
      <p:grpSp>
        <p:nvGrpSpPr>
          <p:cNvPr id="6" name="Group 14"/>
          <p:cNvGrpSpPr/>
          <p:nvPr/>
        </p:nvGrpSpPr>
        <p:grpSpPr>
          <a:xfrm>
            <a:off x="3048000" y="1828801"/>
            <a:ext cx="2362200" cy="333375"/>
            <a:chOff x="1524000" y="1828800"/>
            <a:chExt cx="2362200" cy="333375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38425" y="1857375"/>
              <a:ext cx="12477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24000" y="1828800"/>
              <a:ext cx="108585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AutoShape 140"/>
          <p:cNvSpPr>
            <a:spLocks noChangeArrowheads="1"/>
          </p:cNvSpPr>
          <p:nvPr/>
        </p:nvSpPr>
        <p:spPr bwMode="auto">
          <a:xfrm>
            <a:off x="6324600" y="3962400"/>
            <a:ext cx="3200400" cy="838200"/>
          </a:xfrm>
          <a:prstGeom prst="wedgeRoundRectCallout">
            <a:avLst>
              <a:gd name="adj1" fmla="val -64131"/>
              <a:gd name="adj2" fmla="val -61200"/>
              <a:gd name="adj3" fmla="val 16667"/>
            </a:avLst>
          </a:prstGeom>
          <a:solidFill>
            <a:srgbClr val="DDDD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The web server receives the request of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</a:rPr>
              <a:t>browsing the newsfeed page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web page request process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1" y="3200400"/>
            <a:ext cx="923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124201"/>
            <a:ext cx="666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hape 11"/>
          <p:cNvCxnSpPr>
            <a:stCxn id="9220" idx="0"/>
            <a:endCxn id="9221" idx="0"/>
          </p:cNvCxnSpPr>
          <p:nvPr/>
        </p:nvCxnSpPr>
        <p:spPr bwMode="auto">
          <a:xfrm rot="5400000" flipH="1" flipV="1">
            <a:off x="3940969" y="2007394"/>
            <a:ext cx="76200" cy="2309812"/>
          </a:xfrm>
          <a:prstGeom prst="curvedConnector3">
            <a:avLst>
              <a:gd name="adj1" fmla="val 726214"/>
            </a:avLst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4" name="TextBox 13"/>
          <p:cNvSpPr txBox="1"/>
          <p:nvPr/>
        </p:nvSpPr>
        <p:spPr>
          <a:xfrm>
            <a:off x="2743201" y="2209800"/>
            <a:ext cx="33794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TW" sz="1200" dirty="0"/>
              <a:t>HTTP request (</a:t>
            </a:r>
            <a:r>
              <a:rPr lang="en-US" sz="1200" dirty="0"/>
              <a:t>e.g. http://www.facebook.com/</a:t>
            </a:r>
            <a:r>
              <a:rPr lang="en-US" altLang="zh-TW" sz="1200" dirty="0"/>
              <a:t>)</a:t>
            </a:r>
          </a:p>
          <a:p>
            <a:pPr>
              <a:buNone/>
            </a:pPr>
            <a:r>
              <a:rPr lang="en-US" altLang="zh-TW" sz="1200" dirty="0"/>
              <a:t>E.g. </a:t>
            </a:r>
            <a:r>
              <a:rPr lang="en-US" altLang="zh-TW" sz="1200" dirty="0" err="1"/>
              <a:t>facebook</a:t>
            </a:r>
            <a:r>
              <a:rPr lang="en-US" altLang="zh-TW" sz="1200" dirty="0"/>
              <a:t>  news feed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8201" y="4114800"/>
            <a:ext cx="967381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Web server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90900" y="4114800"/>
            <a:ext cx="1590500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Client (web browser)</a:t>
            </a: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133601"/>
            <a:ext cx="666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9" name="Straight Arrow Connector 48"/>
          <p:cNvCxnSpPr>
            <a:endCxn id="28" idx="1"/>
          </p:cNvCxnSpPr>
          <p:nvPr/>
        </p:nvCxnSpPr>
        <p:spPr bwMode="auto">
          <a:xfrm flipV="1">
            <a:off x="5486400" y="2633664"/>
            <a:ext cx="1981200" cy="719137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9" name="TextBox 58"/>
          <p:cNvSpPr txBox="1"/>
          <p:nvPr/>
        </p:nvSpPr>
        <p:spPr>
          <a:xfrm>
            <a:off x="7207652" y="3188934"/>
            <a:ext cx="140294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Application server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0562" y="2362200"/>
            <a:ext cx="241123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Execute server-side </a:t>
            </a:r>
            <a:r>
              <a:rPr lang="en-US" sz="1200" dirty="0" err="1"/>
              <a:t>programme</a:t>
            </a:r>
            <a:r>
              <a:rPr lang="en-US" sz="1200" dirty="0"/>
              <a:t>,</a:t>
            </a:r>
          </a:p>
          <a:p>
            <a:pPr>
              <a:buNone/>
            </a:pPr>
            <a:r>
              <a:rPr lang="en-US" sz="1200" dirty="0"/>
              <a:t>Generate a web page for that </a:t>
            </a:r>
          </a:p>
          <a:p>
            <a:pPr>
              <a:buNone/>
            </a:pPr>
            <a:r>
              <a:rPr lang="en-US" sz="1200" dirty="0"/>
              <a:t>particular request.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3048000" y="1828801"/>
            <a:ext cx="2362200" cy="333375"/>
            <a:chOff x="1524000" y="1828800"/>
            <a:chExt cx="2362200" cy="333375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38425" y="1857375"/>
              <a:ext cx="12477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24000" y="1828800"/>
              <a:ext cx="108585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AutoShape 140"/>
          <p:cNvSpPr>
            <a:spLocks noChangeArrowheads="1"/>
          </p:cNvSpPr>
          <p:nvPr/>
        </p:nvSpPr>
        <p:spPr bwMode="auto">
          <a:xfrm>
            <a:off x="6324600" y="4038600"/>
            <a:ext cx="3352800" cy="1447800"/>
          </a:xfrm>
          <a:prstGeom prst="wedgeRoundRectCallout">
            <a:avLst>
              <a:gd name="adj1" fmla="val -34369"/>
              <a:gd name="adj2" fmla="val -116756"/>
              <a:gd name="adj3" fmla="val 16667"/>
            </a:avLst>
          </a:prstGeom>
          <a:solidFill>
            <a:srgbClr val="DDDD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The web server then transmits the data to the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</a:rPr>
              <a:t>application server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>
              <a:buNone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In the application server, it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</a:rPr>
              <a:t>executes the newsfeed page 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(written in PHP, Perl, …etc).</a:t>
            </a:r>
          </a:p>
          <a:p>
            <a:pPr>
              <a:buNone/>
            </a:pPr>
            <a:endParaRPr lang="en-US" altLang="zh-TW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6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web page request process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1" y="3200400"/>
            <a:ext cx="923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124201"/>
            <a:ext cx="666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hape 11"/>
          <p:cNvCxnSpPr>
            <a:stCxn id="9220" idx="0"/>
            <a:endCxn id="9221" idx="0"/>
          </p:cNvCxnSpPr>
          <p:nvPr/>
        </p:nvCxnSpPr>
        <p:spPr bwMode="auto">
          <a:xfrm rot="5400000" flipH="1" flipV="1">
            <a:off x="3940969" y="2007394"/>
            <a:ext cx="76200" cy="2309812"/>
          </a:xfrm>
          <a:prstGeom prst="curvedConnector3">
            <a:avLst>
              <a:gd name="adj1" fmla="val 726214"/>
            </a:avLst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4" name="TextBox 13"/>
          <p:cNvSpPr txBox="1"/>
          <p:nvPr/>
        </p:nvSpPr>
        <p:spPr>
          <a:xfrm>
            <a:off x="2743200" y="2209800"/>
            <a:ext cx="33361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TW" sz="1200" dirty="0"/>
              <a:t>HTTP request (</a:t>
            </a:r>
            <a:r>
              <a:rPr lang="en-US" sz="1200" dirty="0"/>
              <a:t>e.g. http://www.facebook.com/</a:t>
            </a:r>
            <a:r>
              <a:rPr lang="en-US" altLang="zh-TW" sz="1200" dirty="0"/>
              <a:t>)</a:t>
            </a:r>
          </a:p>
          <a:p>
            <a:pPr>
              <a:buNone/>
            </a:pPr>
            <a:r>
              <a:rPr lang="en-US" altLang="zh-TW" sz="1200" dirty="0"/>
              <a:t>E.g. </a:t>
            </a:r>
            <a:r>
              <a:rPr lang="en-US" altLang="zh-TW" sz="1200" dirty="0" err="1"/>
              <a:t>facebook</a:t>
            </a:r>
            <a:r>
              <a:rPr lang="en-US" altLang="zh-TW" sz="1200" dirty="0"/>
              <a:t>  news feed page</a:t>
            </a: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133601"/>
            <a:ext cx="666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8180562" y="2362200"/>
            <a:ext cx="241123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Execute server-side </a:t>
            </a:r>
            <a:r>
              <a:rPr lang="en-US" sz="1200" dirty="0" err="1"/>
              <a:t>programme</a:t>
            </a:r>
            <a:r>
              <a:rPr lang="en-US" sz="1200" dirty="0"/>
              <a:t>,</a:t>
            </a:r>
          </a:p>
          <a:p>
            <a:pPr>
              <a:buNone/>
            </a:pPr>
            <a:r>
              <a:rPr lang="en-US" sz="1200" dirty="0"/>
              <a:t>Generate a web page for that </a:t>
            </a:r>
          </a:p>
          <a:p>
            <a:pPr>
              <a:buNone/>
            </a:pPr>
            <a:r>
              <a:rPr lang="en-US" sz="1200" dirty="0"/>
              <a:t>particular request.</a:t>
            </a:r>
          </a:p>
        </p:txBody>
      </p:sp>
      <p:cxnSp>
        <p:nvCxnSpPr>
          <p:cNvPr id="49" name="Straight Arrow Connector 48"/>
          <p:cNvCxnSpPr>
            <a:endCxn id="28" idx="1"/>
          </p:cNvCxnSpPr>
          <p:nvPr/>
        </p:nvCxnSpPr>
        <p:spPr bwMode="auto">
          <a:xfrm flipV="1">
            <a:off x="5486400" y="2633664"/>
            <a:ext cx="1981200" cy="719137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9" name="TextBox 58"/>
          <p:cNvSpPr txBox="1"/>
          <p:nvPr/>
        </p:nvSpPr>
        <p:spPr>
          <a:xfrm>
            <a:off x="7207652" y="3188934"/>
            <a:ext cx="140294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Application server</a:t>
            </a:r>
          </a:p>
        </p:txBody>
      </p:sp>
      <p:cxnSp>
        <p:nvCxnSpPr>
          <p:cNvPr id="60" name="Straight Arrow Connector 59"/>
          <p:cNvCxnSpPr>
            <a:stCxn id="59" idx="2"/>
            <a:endCxn id="9223" idx="0"/>
          </p:cNvCxnSpPr>
          <p:nvPr/>
        </p:nvCxnSpPr>
        <p:spPr bwMode="auto">
          <a:xfrm rot="16200000" flipH="1">
            <a:off x="7766944" y="3571182"/>
            <a:ext cx="1143000" cy="858637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63" name="Straight Arrow Connector 62"/>
          <p:cNvCxnSpPr/>
          <p:nvPr/>
        </p:nvCxnSpPr>
        <p:spPr bwMode="auto">
          <a:xfrm rot="16200000" flipV="1">
            <a:off x="7543800" y="3581400"/>
            <a:ext cx="1143000" cy="838200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3" name="Group 37"/>
          <p:cNvGrpSpPr/>
          <p:nvPr/>
        </p:nvGrpSpPr>
        <p:grpSpPr>
          <a:xfrm>
            <a:off x="8154112" y="3886200"/>
            <a:ext cx="1370888" cy="1916466"/>
            <a:chOff x="6630112" y="3886200"/>
            <a:chExt cx="1370888" cy="1916466"/>
          </a:xfrm>
        </p:grpSpPr>
        <p:pic>
          <p:nvPicPr>
            <p:cNvPr id="922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81800" y="4572000"/>
              <a:ext cx="923925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6630112" y="5562600"/>
              <a:ext cx="13708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Database system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75157" y="3886200"/>
              <a:ext cx="492443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SQL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648201" y="4114800"/>
            <a:ext cx="967381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Web server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90900" y="4114800"/>
            <a:ext cx="1590500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Client (web browser)</a:t>
            </a:r>
          </a:p>
        </p:txBody>
      </p:sp>
      <p:grpSp>
        <p:nvGrpSpPr>
          <p:cNvPr id="5" name="Group 28"/>
          <p:cNvGrpSpPr/>
          <p:nvPr/>
        </p:nvGrpSpPr>
        <p:grpSpPr>
          <a:xfrm>
            <a:off x="3048000" y="1828801"/>
            <a:ext cx="2362200" cy="333375"/>
            <a:chOff x="1524000" y="1828800"/>
            <a:chExt cx="2362200" cy="333375"/>
          </a:xfrm>
        </p:grpSpPr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38425" y="1857375"/>
              <a:ext cx="12477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24000" y="1828800"/>
              <a:ext cx="108585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4" name="AutoShape 140"/>
          <p:cNvSpPr>
            <a:spLocks noChangeArrowheads="1"/>
          </p:cNvSpPr>
          <p:nvPr/>
        </p:nvSpPr>
        <p:spPr bwMode="auto">
          <a:xfrm>
            <a:off x="4343400" y="4572000"/>
            <a:ext cx="3200400" cy="1143000"/>
          </a:xfrm>
          <a:prstGeom prst="wedgeRoundRectCallout">
            <a:avLst>
              <a:gd name="adj1" fmla="val 46980"/>
              <a:gd name="adj2" fmla="val -95327"/>
              <a:gd name="adj3" fmla="val 16667"/>
            </a:avLst>
          </a:prstGeom>
          <a:solidFill>
            <a:srgbClr val="DDDD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The application server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</a:rPr>
              <a:t>retrieves the information </a:t>
            </a:r>
            <a:r>
              <a:rPr lang="en-US" altLang="zh-TW" sz="1600" b="1" dirty="0" err="1">
                <a:solidFill>
                  <a:schemeClr val="bg2">
                    <a:lumMod val="50000"/>
                  </a:schemeClr>
                </a:solidFill>
              </a:rPr>
              <a:t>w.r.t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</a:rPr>
              <a:t>. the client from database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 (e.g. my friend list, their news …etc)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Shape 140"/>
          <p:cNvSpPr>
            <a:spLocks noChangeArrowheads="1"/>
          </p:cNvSpPr>
          <p:nvPr/>
        </p:nvSpPr>
        <p:spPr bwMode="auto">
          <a:xfrm>
            <a:off x="4800600" y="4800600"/>
            <a:ext cx="3352800" cy="1143000"/>
          </a:xfrm>
          <a:prstGeom prst="wedgeRoundRectCallout">
            <a:avLst>
              <a:gd name="adj1" fmla="val -12616"/>
              <a:gd name="adj2" fmla="val -82311"/>
              <a:gd name="adj3" fmla="val 16667"/>
            </a:avLst>
          </a:prstGeom>
          <a:solidFill>
            <a:srgbClr val="DDDD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The newsfeed  PHP program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</a:rPr>
              <a:t>generates the web page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, and ask the web server to send the generate page (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</a:rPr>
              <a:t>HTML page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) back to the client.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web page request process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1" y="3200400"/>
            <a:ext cx="923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124201"/>
            <a:ext cx="666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hape 11"/>
          <p:cNvCxnSpPr>
            <a:stCxn id="9220" idx="0"/>
            <a:endCxn id="9221" idx="0"/>
          </p:cNvCxnSpPr>
          <p:nvPr/>
        </p:nvCxnSpPr>
        <p:spPr bwMode="auto">
          <a:xfrm rot="5400000" flipH="1" flipV="1">
            <a:off x="3940969" y="2007394"/>
            <a:ext cx="76200" cy="2309812"/>
          </a:xfrm>
          <a:prstGeom prst="curvedConnector3">
            <a:avLst>
              <a:gd name="adj1" fmla="val 726214"/>
            </a:avLst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4" name="TextBox 13"/>
          <p:cNvSpPr txBox="1"/>
          <p:nvPr/>
        </p:nvSpPr>
        <p:spPr>
          <a:xfrm>
            <a:off x="2743200" y="2209800"/>
            <a:ext cx="33361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TW" sz="1200" dirty="0"/>
              <a:t>HTTP request (</a:t>
            </a:r>
            <a:r>
              <a:rPr lang="en-US" sz="1200" dirty="0"/>
              <a:t>e.g. http://www.facebook.com/</a:t>
            </a:r>
            <a:r>
              <a:rPr lang="en-US" altLang="zh-TW" sz="1200" dirty="0"/>
              <a:t>)</a:t>
            </a:r>
          </a:p>
          <a:p>
            <a:pPr>
              <a:buNone/>
            </a:pPr>
            <a:r>
              <a:rPr lang="en-US" altLang="zh-TW" sz="1200" dirty="0"/>
              <a:t>E.g. </a:t>
            </a:r>
            <a:r>
              <a:rPr lang="en-US" altLang="zh-TW" sz="1200" dirty="0" err="1"/>
              <a:t>facebook</a:t>
            </a:r>
            <a:r>
              <a:rPr lang="en-US" altLang="zh-TW" sz="1200" dirty="0"/>
              <a:t>  news feed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8201" y="4114800"/>
            <a:ext cx="967381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Web server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90900" y="4114800"/>
            <a:ext cx="1590500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Client (web browser)</a:t>
            </a: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133601"/>
            <a:ext cx="666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9" name="Straight Arrow Connector 48"/>
          <p:cNvCxnSpPr>
            <a:endCxn id="28" idx="1"/>
          </p:cNvCxnSpPr>
          <p:nvPr/>
        </p:nvCxnSpPr>
        <p:spPr bwMode="auto">
          <a:xfrm flipV="1">
            <a:off x="5486400" y="2633664"/>
            <a:ext cx="1981200" cy="719137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9" name="TextBox 58"/>
          <p:cNvSpPr txBox="1"/>
          <p:nvPr/>
        </p:nvSpPr>
        <p:spPr>
          <a:xfrm>
            <a:off x="7207652" y="3188934"/>
            <a:ext cx="140294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Application server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0562" y="2362200"/>
            <a:ext cx="241123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Execute server-side </a:t>
            </a:r>
            <a:r>
              <a:rPr lang="en-US" sz="1200" dirty="0" err="1"/>
              <a:t>programme</a:t>
            </a:r>
            <a:r>
              <a:rPr lang="en-US" sz="1200" dirty="0"/>
              <a:t>,</a:t>
            </a:r>
          </a:p>
          <a:p>
            <a:pPr>
              <a:buNone/>
            </a:pPr>
            <a:r>
              <a:rPr lang="en-US" sz="1200" dirty="0"/>
              <a:t>Generate a web page for that </a:t>
            </a:r>
          </a:p>
          <a:p>
            <a:pPr>
              <a:buNone/>
            </a:pPr>
            <a:r>
              <a:rPr lang="en-US" sz="1200" dirty="0"/>
              <a:t>particular request.</a:t>
            </a:r>
          </a:p>
        </p:txBody>
      </p:sp>
      <p:cxnSp>
        <p:nvCxnSpPr>
          <p:cNvPr id="31" name="Shape 11"/>
          <p:cNvCxnSpPr/>
          <p:nvPr/>
        </p:nvCxnSpPr>
        <p:spPr bwMode="auto">
          <a:xfrm rot="5400000">
            <a:off x="3959021" y="3181997"/>
            <a:ext cx="1588" cy="2345741"/>
          </a:xfrm>
          <a:prstGeom prst="curvedConnector3">
            <a:avLst>
              <a:gd name="adj1" fmla="val 28371797"/>
            </a:avLst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5467350" y="2971800"/>
            <a:ext cx="1924050" cy="652463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3" name="Group 34"/>
          <p:cNvGrpSpPr/>
          <p:nvPr/>
        </p:nvGrpSpPr>
        <p:grpSpPr>
          <a:xfrm>
            <a:off x="5638800" y="3429000"/>
            <a:ext cx="2744662" cy="1339132"/>
            <a:chOff x="4114800" y="3429000"/>
            <a:chExt cx="2744662" cy="1339132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31403" y="3429000"/>
              <a:ext cx="1159797" cy="96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" name="TextBox 20"/>
            <p:cNvSpPr txBox="1"/>
            <p:nvPr/>
          </p:nvSpPr>
          <p:spPr>
            <a:xfrm>
              <a:off x="4114800" y="4343400"/>
              <a:ext cx="2744662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The generated web page</a:t>
              </a:r>
            </a:p>
            <a:p>
              <a:pPr>
                <a:buNone/>
              </a:pPr>
              <a:r>
                <a:rPr lang="en-US" sz="1200" dirty="0"/>
                <a:t>E.g. my personal </a:t>
              </a:r>
              <a:r>
                <a:rPr lang="en-US" sz="1200" dirty="0" err="1"/>
                <a:t>facebook</a:t>
              </a:r>
              <a:r>
                <a:rPr lang="en-US" sz="1200" dirty="0"/>
                <a:t> news feed</a:t>
              </a: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3048000" y="4876800"/>
            <a:ext cx="2744662" cy="1371600"/>
            <a:chOff x="1524000" y="4876800"/>
            <a:chExt cx="2744662" cy="1371600"/>
          </a:xfrm>
        </p:grpSpPr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28800" y="4876800"/>
              <a:ext cx="1159797" cy="96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1524000" y="5823668"/>
              <a:ext cx="2744662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TW" sz="1200" dirty="0"/>
                <a:t>The generated web page</a:t>
              </a:r>
            </a:p>
            <a:p>
              <a:pPr>
                <a:buNone/>
              </a:pPr>
              <a:r>
                <a:rPr lang="en-US" altLang="zh-TW" sz="1200" dirty="0"/>
                <a:t>E.g. my personal </a:t>
              </a:r>
              <a:r>
                <a:rPr lang="en-US" altLang="zh-TW" sz="1200" dirty="0" err="1"/>
                <a:t>facebook</a:t>
              </a:r>
              <a:r>
                <a:rPr lang="en-US" altLang="zh-TW" sz="1200" dirty="0"/>
                <a:t> news feed</a:t>
              </a:r>
            </a:p>
          </p:txBody>
        </p:sp>
      </p:grpSp>
      <p:grpSp>
        <p:nvGrpSpPr>
          <p:cNvPr id="6" name="Group 26"/>
          <p:cNvGrpSpPr/>
          <p:nvPr/>
        </p:nvGrpSpPr>
        <p:grpSpPr>
          <a:xfrm>
            <a:off x="3048000" y="1828801"/>
            <a:ext cx="2362200" cy="333375"/>
            <a:chOff x="1524000" y="1828800"/>
            <a:chExt cx="2362200" cy="3333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38425" y="1857375"/>
              <a:ext cx="12477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24000" y="1828800"/>
              <a:ext cx="108585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Straight Arrow Connector 36"/>
          <p:cNvCxnSpPr>
            <a:endCxn id="40" idx="0"/>
          </p:cNvCxnSpPr>
          <p:nvPr/>
        </p:nvCxnSpPr>
        <p:spPr bwMode="auto">
          <a:xfrm rot="16200000" flipH="1">
            <a:off x="7766944" y="3571182"/>
            <a:ext cx="1143000" cy="858637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8" name="Straight Arrow Connector 37"/>
          <p:cNvCxnSpPr/>
          <p:nvPr/>
        </p:nvCxnSpPr>
        <p:spPr bwMode="auto">
          <a:xfrm rot="16200000" flipV="1">
            <a:off x="7543800" y="3581400"/>
            <a:ext cx="1143000" cy="838200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7" name="Group 38"/>
          <p:cNvGrpSpPr/>
          <p:nvPr/>
        </p:nvGrpSpPr>
        <p:grpSpPr>
          <a:xfrm>
            <a:off x="8154112" y="3886200"/>
            <a:ext cx="1370888" cy="1916466"/>
            <a:chOff x="6630112" y="3886200"/>
            <a:chExt cx="1370888" cy="1916466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781800" y="4572000"/>
              <a:ext cx="923925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" name="TextBox 40"/>
            <p:cNvSpPr txBox="1"/>
            <p:nvPr/>
          </p:nvSpPr>
          <p:spPr>
            <a:xfrm>
              <a:off x="6630112" y="5562600"/>
              <a:ext cx="13708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Database system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75157" y="3886200"/>
              <a:ext cx="492443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SQL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/>
          <p:nvPr/>
        </p:nvGrpSpPr>
        <p:grpSpPr>
          <a:xfrm>
            <a:off x="4953000" y="1447801"/>
            <a:ext cx="5715000" cy="3357563"/>
            <a:chOff x="3429000" y="1571625"/>
            <a:chExt cx="5715000" cy="3357563"/>
          </a:xfrm>
        </p:grpSpPr>
        <p:pic>
          <p:nvPicPr>
            <p:cNvPr id="10244" name="Picture 4" descr="C:\Documents and Settings\Administrator\Desktop\C0278A Tutorial 2\mysql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19937" y="3581400"/>
              <a:ext cx="2024063" cy="1347788"/>
            </a:xfrm>
            <a:prstGeom prst="rect">
              <a:avLst/>
            </a:prstGeom>
            <a:noFill/>
          </p:spPr>
        </p:pic>
        <p:pic>
          <p:nvPicPr>
            <p:cNvPr id="10243" name="Picture 3" descr="C:\Documents and Settings\Administrator\Desktop\C0278A Tutorial 2\apach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9000" y="2333625"/>
              <a:ext cx="1524000" cy="1143000"/>
            </a:xfrm>
            <a:prstGeom prst="rect">
              <a:avLst/>
            </a:prstGeom>
            <a:noFill/>
          </p:spPr>
        </p:pic>
        <p:pic>
          <p:nvPicPr>
            <p:cNvPr id="10242" name="Picture 2" descr="C:\Documents and Settings\Administrator\Desktop\C0278A Tutorial 2\php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05600" y="1571625"/>
              <a:ext cx="1143000" cy="638175"/>
            </a:xfrm>
            <a:prstGeom prst="rect">
              <a:avLst/>
            </a:prstGeom>
            <a:noFill/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web page request process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78E0-34D1-4DED-8D90-764C3B33A23F}" type="slidenum">
              <a:rPr lang="zh-TW" altLang="en-US" smtClean="0"/>
              <a:pPr>
                <a:defRPr/>
              </a:pPr>
              <a:t>8</a:t>
            </a:fld>
            <a:endParaRPr lang="en-US" altLang="zh-TW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1" y="3200400"/>
            <a:ext cx="923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3124201"/>
            <a:ext cx="666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hape 11"/>
          <p:cNvCxnSpPr>
            <a:stCxn id="9220" idx="0"/>
            <a:endCxn id="9221" idx="0"/>
          </p:cNvCxnSpPr>
          <p:nvPr/>
        </p:nvCxnSpPr>
        <p:spPr bwMode="auto">
          <a:xfrm rot="5400000" flipH="1" flipV="1">
            <a:off x="3940969" y="2007394"/>
            <a:ext cx="76200" cy="2309812"/>
          </a:xfrm>
          <a:prstGeom prst="curvedConnector3">
            <a:avLst>
              <a:gd name="adj1" fmla="val 726214"/>
            </a:avLst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4" name="TextBox 13"/>
          <p:cNvSpPr txBox="1"/>
          <p:nvPr/>
        </p:nvSpPr>
        <p:spPr>
          <a:xfrm>
            <a:off x="2743200" y="2209800"/>
            <a:ext cx="33361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TW" sz="1200" dirty="0"/>
              <a:t>HTTP request (</a:t>
            </a:r>
            <a:r>
              <a:rPr lang="en-US" sz="1200" dirty="0"/>
              <a:t>e.g. http://www.facebook.com/</a:t>
            </a:r>
            <a:r>
              <a:rPr lang="en-US" altLang="zh-TW" sz="1200" dirty="0"/>
              <a:t>)</a:t>
            </a:r>
          </a:p>
          <a:p>
            <a:pPr>
              <a:buNone/>
            </a:pPr>
            <a:r>
              <a:rPr lang="en-US" altLang="zh-TW" sz="1200" dirty="0"/>
              <a:t>E.g. </a:t>
            </a:r>
            <a:r>
              <a:rPr lang="en-US" altLang="zh-TW" sz="1200" dirty="0" err="1"/>
              <a:t>facebook</a:t>
            </a:r>
            <a:r>
              <a:rPr lang="en-US" altLang="zh-TW" sz="1200" dirty="0"/>
              <a:t>  news feed page</a:t>
            </a: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2133601"/>
            <a:ext cx="666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8180562" y="2362200"/>
            <a:ext cx="241123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Execute server-side </a:t>
            </a:r>
            <a:r>
              <a:rPr lang="en-US" sz="1200" dirty="0" err="1"/>
              <a:t>programme</a:t>
            </a:r>
            <a:r>
              <a:rPr lang="en-US" sz="1200" dirty="0"/>
              <a:t>,</a:t>
            </a:r>
          </a:p>
          <a:p>
            <a:pPr>
              <a:buNone/>
            </a:pPr>
            <a:r>
              <a:rPr lang="en-US" sz="1200" dirty="0"/>
              <a:t>Generate a web page for that </a:t>
            </a:r>
          </a:p>
          <a:p>
            <a:pPr>
              <a:buNone/>
            </a:pPr>
            <a:r>
              <a:rPr lang="en-US" sz="1200" dirty="0"/>
              <a:t>particular request.</a:t>
            </a:r>
          </a:p>
        </p:txBody>
      </p:sp>
      <p:cxnSp>
        <p:nvCxnSpPr>
          <p:cNvPr id="49" name="Straight Arrow Connector 48"/>
          <p:cNvCxnSpPr>
            <a:endCxn id="28" idx="1"/>
          </p:cNvCxnSpPr>
          <p:nvPr/>
        </p:nvCxnSpPr>
        <p:spPr bwMode="auto">
          <a:xfrm flipV="1">
            <a:off x="5486400" y="2633664"/>
            <a:ext cx="1981200" cy="719137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1" name="Straight Arrow Connector 50"/>
          <p:cNvCxnSpPr>
            <a:endCxn id="9221" idx="3"/>
          </p:cNvCxnSpPr>
          <p:nvPr/>
        </p:nvCxnSpPr>
        <p:spPr bwMode="auto">
          <a:xfrm rot="10800000" flipV="1">
            <a:off x="5467350" y="2971800"/>
            <a:ext cx="1924050" cy="652463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9" name="TextBox 58"/>
          <p:cNvSpPr txBox="1"/>
          <p:nvPr/>
        </p:nvSpPr>
        <p:spPr>
          <a:xfrm>
            <a:off x="7207652" y="3188934"/>
            <a:ext cx="140294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Application server</a:t>
            </a:r>
          </a:p>
        </p:txBody>
      </p:sp>
      <p:cxnSp>
        <p:nvCxnSpPr>
          <p:cNvPr id="60" name="Straight Arrow Connector 59"/>
          <p:cNvCxnSpPr>
            <a:stCxn id="59" idx="2"/>
            <a:endCxn id="9223" idx="0"/>
          </p:cNvCxnSpPr>
          <p:nvPr/>
        </p:nvCxnSpPr>
        <p:spPr bwMode="auto">
          <a:xfrm rot="16200000" flipH="1">
            <a:off x="7766944" y="3571182"/>
            <a:ext cx="1143000" cy="858637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63" name="Straight Arrow Connector 62"/>
          <p:cNvCxnSpPr/>
          <p:nvPr/>
        </p:nvCxnSpPr>
        <p:spPr bwMode="auto">
          <a:xfrm rot="16200000" flipV="1">
            <a:off x="7543800" y="3581400"/>
            <a:ext cx="1143000" cy="838200"/>
          </a:xfrm>
          <a:prstGeom prst="straightConnector1">
            <a:avLst/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5" name="Group 37"/>
          <p:cNvGrpSpPr/>
          <p:nvPr/>
        </p:nvGrpSpPr>
        <p:grpSpPr>
          <a:xfrm>
            <a:off x="8154112" y="3886200"/>
            <a:ext cx="1370888" cy="1916466"/>
            <a:chOff x="6630112" y="3886200"/>
            <a:chExt cx="1370888" cy="1916466"/>
          </a:xfrm>
        </p:grpSpPr>
        <p:pic>
          <p:nvPicPr>
            <p:cNvPr id="9223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781800" y="4572000"/>
              <a:ext cx="923925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6630112" y="5562600"/>
              <a:ext cx="13708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Database system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75157" y="3886200"/>
              <a:ext cx="492443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SQL</a:t>
              </a:r>
            </a:p>
          </p:txBody>
        </p:sp>
      </p:grpSp>
      <p:cxnSp>
        <p:nvCxnSpPr>
          <p:cNvPr id="26" name="Shape 11"/>
          <p:cNvCxnSpPr/>
          <p:nvPr/>
        </p:nvCxnSpPr>
        <p:spPr bwMode="auto">
          <a:xfrm rot="5400000">
            <a:off x="3959021" y="3181997"/>
            <a:ext cx="1588" cy="2345741"/>
          </a:xfrm>
          <a:prstGeom prst="curvedConnector3">
            <a:avLst>
              <a:gd name="adj1" fmla="val 28371797"/>
            </a:avLst>
          </a:prstGeom>
          <a:noFill/>
          <a:ln w="25400" cmpd="sng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42" name="TextBox 41"/>
          <p:cNvSpPr txBox="1"/>
          <p:nvPr/>
        </p:nvSpPr>
        <p:spPr>
          <a:xfrm>
            <a:off x="4648201" y="4114800"/>
            <a:ext cx="967381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Web server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90900" y="4114800"/>
            <a:ext cx="1590500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Client (web browser)</a:t>
            </a: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2801" y="4876800"/>
            <a:ext cx="1159797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55404" y="3429000"/>
            <a:ext cx="1159797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TextBox 45"/>
          <p:cNvSpPr txBox="1"/>
          <p:nvPr/>
        </p:nvSpPr>
        <p:spPr>
          <a:xfrm>
            <a:off x="5638800" y="4343400"/>
            <a:ext cx="274466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The generated web page</a:t>
            </a:r>
          </a:p>
          <a:p>
            <a:pPr>
              <a:buNone/>
            </a:pPr>
            <a:r>
              <a:rPr lang="en-US" sz="1200" dirty="0"/>
              <a:t>E.g. my personal </a:t>
            </a:r>
            <a:r>
              <a:rPr lang="en-US" sz="1200" dirty="0" err="1"/>
              <a:t>facebook</a:t>
            </a:r>
            <a:r>
              <a:rPr lang="en-US" sz="1200" dirty="0"/>
              <a:t> news feed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000" y="5823668"/>
            <a:ext cx="274466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TW" sz="1200" dirty="0"/>
              <a:t>The generated web page</a:t>
            </a:r>
          </a:p>
          <a:p>
            <a:pPr>
              <a:buNone/>
            </a:pPr>
            <a:r>
              <a:rPr lang="en-US" altLang="zh-TW" sz="1200" dirty="0"/>
              <a:t>E.g. my personal </a:t>
            </a:r>
            <a:r>
              <a:rPr lang="en-US" altLang="zh-TW" sz="1200" dirty="0" err="1"/>
              <a:t>facebook</a:t>
            </a:r>
            <a:r>
              <a:rPr lang="en-US" altLang="zh-TW" sz="1200" dirty="0"/>
              <a:t> news feed</a:t>
            </a:r>
          </a:p>
        </p:txBody>
      </p:sp>
      <p:grpSp>
        <p:nvGrpSpPr>
          <p:cNvPr id="6" name="Group 49"/>
          <p:cNvGrpSpPr/>
          <p:nvPr/>
        </p:nvGrpSpPr>
        <p:grpSpPr>
          <a:xfrm>
            <a:off x="3048000" y="1828801"/>
            <a:ext cx="2362200" cy="333375"/>
            <a:chOff x="1524000" y="1828800"/>
            <a:chExt cx="2362200" cy="333375"/>
          </a:xfrm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38425" y="1857375"/>
              <a:ext cx="12477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24000" y="1828800"/>
              <a:ext cx="108585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7" name="文字方塊 36"/>
          <p:cNvSpPr txBox="1"/>
          <p:nvPr/>
        </p:nvSpPr>
        <p:spPr>
          <a:xfrm>
            <a:off x="3581400" y="6371714"/>
            <a:ext cx="556260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The client, web server and database are not necessary to be hosted on the same server (computer)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>
                <a:ea typeface="新細明體" pitchFamily="18" charset="-120"/>
              </a:rPr>
              <a:t>Using the CS Servers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4656" y="6400800"/>
            <a:ext cx="8907144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TW" sz="1100" dirty="0">
                <a:solidFill>
                  <a:srgbClr val="3B3B3B"/>
                </a:solidFill>
              </a:rPr>
              <a:t>Acknowledgement: Dr. Chui Chun Kit, Dr. Reynold Cheng, Dr. Ping Luo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noFill/>
        <a:ln w="127000" cmpd="dbl" algn="ctr">
          <a:solidFill>
            <a:schemeClr val="tx1"/>
          </a:solidFill>
          <a:round/>
          <a:headEnd/>
          <a:tailEnd type="none" w="lg" len="lg"/>
        </a:ln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14905</TotalTime>
  <Words>3581</Words>
  <Application>Microsoft Office PowerPoint</Application>
  <PresentationFormat>宽屏</PresentationFormat>
  <Paragraphs>484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新細明體</vt:lpstr>
      <vt:lpstr>新細明體</vt:lpstr>
      <vt:lpstr>Arial</vt:lpstr>
      <vt:lpstr>Arial Black</vt:lpstr>
      <vt:lpstr>Calibri</vt:lpstr>
      <vt:lpstr>Times New Roman</vt:lpstr>
      <vt:lpstr>Wingdings</vt:lpstr>
      <vt:lpstr>Pixel</vt:lpstr>
      <vt:lpstr>Tutorial 2 Building simple database applications</vt:lpstr>
      <vt:lpstr>Outcome based learning (OBL)</vt:lpstr>
      <vt:lpstr>In this tutorial…</vt:lpstr>
      <vt:lpstr>Dynamic web page request process</vt:lpstr>
      <vt:lpstr>Dynamic web page request process</vt:lpstr>
      <vt:lpstr>Dynamic web page request process</vt:lpstr>
      <vt:lpstr>Dynamic web page request process</vt:lpstr>
      <vt:lpstr>Dynamic web page request process</vt:lpstr>
      <vt:lpstr>Using the CS Servers</vt:lpstr>
      <vt:lpstr>CS servers</vt:lpstr>
      <vt:lpstr>Application 1</vt:lpstr>
      <vt:lpstr>Application 1</vt:lpstr>
      <vt:lpstr>Application 1</vt:lpstr>
      <vt:lpstr>Application 1</vt:lpstr>
      <vt:lpstr>Application 1</vt:lpstr>
      <vt:lpstr>Application 1</vt:lpstr>
      <vt:lpstr>Application 1</vt:lpstr>
      <vt:lpstr>PowerPoint 演示文稿</vt:lpstr>
      <vt:lpstr>PowerPoint 演示文稿</vt:lpstr>
      <vt:lpstr>PowerPoint 演示文稿</vt:lpstr>
      <vt:lpstr>Application 1</vt:lpstr>
      <vt:lpstr>Application 1</vt:lpstr>
      <vt:lpstr>Application 1</vt:lpstr>
      <vt:lpstr>Application 1</vt:lpstr>
      <vt:lpstr>Application 1</vt:lpstr>
      <vt:lpstr>Application 1</vt:lpstr>
      <vt:lpstr>Application 1</vt:lpstr>
      <vt:lpstr>Application 1</vt:lpstr>
      <vt:lpstr>Application 1</vt:lpstr>
      <vt:lpstr>Application 1</vt:lpstr>
      <vt:lpstr>Application 1</vt:lpstr>
      <vt:lpstr>Application 1</vt:lpstr>
      <vt:lpstr>Take home exercise</vt:lpstr>
      <vt:lpstr>Application 2</vt:lpstr>
      <vt:lpstr>Application 2</vt:lpstr>
      <vt:lpstr>Application 2</vt:lpstr>
      <vt:lpstr>END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</dc:creator>
  <cp:lastModifiedBy>u3010267@connect.hku.hk</cp:lastModifiedBy>
  <cp:revision>1310</cp:revision>
  <cp:lastPrinted>1601-01-01T00:00:00Z</cp:lastPrinted>
  <dcterms:created xsi:type="dcterms:W3CDTF">1601-01-01T00:00:00Z</dcterms:created>
  <dcterms:modified xsi:type="dcterms:W3CDTF">2025-02-17T07:36:31Z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