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Merriweather Sans"/>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MerriweatherSans-bold.fntdata"/><Relationship Id="rId14" Type="http://schemas.openxmlformats.org/officeDocument/2006/relationships/font" Target="fonts/MerriweatherSans-regular.fntdata"/><Relationship Id="rId17" Type="http://schemas.openxmlformats.org/officeDocument/2006/relationships/font" Target="fonts/MerriweatherSans-boldItalic.fntdata"/><Relationship Id="rId16" Type="http://schemas.openxmlformats.org/officeDocument/2006/relationships/font" Target="fonts/MerriweatherSans-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5fb292069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5fb29206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57304f9b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57304f9b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PATRICIA</a:t>
            </a:r>
            <a:endParaRPr>
              <a:solidFill>
                <a:schemeClr val="dk1"/>
              </a:solidFill>
            </a:endParaRPr>
          </a:p>
          <a:p>
            <a:pPr indent="0" lvl="0" marL="0" rtl="0" algn="l">
              <a:spcBef>
                <a:spcPts val="0"/>
              </a:spcBef>
              <a:spcAft>
                <a:spcPts val="0"/>
              </a:spcAft>
              <a:buNone/>
            </a:pPr>
            <a:r>
              <a:rPr lang="en">
                <a:solidFill>
                  <a:schemeClr val="dk1"/>
                </a:solidFill>
              </a:rPr>
              <a:t>For our research paper, our questions was: What impact do temperature and precipitation have on the weight of giant pumpkins and other cucurbits grown in the United States that were entered into official GPC (Great Pumpkin Commonwealth) competitions between the years 2013 - 2021? (For background, c</a:t>
            </a:r>
            <a:r>
              <a:rPr lang="en">
                <a:solidFill>
                  <a:schemeClr val="dk1"/>
                </a:solidFill>
              </a:rPr>
              <a:t>ucurbits</a:t>
            </a:r>
            <a:r>
              <a:rPr lang="en">
                <a:solidFill>
                  <a:schemeClr val="dk1"/>
                </a:solidFill>
              </a:rPr>
              <a:t> encompass the gourd family, including squash, pumpkins, </a:t>
            </a:r>
            <a:r>
              <a:rPr lang="en">
                <a:solidFill>
                  <a:schemeClr val="dk1"/>
                </a:solidFill>
              </a:rPr>
              <a:t>tomatoes</a:t>
            </a:r>
            <a:r>
              <a:rPr lang="en">
                <a:solidFill>
                  <a:schemeClr val="dk1"/>
                </a:solidFill>
              </a:rPr>
              <a:t>, and watermelon.) The competitive cucurbits scene has grown largely, now being a </a:t>
            </a:r>
            <a:r>
              <a:rPr lang="en">
                <a:solidFill>
                  <a:schemeClr val="dk1"/>
                </a:solidFill>
              </a:rPr>
              <a:t>worldwide</a:t>
            </a:r>
            <a:r>
              <a:rPr lang="en">
                <a:solidFill>
                  <a:schemeClr val="dk1"/>
                </a:solidFill>
              </a:rPr>
              <a:t> phenomenon. Overtime, growers have developed unique seed genetics and specialized growing techniques to improve the size of their cucurbits. Our research focuses on how factors outside of grower control, namely weather patterns affects cucurbit growth. Our research is from the perspective of a grower with our product being cucurbits and our goal being to </a:t>
            </a:r>
            <a:r>
              <a:rPr lang="en">
                <a:solidFill>
                  <a:schemeClr val="dk1"/>
                </a:solidFill>
              </a:rPr>
              <a:t>understand</a:t>
            </a:r>
            <a:r>
              <a:rPr lang="en">
                <a:solidFill>
                  <a:schemeClr val="dk1"/>
                </a:solidFill>
              </a:rPr>
              <a:t> how weather impacts cucurbits growth so we can alter our growing practices to produce larger cucurbits.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702a0241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702a02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76c294c9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76c294c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2" marL="1371600" rtl="0" algn="l">
              <a:lnSpc>
                <a:spcPct val="115000"/>
              </a:lnSpc>
              <a:spcBef>
                <a:spcPts val="0"/>
              </a:spcBef>
              <a:spcAft>
                <a:spcPts val="0"/>
              </a:spcAft>
              <a:buClr>
                <a:schemeClr val="dk1"/>
              </a:buClr>
              <a:buSzPts val="1100"/>
              <a:buChar char="■"/>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76c294c96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76c294c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5702a0241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5702a024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fd9e4c41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fd9e4c4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76c294c96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76c294c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685800" y="291695"/>
            <a:ext cx="6813900" cy="1639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a:solidFill>
                  <a:srgbClr val="C2822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4"/>
          <p:cNvSpPr txBox="1"/>
          <p:nvPr>
            <p:ph idx="1" type="subTitle"/>
          </p:nvPr>
        </p:nvSpPr>
        <p:spPr>
          <a:xfrm>
            <a:off x="685800" y="2575258"/>
            <a:ext cx="6400800" cy="1113600"/>
          </a:xfrm>
          <a:prstGeom prst="rect">
            <a:avLst/>
          </a:prstGeom>
          <a:noFill/>
          <a:ln>
            <a:noFill/>
          </a:ln>
        </p:spPr>
        <p:txBody>
          <a:bodyPr anchorCtr="0" anchor="t" bIns="45700" lIns="91425" spcFirstLastPara="1" rIns="91425" wrap="square" tIns="45700">
            <a:noAutofit/>
          </a:bodyPr>
          <a:lstStyle>
            <a:lvl1pPr lvl="0" rtl="0" algn="l">
              <a:spcBef>
                <a:spcPts val="440"/>
              </a:spcBef>
              <a:spcAft>
                <a:spcPts val="0"/>
              </a:spcAft>
              <a:buClr>
                <a:srgbClr val="2D637F"/>
              </a:buClr>
              <a:buSzPts val="2200"/>
              <a:buNone/>
              <a:defRPr>
                <a:solidFill>
                  <a:srgbClr val="2D637F"/>
                </a:solidFill>
              </a:defRPr>
            </a:lvl1pPr>
            <a:lvl2pPr lvl="1" rtl="0" algn="ctr">
              <a:spcBef>
                <a:spcPts val="400"/>
              </a:spcBef>
              <a:spcAft>
                <a:spcPts val="0"/>
              </a:spcAft>
              <a:buClr>
                <a:srgbClr val="888888"/>
              </a:buClr>
              <a:buSzPts val="2000"/>
              <a:buNone/>
              <a:defRPr>
                <a:solidFill>
                  <a:srgbClr val="888888"/>
                </a:solidFill>
              </a:defRPr>
            </a:lvl2pPr>
            <a:lvl3pPr lvl="2" rtl="0" algn="ctr">
              <a:spcBef>
                <a:spcPts val="360"/>
              </a:spcBef>
              <a:spcAft>
                <a:spcPts val="0"/>
              </a:spcAft>
              <a:buClr>
                <a:srgbClr val="888888"/>
              </a:buClr>
              <a:buSzPts val="1800"/>
              <a:buNone/>
              <a:defRPr>
                <a:solidFill>
                  <a:srgbClr val="888888"/>
                </a:solidFill>
              </a:defRPr>
            </a:lvl3pPr>
            <a:lvl4pPr lvl="3" rtl="0" algn="ctr">
              <a:spcBef>
                <a:spcPts val="320"/>
              </a:spcBef>
              <a:spcAft>
                <a:spcPts val="0"/>
              </a:spcAft>
              <a:buClr>
                <a:srgbClr val="888888"/>
              </a:buClr>
              <a:buSzPts val="1600"/>
              <a:buNone/>
              <a:defRPr>
                <a:solidFill>
                  <a:srgbClr val="888888"/>
                </a:solidFill>
              </a:defRPr>
            </a:lvl4pPr>
            <a:lvl5pPr lvl="4" rtl="0" algn="ctr">
              <a:spcBef>
                <a:spcPts val="280"/>
              </a:spcBef>
              <a:spcAft>
                <a:spcPts val="0"/>
              </a:spcAft>
              <a:buClr>
                <a:srgbClr val="888888"/>
              </a:buClr>
              <a:buSzPts val="14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1" name="Shape 61"/>
        <p:cNvGrpSpPr/>
        <p:nvPr/>
      </p:nvGrpSpPr>
      <p:grpSpPr>
        <a:xfrm>
          <a:off x="0" y="0"/>
          <a:ext cx="0" cy="0"/>
          <a:chOff x="0" y="0"/>
          <a:chExt cx="0" cy="0"/>
        </a:xfrm>
      </p:grpSpPr>
      <p:sp>
        <p:nvSpPr>
          <p:cNvPr id="62" name="Google Shape;62;p15"/>
          <p:cNvSpPr txBox="1"/>
          <p:nvPr>
            <p:ph type="title"/>
          </p:nvPr>
        </p:nvSpPr>
        <p:spPr>
          <a:xfrm>
            <a:off x="457201" y="281762"/>
            <a:ext cx="7464300" cy="1143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5"/>
          <p:cNvSpPr txBox="1"/>
          <p:nvPr>
            <p:ph idx="1" type="body"/>
          </p:nvPr>
        </p:nvSpPr>
        <p:spPr>
          <a:xfrm>
            <a:off x="457201" y="1837778"/>
            <a:ext cx="3717900" cy="37113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lvl1pPr>
            <a:lvl2pPr indent="-317500" lvl="1" marL="914400" rtl="0" algn="l">
              <a:spcBef>
                <a:spcPts val="400"/>
              </a:spcBef>
              <a:spcAft>
                <a:spcPts val="0"/>
              </a:spcAft>
              <a:buClr>
                <a:srgbClr val="2D637F"/>
              </a:buClr>
              <a:buSzPts val="1400"/>
              <a:buChar char="–"/>
              <a:defRPr sz="1400"/>
            </a:lvl2pPr>
            <a:lvl3pPr indent="-317500" lvl="2" marL="1371600" rtl="0" algn="l">
              <a:spcBef>
                <a:spcPts val="360"/>
              </a:spcBef>
              <a:spcAft>
                <a:spcPts val="0"/>
              </a:spcAft>
              <a:buClr>
                <a:srgbClr val="2D637F"/>
              </a:buClr>
              <a:buSzPts val="1400"/>
              <a:buChar char="•"/>
              <a:defRPr sz="1400"/>
            </a:lvl3pPr>
            <a:lvl4pPr indent="-317500" lvl="3" marL="1828800" rtl="0" algn="l">
              <a:spcBef>
                <a:spcPts val="320"/>
              </a:spcBef>
              <a:spcAft>
                <a:spcPts val="0"/>
              </a:spcAft>
              <a:buClr>
                <a:srgbClr val="2D637F"/>
              </a:buClr>
              <a:buSzPts val="1400"/>
              <a:buChar char="–"/>
              <a:defRPr sz="1400"/>
            </a:lvl4pPr>
            <a:lvl5pPr indent="-317500" lvl="4" marL="2286000" rtl="0" algn="l">
              <a:spcBef>
                <a:spcPts val="280"/>
              </a:spcBef>
              <a:spcAft>
                <a:spcPts val="0"/>
              </a:spcAft>
              <a:buClr>
                <a:srgbClr val="2D637F"/>
              </a:buClr>
              <a:buSzPts val="1400"/>
              <a:buChar char="»"/>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64" name="Google Shape;64;p15"/>
          <p:cNvSpPr txBox="1"/>
          <p:nvPr>
            <p:ph idx="2" type="body"/>
          </p:nvPr>
        </p:nvSpPr>
        <p:spPr>
          <a:xfrm>
            <a:off x="4175125" y="1837778"/>
            <a:ext cx="3746400" cy="3711300"/>
          </a:xfrm>
          <a:prstGeom prst="rect">
            <a:avLst/>
          </a:prstGeom>
          <a:noFill/>
          <a:ln>
            <a:noFill/>
          </a:ln>
        </p:spPr>
        <p:txBody>
          <a:bodyPr anchorCtr="0" anchor="t" bIns="45700" lIns="91425" spcFirstLastPara="1" rIns="91425" wrap="square" tIns="45700">
            <a:noAutofit/>
          </a:bodyPr>
          <a:lstStyle>
            <a:lvl1pPr indent="-317500" lvl="0" marL="457200" rtl="0" algn="l">
              <a:spcBef>
                <a:spcPts val="440"/>
              </a:spcBef>
              <a:spcAft>
                <a:spcPts val="0"/>
              </a:spcAft>
              <a:buClr>
                <a:srgbClr val="2D637F"/>
              </a:buClr>
              <a:buSzPts val="1400"/>
              <a:buChar char="•"/>
              <a:defRPr sz="1400">
                <a:solidFill>
                  <a:srgbClr val="2D637F"/>
                </a:solidFill>
              </a:defRPr>
            </a:lvl1pPr>
            <a:lvl2pPr indent="-317500" lvl="1" marL="914400" rtl="0" algn="l">
              <a:spcBef>
                <a:spcPts val="400"/>
              </a:spcBef>
              <a:spcAft>
                <a:spcPts val="0"/>
              </a:spcAft>
              <a:buClr>
                <a:srgbClr val="2D637F"/>
              </a:buClr>
              <a:buSzPts val="1400"/>
              <a:buChar char="–"/>
              <a:defRPr sz="1400">
                <a:solidFill>
                  <a:srgbClr val="2D637F"/>
                </a:solidFill>
              </a:defRPr>
            </a:lvl2pPr>
            <a:lvl3pPr indent="-317500" lvl="2" marL="1371600" rtl="0" algn="l">
              <a:spcBef>
                <a:spcPts val="360"/>
              </a:spcBef>
              <a:spcAft>
                <a:spcPts val="0"/>
              </a:spcAft>
              <a:buClr>
                <a:srgbClr val="2D637F"/>
              </a:buClr>
              <a:buSzPts val="1400"/>
              <a:buChar char="•"/>
              <a:defRPr sz="1400">
                <a:solidFill>
                  <a:srgbClr val="2D637F"/>
                </a:solidFill>
              </a:defRPr>
            </a:lvl3pPr>
            <a:lvl4pPr indent="-317500" lvl="3" marL="1828800" rtl="0" algn="l">
              <a:spcBef>
                <a:spcPts val="320"/>
              </a:spcBef>
              <a:spcAft>
                <a:spcPts val="0"/>
              </a:spcAft>
              <a:buClr>
                <a:srgbClr val="2D637F"/>
              </a:buClr>
              <a:buSzPts val="1400"/>
              <a:buChar char="–"/>
              <a:defRPr sz="1400">
                <a:solidFill>
                  <a:srgbClr val="2D637F"/>
                </a:solidFill>
              </a:defRPr>
            </a:lvl4pPr>
            <a:lvl5pPr indent="-317500" lvl="4" marL="2286000" rtl="0" algn="l">
              <a:spcBef>
                <a:spcPts val="280"/>
              </a:spcBef>
              <a:spcAft>
                <a:spcPts val="0"/>
              </a:spcAft>
              <a:buClr>
                <a:srgbClr val="2D637F"/>
              </a:buClr>
              <a:buSzPts val="1400"/>
              <a:buChar char="»"/>
              <a:defRPr>
                <a:solidFill>
                  <a:srgbClr val="2D637F"/>
                </a:solidFill>
              </a:defRPr>
            </a:lvl5pPr>
            <a:lvl6pPr indent="-317500" lvl="5" marL="2743200" rtl="0" algn="l">
              <a:spcBef>
                <a:spcPts val="360"/>
              </a:spcBef>
              <a:spcAft>
                <a:spcPts val="0"/>
              </a:spcAft>
              <a:buClr>
                <a:schemeClr val="dk1"/>
              </a:buClr>
              <a:buSzPts val="1400"/>
              <a:buChar char="•"/>
              <a:defRPr sz="1400"/>
            </a:lvl6pPr>
            <a:lvl7pPr indent="-317500" lvl="6" marL="3200400" rtl="0" algn="l">
              <a:spcBef>
                <a:spcPts val="360"/>
              </a:spcBef>
              <a:spcAft>
                <a:spcPts val="0"/>
              </a:spcAft>
              <a:buClr>
                <a:schemeClr val="dk1"/>
              </a:buClr>
              <a:buSzPts val="1400"/>
              <a:buChar char="•"/>
              <a:defRPr sz="1400"/>
            </a:lvl7pPr>
            <a:lvl8pPr indent="-317500" lvl="7" marL="3657600" rtl="0" algn="l">
              <a:spcBef>
                <a:spcPts val="360"/>
              </a:spcBef>
              <a:spcAft>
                <a:spcPts val="0"/>
              </a:spcAft>
              <a:buClr>
                <a:schemeClr val="dk1"/>
              </a:buClr>
              <a:buSzPts val="1400"/>
              <a:buChar char="•"/>
              <a:defRPr sz="1400"/>
            </a:lvl8pPr>
            <a:lvl9pPr indent="-317500" lvl="8" marL="4114800" rtl="0" algn="l">
              <a:spcBef>
                <a:spcPts val="360"/>
              </a:spcBef>
              <a:spcAft>
                <a:spcPts val="0"/>
              </a:spcAft>
              <a:buClr>
                <a:schemeClr val="dk1"/>
              </a:buClr>
              <a:buSzPts val="1400"/>
              <a:buChar char="•"/>
              <a:defRPr sz="1400"/>
            </a:lvl9pPr>
          </a:lstStyle>
          <a:p/>
        </p:txBody>
      </p:sp>
      <p:sp>
        <p:nvSpPr>
          <p:cNvPr id="65" name="Google Shape;65;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p16"/>
          <p:cNvSpPr txBox="1"/>
          <p:nvPr>
            <p:ph type="title"/>
          </p:nvPr>
        </p:nvSpPr>
        <p:spPr>
          <a:xfrm>
            <a:off x="457200" y="308737"/>
            <a:ext cx="7766100" cy="1150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C28220"/>
              </a:buClr>
              <a:buSzPts val="30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6"/>
          <p:cNvSpPr txBox="1"/>
          <p:nvPr>
            <p:ph idx="1" type="body"/>
          </p:nvPr>
        </p:nvSpPr>
        <p:spPr>
          <a:xfrm>
            <a:off x="457200" y="2016925"/>
            <a:ext cx="7740600" cy="3290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2D637F"/>
              </a:buClr>
              <a:buSzPts val="1800"/>
              <a:buChar char="•"/>
              <a:defRPr/>
            </a:lvl1pPr>
            <a:lvl2pPr indent="-342900" lvl="1" marL="914400" rtl="0" algn="l">
              <a:spcBef>
                <a:spcPts val="360"/>
              </a:spcBef>
              <a:spcAft>
                <a:spcPts val="0"/>
              </a:spcAft>
              <a:buClr>
                <a:srgbClr val="2D637F"/>
              </a:buClr>
              <a:buSzPts val="1800"/>
              <a:buChar char="–"/>
              <a:defRPr/>
            </a:lvl2pPr>
            <a:lvl3pPr indent="-342900" lvl="2" marL="1371600" rtl="0" algn="l">
              <a:spcBef>
                <a:spcPts val="360"/>
              </a:spcBef>
              <a:spcAft>
                <a:spcPts val="0"/>
              </a:spcAft>
              <a:buClr>
                <a:srgbClr val="2D637F"/>
              </a:buClr>
              <a:buSzPts val="1800"/>
              <a:buChar char="•"/>
              <a:defRPr/>
            </a:lvl3pPr>
            <a:lvl4pPr indent="-342900" lvl="3" marL="1828800" rtl="0" algn="l">
              <a:spcBef>
                <a:spcPts val="360"/>
              </a:spcBef>
              <a:spcAft>
                <a:spcPts val="0"/>
              </a:spcAft>
              <a:buClr>
                <a:srgbClr val="2D637F"/>
              </a:buClr>
              <a:buSzPts val="1800"/>
              <a:buChar char="–"/>
              <a:defRPr/>
            </a:lvl4pPr>
            <a:lvl5pPr indent="-342900" lvl="4" marL="2286000" rtl="0" algn="l">
              <a:spcBef>
                <a:spcPts val="360"/>
              </a:spcBef>
              <a:spcAft>
                <a:spcPts val="0"/>
              </a:spcAft>
              <a:buClr>
                <a:srgbClr val="2D637F"/>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9" name="Google Shape;69;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0" name="Shape 70"/>
        <p:cNvGrpSpPr/>
        <p:nvPr/>
      </p:nvGrpSpPr>
      <p:grpSpPr>
        <a:xfrm>
          <a:off x="0" y="0"/>
          <a:ext cx="0" cy="0"/>
          <a:chOff x="0" y="0"/>
          <a:chExt cx="0" cy="0"/>
        </a:xfrm>
      </p:grpSpPr>
      <p:sp>
        <p:nvSpPr>
          <p:cNvPr id="71" name="Google Shape;71;p17"/>
          <p:cNvSpPr txBox="1"/>
          <p:nvPr>
            <p:ph type="title"/>
          </p:nvPr>
        </p:nvSpPr>
        <p:spPr>
          <a:xfrm>
            <a:off x="568325" y="2017296"/>
            <a:ext cx="7772400" cy="1996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rgbClr val="C28220"/>
              </a:buClr>
              <a:buSzPts val="4200"/>
              <a:buFont typeface="Georgia"/>
              <a:buNone/>
              <a:defRPr b="0" sz="42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7"/>
          <p:cNvSpPr txBox="1"/>
          <p:nvPr>
            <p:ph idx="1" type="body"/>
          </p:nvPr>
        </p:nvSpPr>
        <p:spPr>
          <a:xfrm>
            <a:off x="568325" y="1019342"/>
            <a:ext cx="7772400" cy="895500"/>
          </a:xfrm>
          <a:prstGeom prst="rect">
            <a:avLst/>
          </a:prstGeom>
          <a:noFill/>
          <a:ln>
            <a:noFill/>
          </a:ln>
        </p:spPr>
        <p:txBody>
          <a:bodyPr anchorCtr="0" anchor="b" bIns="45700" lIns="91425" spcFirstLastPara="1" rIns="91425" wrap="square" tIns="45700">
            <a:noAutofit/>
          </a:bodyPr>
          <a:lstStyle>
            <a:lvl1pPr indent="-228600" lvl="0" marL="457200" rtl="0" algn="l">
              <a:spcBef>
                <a:spcPts val="440"/>
              </a:spcBef>
              <a:spcAft>
                <a:spcPts val="0"/>
              </a:spcAft>
              <a:buClr>
                <a:srgbClr val="2D637F"/>
              </a:buClr>
              <a:buSzPts val="2200"/>
              <a:buNone/>
              <a:defRPr sz="2200">
                <a:solidFill>
                  <a:srgbClr val="2D637F"/>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3" name="Google Shape;73;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8"/>
          <p:cNvSpPr txBox="1"/>
          <p:nvPr>
            <p:ph type="title"/>
          </p:nvPr>
        </p:nvSpPr>
        <p:spPr>
          <a:xfrm>
            <a:off x="381000" y="3729789"/>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8"/>
          <p:cNvSpPr/>
          <p:nvPr>
            <p:ph idx="2" type="pic"/>
          </p:nvPr>
        </p:nvSpPr>
        <p:spPr>
          <a:xfrm>
            <a:off x="381000" y="358775"/>
            <a:ext cx="5486400" cy="3371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D637F"/>
              </a:buClr>
              <a:buSzPts val="3200"/>
              <a:buFont typeface="Arial"/>
              <a:buNone/>
              <a:defRPr b="0" i="0" sz="3200" u="none" cap="none" strike="noStrike">
                <a:solidFill>
                  <a:srgbClr val="2D637F"/>
                </a:solidFill>
                <a:latin typeface="Merriweather Sans"/>
                <a:ea typeface="Merriweather Sans"/>
                <a:cs typeface="Merriweather Sans"/>
                <a:sym typeface="Merriweather Sans"/>
              </a:defRPr>
            </a:lvl1pPr>
            <a:lvl2pPr lvl="1" marR="0" rtl="0" algn="l">
              <a:spcBef>
                <a:spcPts val="560"/>
              </a:spcBef>
              <a:spcAft>
                <a:spcPts val="0"/>
              </a:spcAft>
              <a:buClr>
                <a:srgbClr val="2D637F"/>
              </a:buClr>
              <a:buSzPts val="2800"/>
              <a:buFont typeface="Arial"/>
              <a:buNone/>
              <a:defRPr b="0" i="0" sz="2800" u="none" cap="none" strike="noStrike">
                <a:solidFill>
                  <a:srgbClr val="2D637F"/>
                </a:solidFill>
                <a:latin typeface="Merriweather Sans"/>
                <a:ea typeface="Merriweather Sans"/>
                <a:cs typeface="Merriweather Sans"/>
                <a:sym typeface="Merriweather Sans"/>
              </a:defRPr>
            </a:lvl2pPr>
            <a:lvl3pPr lvl="2" marR="0" rtl="0" algn="l">
              <a:spcBef>
                <a:spcPts val="480"/>
              </a:spcBef>
              <a:spcAft>
                <a:spcPts val="0"/>
              </a:spcAft>
              <a:buClr>
                <a:srgbClr val="2D637F"/>
              </a:buClr>
              <a:buSzPts val="2400"/>
              <a:buFont typeface="Arial"/>
              <a:buNone/>
              <a:defRPr b="0" i="0" sz="2400" u="none" cap="none" strike="noStrike">
                <a:solidFill>
                  <a:srgbClr val="2D637F"/>
                </a:solidFill>
                <a:latin typeface="Merriweather Sans"/>
                <a:ea typeface="Merriweather Sans"/>
                <a:cs typeface="Merriweather Sans"/>
                <a:sym typeface="Merriweather Sans"/>
              </a:defRPr>
            </a:lvl3pPr>
            <a:lvl4pPr lvl="3"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4pPr>
            <a:lvl5pPr lvl="4" marR="0" rtl="0" algn="l">
              <a:spcBef>
                <a:spcPts val="400"/>
              </a:spcBef>
              <a:spcAft>
                <a:spcPts val="0"/>
              </a:spcAft>
              <a:buClr>
                <a:srgbClr val="2D637F"/>
              </a:buClr>
              <a:buSzPts val="2000"/>
              <a:buFont typeface="Arial"/>
              <a:buNone/>
              <a:defRPr b="0" i="0" sz="2000" u="none" cap="none" strike="noStrike">
                <a:solidFill>
                  <a:srgbClr val="2D637F"/>
                </a:solidFill>
                <a:latin typeface="Merriweather Sans"/>
                <a:ea typeface="Merriweather Sans"/>
                <a:cs typeface="Merriweather Sans"/>
                <a:sym typeface="Merriweather Sans"/>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8"/>
          <p:cNvSpPr txBox="1"/>
          <p:nvPr>
            <p:ph idx="1" type="body"/>
          </p:nvPr>
        </p:nvSpPr>
        <p:spPr>
          <a:xfrm>
            <a:off x="381000" y="4296527"/>
            <a:ext cx="5486400" cy="4773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240"/>
              </a:spcBef>
              <a:spcAft>
                <a:spcPts val="0"/>
              </a:spcAft>
              <a:buClr>
                <a:srgbClr val="2D637F"/>
              </a:buClr>
              <a:buSzPts val="1200"/>
              <a:buNone/>
              <a:defRPr sz="1200"/>
            </a:lvl2pPr>
            <a:lvl3pPr indent="-228600" lvl="2" marL="1371600" rtl="0" algn="l">
              <a:spcBef>
                <a:spcPts val="200"/>
              </a:spcBef>
              <a:spcAft>
                <a:spcPts val="0"/>
              </a:spcAft>
              <a:buClr>
                <a:srgbClr val="2D637F"/>
              </a:buClr>
              <a:buSzPts val="1000"/>
              <a:buNone/>
              <a:defRPr sz="1000"/>
            </a:lvl3pPr>
            <a:lvl4pPr indent="-228600" lvl="3" marL="1828800" rtl="0" algn="l">
              <a:spcBef>
                <a:spcPts val="180"/>
              </a:spcBef>
              <a:spcAft>
                <a:spcPts val="0"/>
              </a:spcAft>
              <a:buClr>
                <a:srgbClr val="2D637F"/>
              </a:buClr>
              <a:buSzPts val="900"/>
              <a:buNone/>
              <a:defRPr sz="900"/>
            </a:lvl4pPr>
            <a:lvl5pPr indent="-228600" lvl="4" marL="2286000" rtl="0" algn="l">
              <a:spcBef>
                <a:spcPts val="180"/>
              </a:spcBef>
              <a:spcAft>
                <a:spcPts val="0"/>
              </a:spcAft>
              <a:buClr>
                <a:srgbClr val="2D637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78" name="Google Shape;78;p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79" name="Shape 79"/>
        <p:cNvGrpSpPr/>
        <p:nvPr/>
      </p:nvGrpSpPr>
      <p:grpSpPr>
        <a:xfrm>
          <a:off x="0" y="0"/>
          <a:ext cx="0" cy="0"/>
          <a:chOff x="0" y="0"/>
          <a:chExt cx="0" cy="0"/>
        </a:xfrm>
      </p:grpSpPr>
      <p:sp>
        <p:nvSpPr>
          <p:cNvPr id="80" name="Google Shape;80;p19"/>
          <p:cNvSpPr txBox="1"/>
          <p:nvPr>
            <p:ph type="title"/>
          </p:nvPr>
        </p:nvSpPr>
        <p:spPr>
          <a:xfrm>
            <a:off x="457201" y="1041995"/>
            <a:ext cx="3008400" cy="404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rgbClr val="C28220"/>
              </a:buClr>
              <a:buSzPts val="2000"/>
              <a:buFont typeface="Georgia"/>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9"/>
          <p:cNvSpPr txBox="1"/>
          <p:nvPr>
            <p:ph idx="1" type="body"/>
          </p:nvPr>
        </p:nvSpPr>
        <p:spPr>
          <a:xfrm>
            <a:off x="3575050" y="1041996"/>
            <a:ext cx="4537200" cy="3657300"/>
          </a:xfrm>
          <a:prstGeom prst="rect">
            <a:avLst/>
          </a:prstGeom>
          <a:noFill/>
          <a:ln>
            <a:noFill/>
          </a:ln>
        </p:spPr>
        <p:txBody>
          <a:bodyPr anchorCtr="0" anchor="t" bIns="45700" lIns="91425" spcFirstLastPara="1" rIns="91425" wrap="square" tIns="45700">
            <a:noAutofit/>
          </a:bodyPr>
          <a:lstStyle>
            <a:lvl1pPr indent="-355600" lvl="0" marL="457200" rtl="0" algn="l">
              <a:spcBef>
                <a:spcPts val="400"/>
              </a:spcBef>
              <a:spcAft>
                <a:spcPts val="0"/>
              </a:spcAft>
              <a:buClr>
                <a:srgbClr val="2D637F"/>
              </a:buClr>
              <a:buSzPts val="2000"/>
              <a:buChar char="•"/>
              <a:defRPr sz="2000"/>
            </a:lvl1pPr>
            <a:lvl2pPr indent="-342900" lvl="1" marL="914400" rtl="0" algn="l">
              <a:spcBef>
                <a:spcPts val="360"/>
              </a:spcBef>
              <a:spcAft>
                <a:spcPts val="0"/>
              </a:spcAft>
              <a:buClr>
                <a:srgbClr val="2D637F"/>
              </a:buClr>
              <a:buSzPts val="1800"/>
              <a:buChar char="–"/>
              <a:defRPr sz="1800"/>
            </a:lvl2pPr>
            <a:lvl3pPr indent="-342900" lvl="2" marL="1371600" rtl="0" algn="l">
              <a:spcBef>
                <a:spcPts val="360"/>
              </a:spcBef>
              <a:spcAft>
                <a:spcPts val="0"/>
              </a:spcAft>
              <a:buClr>
                <a:srgbClr val="2D637F"/>
              </a:buClr>
              <a:buSzPts val="1800"/>
              <a:buChar char="•"/>
              <a:defRPr sz="1800"/>
            </a:lvl3pPr>
            <a:lvl4pPr indent="-330200" lvl="3" marL="1828800" rtl="0" algn="l">
              <a:spcBef>
                <a:spcPts val="320"/>
              </a:spcBef>
              <a:spcAft>
                <a:spcPts val="0"/>
              </a:spcAft>
              <a:buClr>
                <a:srgbClr val="2D637F"/>
              </a:buClr>
              <a:buSzPts val="1600"/>
              <a:buChar char="–"/>
              <a:defRPr sz="1600"/>
            </a:lvl4pPr>
            <a:lvl5pPr indent="-317500" lvl="4" marL="2286000" rtl="0" algn="l">
              <a:spcBef>
                <a:spcPts val="280"/>
              </a:spcBef>
              <a:spcAft>
                <a:spcPts val="0"/>
              </a:spcAft>
              <a:buClr>
                <a:srgbClr val="2D637F"/>
              </a:buClr>
              <a:buSzPts val="1400"/>
              <a:buChar char="»"/>
              <a:defRPr sz="14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82" name="Google Shape;82;p19"/>
          <p:cNvSpPr txBox="1"/>
          <p:nvPr>
            <p:ph idx="2" type="body"/>
          </p:nvPr>
        </p:nvSpPr>
        <p:spPr>
          <a:xfrm>
            <a:off x="457201" y="1531652"/>
            <a:ext cx="3008400" cy="3167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rgbClr val="2D637F"/>
              </a:buClr>
              <a:buSzPts val="1400"/>
              <a:buNone/>
              <a:defRPr sz="1400"/>
            </a:lvl1pPr>
            <a:lvl2pPr indent="-228600" lvl="1" marL="914400" rtl="0" algn="l">
              <a:spcBef>
                <a:spcPts val="240"/>
              </a:spcBef>
              <a:spcAft>
                <a:spcPts val="0"/>
              </a:spcAft>
              <a:buClr>
                <a:srgbClr val="2D637F"/>
              </a:buClr>
              <a:buSzPts val="1200"/>
              <a:buNone/>
              <a:defRPr sz="1200"/>
            </a:lvl2pPr>
            <a:lvl3pPr indent="-228600" lvl="2" marL="1371600" rtl="0" algn="l">
              <a:spcBef>
                <a:spcPts val="200"/>
              </a:spcBef>
              <a:spcAft>
                <a:spcPts val="0"/>
              </a:spcAft>
              <a:buClr>
                <a:srgbClr val="2D637F"/>
              </a:buClr>
              <a:buSzPts val="1000"/>
              <a:buNone/>
              <a:defRPr sz="1000"/>
            </a:lvl3pPr>
            <a:lvl4pPr indent="-228600" lvl="3" marL="1828800" rtl="0" algn="l">
              <a:spcBef>
                <a:spcPts val="180"/>
              </a:spcBef>
              <a:spcAft>
                <a:spcPts val="0"/>
              </a:spcAft>
              <a:buClr>
                <a:srgbClr val="2D637F"/>
              </a:buClr>
              <a:buSzPts val="900"/>
              <a:buNone/>
              <a:defRPr sz="900"/>
            </a:lvl4pPr>
            <a:lvl5pPr indent="-228600" lvl="4" marL="2286000" rtl="0" algn="l">
              <a:spcBef>
                <a:spcPts val="180"/>
              </a:spcBef>
              <a:spcAft>
                <a:spcPts val="0"/>
              </a:spcAft>
              <a:buClr>
                <a:srgbClr val="2D637F"/>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83" name="Google Shape;83;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2.xml"/><Relationship Id="rId10" Type="http://schemas.openxmlformats.org/officeDocument/2006/relationships/theme" Target="../theme/theme3.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267368" y="5307263"/>
            <a:ext cx="138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3"/>
          <p:cNvSpPr txBox="1"/>
          <p:nvPr>
            <p:ph type="title"/>
          </p:nvPr>
        </p:nvSpPr>
        <p:spPr>
          <a:xfrm>
            <a:off x="457200" y="525956"/>
            <a:ext cx="8229600" cy="11433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C28220"/>
              </a:buClr>
              <a:buSzPts val="3000"/>
              <a:buFont typeface="Georgia"/>
              <a:buNone/>
              <a:defRPr b="0" i="0" sz="3000" u="none" cap="none" strike="noStrike">
                <a:solidFill>
                  <a:srgbClr val="C28220"/>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3" name="Google Shape;53;p13"/>
          <p:cNvSpPr txBox="1"/>
          <p:nvPr>
            <p:ph idx="1" type="body"/>
          </p:nvPr>
        </p:nvSpPr>
        <p:spPr>
          <a:xfrm>
            <a:off x="457200" y="1808079"/>
            <a:ext cx="8229600" cy="252630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44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1pPr>
            <a:lvl2pPr indent="-317500" lvl="1" marL="914400" marR="0" rtl="0" algn="l">
              <a:spcBef>
                <a:spcPts val="40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2pPr>
            <a:lvl3pPr indent="-317500" lvl="2" marL="1371600" marR="0" rtl="0" algn="l">
              <a:spcBef>
                <a:spcPts val="36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3pPr>
            <a:lvl4pPr indent="-317500" lvl="3" marL="1828800" marR="0" rtl="0" algn="l">
              <a:spcBef>
                <a:spcPts val="32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4pPr>
            <a:lvl5pPr indent="-317500" lvl="4" marL="2286000" marR="0" rtl="0" algn="l">
              <a:spcBef>
                <a:spcPts val="280"/>
              </a:spcBef>
              <a:spcAft>
                <a:spcPts val="0"/>
              </a:spcAft>
              <a:buClr>
                <a:srgbClr val="2D637F"/>
              </a:buClr>
              <a:buSzPts val="1400"/>
              <a:buFont typeface="Arial"/>
              <a:buChar char="»"/>
              <a:defRPr b="0" i="0" u="none" cap="none" strike="noStrike">
                <a:solidFill>
                  <a:srgbClr val="2D637F"/>
                </a:solidFill>
                <a:latin typeface="Merriweather Sans"/>
                <a:ea typeface="Merriweather Sans"/>
                <a:cs typeface="Merriweather Sans"/>
                <a:sym typeface="Merriweather Sans"/>
              </a:defRPr>
            </a:lvl5pPr>
            <a:lvl6pPr indent="-317500" lvl="5" marL="27432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6pPr>
            <a:lvl7pPr indent="-317500" lvl="6" marL="32004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7pPr>
            <a:lvl8pPr indent="-317500" lvl="7" marL="36576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8pPr>
            <a:lvl9pPr indent="-317500" lvl="8" marL="4114800" marR="0" rtl="0" algn="l">
              <a:spcBef>
                <a:spcPts val="400"/>
              </a:spcBef>
              <a:spcAft>
                <a:spcPts val="0"/>
              </a:spcAft>
              <a:buClr>
                <a:schemeClr val="dk1"/>
              </a:buClr>
              <a:buSzPts val="1400"/>
              <a:buFont typeface="Arial"/>
              <a:buChar char="•"/>
              <a:defRPr b="0" i="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1">
            <a:alphaModFix/>
          </a:blip>
          <a:srcRect b="0" l="0" r="0" t="0"/>
          <a:stretch/>
        </p:blipFill>
        <p:spPr>
          <a:xfrm>
            <a:off x="6274508" y="1"/>
            <a:ext cx="2152119" cy="1338513"/>
          </a:xfrm>
          <a:prstGeom prst="rect">
            <a:avLst/>
          </a:prstGeom>
          <a:noFill/>
          <a:ln>
            <a:noFill/>
          </a:ln>
        </p:spPr>
      </p:pic>
      <p:pic>
        <p:nvPicPr>
          <p:cNvPr id="55" name="Google Shape;55;p13"/>
          <p:cNvPicPr preferRelativeResize="0"/>
          <p:nvPr/>
        </p:nvPicPr>
        <p:blipFill rotWithShape="1">
          <a:blip r:embed="rId2">
            <a:alphaModFix/>
          </a:blip>
          <a:srcRect b="0" l="0" r="0" t="0"/>
          <a:stretch/>
        </p:blipFill>
        <p:spPr>
          <a:xfrm>
            <a:off x="0" y="5598567"/>
            <a:ext cx="9144000" cy="997534"/>
          </a:xfrm>
          <a:prstGeom prst="rect">
            <a:avLst/>
          </a:prstGeom>
          <a:noFill/>
          <a:ln>
            <a:noFill/>
          </a:ln>
        </p:spPr>
      </p:pic>
      <p:pic>
        <p:nvPicPr>
          <p:cNvPr id="56" name="Google Shape;56;p13"/>
          <p:cNvPicPr preferRelativeResize="0"/>
          <p:nvPr/>
        </p:nvPicPr>
        <p:blipFill rotWithShape="1">
          <a:blip r:embed="rId3">
            <a:alphaModFix/>
          </a:blip>
          <a:srcRect b="0" l="0" r="0" t="0"/>
          <a:stretch/>
        </p:blipFill>
        <p:spPr>
          <a:xfrm>
            <a:off x="369049" y="6019295"/>
            <a:ext cx="1256177" cy="300037"/>
          </a:xfrm>
          <a:prstGeom prst="rect">
            <a:avLst/>
          </a:prstGeom>
          <a:noFill/>
          <a:ln>
            <a:noFill/>
          </a:ln>
        </p:spPr>
      </p:pic>
      <p:sp>
        <p:nvSpPr>
          <p:cNvPr id="57" name="Google Shape;57;p13"/>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rtl="0" algn="r">
              <a:buNone/>
              <a:defRPr sz="1300">
                <a:solidFill>
                  <a:srgbClr val="2D637F"/>
                </a:solidFill>
                <a:latin typeface="Merriweather Sans"/>
                <a:ea typeface="Merriweather Sans"/>
                <a:cs typeface="Merriweather Sans"/>
                <a:sym typeface="Merriweather Sans"/>
              </a:defRPr>
            </a:lvl1pPr>
            <a:lvl2pPr lvl="1" rtl="0" algn="r">
              <a:buNone/>
              <a:defRPr sz="1300">
                <a:solidFill>
                  <a:srgbClr val="2D637F"/>
                </a:solidFill>
                <a:latin typeface="Merriweather Sans"/>
                <a:ea typeface="Merriweather Sans"/>
                <a:cs typeface="Merriweather Sans"/>
                <a:sym typeface="Merriweather Sans"/>
              </a:defRPr>
            </a:lvl2pPr>
            <a:lvl3pPr lvl="2" rtl="0" algn="r">
              <a:buNone/>
              <a:defRPr sz="1300">
                <a:solidFill>
                  <a:srgbClr val="2D637F"/>
                </a:solidFill>
                <a:latin typeface="Merriweather Sans"/>
                <a:ea typeface="Merriweather Sans"/>
                <a:cs typeface="Merriweather Sans"/>
                <a:sym typeface="Merriweather Sans"/>
              </a:defRPr>
            </a:lvl3pPr>
            <a:lvl4pPr lvl="3" rtl="0" algn="r">
              <a:buNone/>
              <a:defRPr sz="1300">
                <a:solidFill>
                  <a:srgbClr val="2D637F"/>
                </a:solidFill>
                <a:latin typeface="Merriweather Sans"/>
                <a:ea typeface="Merriweather Sans"/>
                <a:cs typeface="Merriweather Sans"/>
                <a:sym typeface="Merriweather Sans"/>
              </a:defRPr>
            </a:lvl4pPr>
            <a:lvl5pPr lvl="4" rtl="0" algn="r">
              <a:buNone/>
              <a:defRPr sz="1300">
                <a:solidFill>
                  <a:srgbClr val="2D637F"/>
                </a:solidFill>
                <a:latin typeface="Merriweather Sans"/>
                <a:ea typeface="Merriweather Sans"/>
                <a:cs typeface="Merriweather Sans"/>
                <a:sym typeface="Merriweather Sans"/>
              </a:defRPr>
            </a:lvl5pPr>
            <a:lvl6pPr lvl="5" rtl="0" algn="r">
              <a:buNone/>
              <a:defRPr sz="1300">
                <a:solidFill>
                  <a:srgbClr val="2D637F"/>
                </a:solidFill>
                <a:latin typeface="Merriweather Sans"/>
                <a:ea typeface="Merriweather Sans"/>
                <a:cs typeface="Merriweather Sans"/>
                <a:sym typeface="Merriweather Sans"/>
              </a:defRPr>
            </a:lvl6pPr>
            <a:lvl7pPr lvl="6" rtl="0" algn="r">
              <a:buNone/>
              <a:defRPr sz="1300">
                <a:solidFill>
                  <a:srgbClr val="2D637F"/>
                </a:solidFill>
                <a:latin typeface="Merriweather Sans"/>
                <a:ea typeface="Merriweather Sans"/>
                <a:cs typeface="Merriweather Sans"/>
                <a:sym typeface="Merriweather Sans"/>
              </a:defRPr>
            </a:lvl7pPr>
            <a:lvl8pPr lvl="7" rtl="0" algn="r">
              <a:buNone/>
              <a:defRPr sz="1300">
                <a:solidFill>
                  <a:srgbClr val="2D637F"/>
                </a:solidFill>
                <a:latin typeface="Merriweather Sans"/>
                <a:ea typeface="Merriweather Sans"/>
                <a:cs typeface="Merriweather Sans"/>
                <a:sym typeface="Merriweather Sans"/>
              </a:defRPr>
            </a:lvl8pPr>
            <a:lvl9pPr lvl="8" rtl="0" algn="r">
              <a:buNone/>
              <a:defRPr sz="1300">
                <a:solidFill>
                  <a:srgbClr val="2D637F"/>
                </a:solidFill>
                <a:latin typeface="Merriweather Sans"/>
                <a:ea typeface="Merriweather Sans"/>
                <a:cs typeface="Merriweather Sans"/>
                <a:sym typeface="Merriweather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github.com/rfordatascience/tidytuesday/blob/master/data/2021/2021-10-19/readme.md" TargetMode="External"/><Relationship Id="rId4" Type="http://schemas.openxmlformats.org/officeDocument/2006/relationships/image" Target="../media/image9.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0"/>
          <p:cNvSpPr txBox="1"/>
          <p:nvPr>
            <p:ph type="ctrTitle"/>
          </p:nvPr>
        </p:nvSpPr>
        <p:spPr>
          <a:xfrm>
            <a:off x="530550" y="1277925"/>
            <a:ext cx="7531800" cy="16395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 sz="2700">
                <a:latin typeface="Merriweather"/>
                <a:ea typeface="Merriweather"/>
                <a:cs typeface="Merriweather"/>
                <a:sym typeface="Merriweather"/>
              </a:rPr>
              <a:t>Lab 2 : Explanatory Modeling</a:t>
            </a:r>
            <a:endParaRPr b="1" sz="2700">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b="1" lang="en" sz="2200">
                <a:latin typeface="Merriweather"/>
                <a:ea typeface="Merriweather"/>
                <a:cs typeface="Merriweather"/>
                <a:sym typeface="Merriweather"/>
              </a:rPr>
              <a:t>Impact of Weather Factors on Giant Pumpkin and Competitive Cucurbit Production</a:t>
            </a:r>
            <a:endParaRPr b="1" sz="3900">
              <a:solidFill>
                <a:srgbClr val="C28220"/>
              </a:solidFill>
              <a:latin typeface="Merriweather"/>
              <a:ea typeface="Merriweather"/>
              <a:cs typeface="Merriweather"/>
              <a:sym typeface="Merriweather"/>
            </a:endParaRPr>
          </a:p>
          <a:p>
            <a:pPr indent="0" lvl="0" marL="0" rtl="0" algn="l">
              <a:spcBef>
                <a:spcPts val="0"/>
              </a:spcBef>
              <a:spcAft>
                <a:spcPts val="0"/>
              </a:spcAft>
              <a:buNone/>
            </a:pPr>
            <a:r>
              <a:t/>
            </a:r>
            <a:endParaRPr sz="2700">
              <a:solidFill>
                <a:srgbClr val="C28220"/>
              </a:solidFill>
            </a:endParaRPr>
          </a:p>
        </p:txBody>
      </p:sp>
      <p:sp>
        <p:nvSpPr>
          <p:cNvPr id="89" name="Google Shape;89;p20"/>
          <p:cNvSpPr txBox="1"/>
          <p:nvPr>
            <p:ph idx="1" type="subTitle"/>
          </p:nvPr>
        </p:nvSpPr>
        <p:spPr>
          <a:xfrm>
            <a:off x="5642850" y="3580927"/>
            <a:ext cx="3168900" cy="8187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600" u="sng">
                <a:solidFill>
                  <a:schemeClr val="dk1"/>
                </a:solidFill>
                <a:latin typeface="Merriweather"/>
                <a:ea typeface="Merriweather"/>
                <a:cs typeface="Merriweather"/>
                <a:sym typeface="Merriweather"/>
              </a:rPr>
              <a:t>Lab 2 Team 1:</a:t>
            </a:r>
            <a:endParaRPr sz="1600" u="sng">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Merriweather"/>
                <a:ea typeface="Merriweather"/>
                <a:cs typeface="Merriweather"/>
                <a:sym typeface="Merriweather"/>
              </a:rPr>
              <a:t>Eric Ellestad</a:t>
            </a:r>
            <a:endParaRPr sz="16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Merriweather"/>
                <a:ea typeface="Merriweather"/>
                <a:cs typeface="Merriweather"/>
                <a:sym typeface="Merriweather"/>
              </a:rPr>
              <a:t>Patricia Gallagher</a:t>
            </a:r>
            <a:endParaRPr sz="16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Merriweather"/>
                <a:ea typeface="Merriweather"/>
                <a:cs typeface="Merriweather"/>
                <a:sym typeface="Merriweather"/>
              </a:rPr>
              <a:t>Kisha Kim</a:t>
            </a:r>
            <a:endParaRPr sz="1600">
              <a:solidFill>
                <a:schemeClr val="dk1"/>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600">
                <a:solidFill>
                  <a:schemeClr val="dk1"/>
                </a:solidFill>
                <a:latin typeface="Merriweather"/>
                <a:ea typeface="Merriweather"/>
                <a:cs typeface="Merriweather"/>
                <a:sym typeface="Merriweather"/>
              </a:rPr>
              <a:t>Sean Koval</a:t>
            </a:r>
            <a:endParaRPr sz="1600">
              <a:solidFill>
                <a:schemeClr val="dk1"/>
              </a:solidFill>
              <a:latin typeface="Merriweather"/>
              <a:ea typeface="Merriweather"/>
              <a:cs typeface="Merriweather"/>
              <a:sym typeface="Merriweather"/>
            </a:endParaRPr>
          </a:p>
          <a:p>
            <a:pPr indent="0" lvl="0" marL="0" rtl="0" algn="l">
              <a:spcBef>
                <a:spcPts val="440"/>
              </a:spcBef>
              <a:spcAft>
                <a:spcPts val="0"/>
              </a:spcAft>
              <a:buNone/>
            </a:pPr>
            <a:r>
              <a:t/>
            </a:r>
            <a:endParaRPr sz="1600">
              <a:solidFill>
                <a:srgbClr val="000000"/>
              </a:solidFill>
            </a:endParaRPr>
          </a:p>
          <a:p>
            <a:pPr indent="0" lvl="0" marL="0" rtl="0" algn="l">
              <a:spcBef>
                <a:spcPts val="440"/>
              </a:spcBef>
              <a:spcAft>
                <a:spcPts val="0"/>
              </a:spcAft>
              <a:buNone/>
            </a:pPr>
            <a:r>
              <a:rPr lang="en" sz="1600">
                <a:solidFill>
                  <a:srgbClr val="000000"/>
                </a:solidFill>
              </a:rPr>
              <a:t>Fall 2021</a:t>
            </a:r>
            <a:endParaRPr sz="1600">
              <a:solidFill>
                <a:srgbClr val="000000"/>
              </a:solidFill>
            </a:endParaRPr>
          </a:p>
          <a:p>
            <a:pPr indent="0" lvl="0" marL="0" rtl="0" algn="l">
              <a:spcBef>
                <a:spcPts val="440"/>
              </a:spcBef>
              <a:spcAft>
                <a:spcPts val="0"/>
              </a:spcAft>
              <a:buNone/>
            </a:pPr>
            <a:r>
              <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Overview &amp; Research Question</a:t>
            </a:r>
            <a:endParaRPr/>
          </a:p>
        </p:txBody>
      </p:sp>
      <p:sp>
        <p:nvSpPr>
          <p:cNvPr id="95" name="Google Shape;95;p2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21"/>
          <p:cNvSpPr txBox="1"/>
          <p:nvPr>
            <p:ph idx="1" type="body"/>
          </p:nvPr>
        </p:nvSpPr>
        <p:spPr>
          <a:xfrm>
            <a:off x="527475" y="2107125"/>
            <a:ext cx="7740600" cy="1719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75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sz="1700">
                <a:solidFill>
                  <a:schemeClr val="dk1"/>
                </a:solidFill>
                <a:latin typeface="Arial"/>
                <a:ea typeface="Arial"/>
                <a:cs typeface="Arial"/>
                <a:sym typeface="Arial"/>
              </a:rPr>
              <a:t>What impact do temperature and precipitation have on the weight of giant pumpkins and other cucurbits </a:t>
            </a:r>
            <a:r>
              <a:rPr b="1" lang="en" sz="1700">
                <a:solidFill>
                  <a:schemeClr val="dk1"/>
                </a:solidFill>
                <a:latin typeface="Arial"/>
                <a:ea typeface="Arial"/>
                <a:cs typeface="Arial"/>
                <a:sym typeface="Arial"/>
              </a:rPr>
              <a:t>grown</a:t>
            </a:r>
            <a:r>
              <a:rPr b="1" lang="en" sz="1700">
                <a:solidFill>
                  <a:schemeClr val="dk1"/>
                </a:solidFill>
                <a:latin typeface="Arial"/>
                <a:ea typeface="Arial"/>
                <a:cs typeface="Arial"/>
                <a:sym typeface="Arial"/>
              </a:rPr>
              <a:t> in the United States that were entered into official GPC competitions between the years 2013 - 2021?</a:t>
            </a:r>
            <a:endParaRPr sz="1950">
              <a:solidFill>
                <a:schemeClr val="dk1"/>
              </a:solidFill>
              <a:latin typeface="Arial"/>
              <a:ea typeface="Arial"/>
              <a:cs typeface="Arial"/>
              <a:sym typeface="Arial"/>
            </a:endParaRPr>
          </a:p>
        </p:txBody>
      </p:sp>
      <p:sp>
        <p:nvSpPr>
          <p:cNvPr id="97" name="Google Shape;97;p21"/>
          <p:cNvSpPr txBox="1"/>
          <p:nvPr/>
        </p:nvSpPr>
        <p:spPr>
          <a:xfrm>
            <a:off x="412425" y="1758975"/>
            <a:ext cx="431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28220"/>
                </a:solidFill>
                <a:latin typeface="Merriweather Sans"/>
                <a:ea typeface="Merriweather Sans"/>
                <a:cs typeface="Merriweather Sans"/>
                <a:sym typeface="Merriweather Sans"/>
              </a:rPr>
              <a:t>Research Question</a:t>
            </a:r>
            <a:endParaRPr b="1" sz="1600">
              <a:solidFill>
                <a:srgbClr val="C28220"/>
              </a:solidFill>
              <a:latin typeface="Merriweather Sans"/>
              <a:ea typeface="Merriweather Sans"/>
              <a:cs typeface="Merriweather Sans"/>
              <a:sym typeface="Merriweather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Causal Relationships</a:t>
            </a:r>
            <a:endParaRPr/>
          </a:p>
        </p:txBody>
      </p:sp>
      <p:pic>
        <p:nvPicPr>
          <p:cNvPr id="103" name="Google Shape;103;p22"/>
          <p:cNvPicPr preferRelativeResize="0"/>
          <p:nvPr/>
        </p:nvPicPr>
        <p:blipFill>
          <a:blip r:embed="rId3">
            <a:alphaModFix/>
          </a:blip>
          <a:stretch>
            <a:fillRect/>
          </a:stretch>
        </p:blipFill>
        <p:spPr>
          <a:xfrm>
            <a:off x="694138" y="1222025"/>
            <a:ext cx="7292227" cy="441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Data &amp; Data Cleansing</a:t>
            </a:r>
            <a:endParaRPr/>
          </a:p>
        </p:txBody>
      </p:sp>
      <p:sp>
        <p:nvSpPr>
          <p:cNvPr id="109" name="Google Shape;109;p2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3"/>
          <p:cNvSpPr txBox="1"/>
          <p:nvPr/>
        </p:nvSpPr>
        <p:spPr>
          <a:xfrm>
            <a:off x="429650" y="1136400"/>
            <a:ext cx="477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28220"/>
                </a:solidFill>
                <a:latin typeface="Merriweather Sans"/>
                <a:ea typeface="Merriweather Sans"/>
                <a:cs typeface="Merriweather Sans"/>
                <a:sym typeface="Merriweather Sans"/>
              </a:rPr>
              <a:t>Data Sets &amp; Key Variables</a:t>
            </a:r>
            <a:endParaRPr b="1">
              <a:solidFill>
                <a:srgbClr val="C28220"/>
              </a:solidFill>
              <a:latin typeface="Merriweather Sans"/>
              <a:ea typeface="Merriweather Sans"/>
              <a:cs typeface="Merriweather Sans"/>
              <a:sym typeface="Merriweather Sans"/>
            </a:endParaRPr>
          </a:p>
        </p:txBody>
      </p:sp>
      <p:sp>
        <p:nvSpPr>
          <p:cNvPr id="111" name="Google Shape;111;p23"/>
          <p:cNvSpPr txBox="1"/>
          <p:nvPr>
            <p:ph idx="1" type="body"/>
          </p:nvPr>
        </p:nvSpPr>
        <p:spPr>
          <a:xfrm>
            <a:off x="572100" y="1269900"/>
            <a:ext cx="7651200" cy="1580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Char char="●"/>
            </a:pPr>
            <a:r>
              <a:rPr lang="en" sz="1300" u="sng">
                <a:solidFill>
                  <a:srgbClr val="1155CC"/>
                </a:solidFill>
                <a:latin typeface="Arial"/>
                <a:ea typeface="Arial"/>
                <a:cs typeface="Arial"/>
                <a:sym typeface="Arial"/>
                <a:hlinkClick r:id="rId3">
                  <a:extLst>
                    <a:ext uri="{A12FA001-AC4F-418D-AE19-62706E023703}">
                      <ahyp:hlinkClr val="tx"/>
                    </a:ext>
                  </a:extLst>
                </a:hlinkClick>
              </a:rPr>
              <a:t>Giant Pumpkins</a:t>
            </a:r>
            <a:r>
              <a:rPr lang="en" sz="1300">
                <a:solidFill>
                  <a:schemeClr val="dk1"/>
                </a:solidFill>
                <a:latin typeface="Arial"/>
                <a:ea typeface="Arial"/>
                <a:cs typeface="Arial"/>
                <a:sym typeface="Arial"/>
              </a:rPr>
              <a:t>: dataset from the official GPC (Great Pumpkin Commonwealth) site</a:t>
            </a:r>
            <a:endParaRPr sz="1300">
              <a:solidFill>
                <a:schemeClr val="dk1"/>
              </a:solidFill>
              <a:latin typeface="Arial"/>
              <a:ea typeface="Arial"/>
              <a:cs typeface="Arial"/>
              <a:sym typeface="Aria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Arial"/>
                <a:ea typeface="Arial"/>
                <a:cs typeface="Arial"/>
                <a:sym typeface="Arial"/>
              </a:rPr>
              <a:t>Below are few key variables utilized in the research:</a:t>
            </a:r>
            <a:endParaRPr sz="1300">
              <a:solidFill>
                <a:schemeClr val="dk1"/>
              </a:solidFill>
              <a:latin typeface="Arial"/>
              <a:ea typeface="Arial"/>
              <a:cs typeface="Arial"/>
              <a:sym typeface="Arial"/>
            </a:endParaRPr>
          </a:p>
          <a:p>
            <a:pPr indent="-311150" lvl="2" marL="1371600" rtl="0" algn="l">
              <a:lnSpc>
                <a:spcPct val="115000"/>
              </a:lnSpc>
              <a:spcBef>
                <a:spcPts val="0"/>
              </a:spcBef>
              <a:spcAft>
                <a:spcPts val="0"/>
              </a:spcAft>
              <a:buClr>
                <a:schemeClr val="dk1"/>
              </a:buClr>
              <a:buSzPts val="1300"/>
              <a:buChar char="■"/>
            </a:pPr>
            <a:r>
              <a:rPr lang="en" sz="1300">
                <a:solidFill>
                  <a:schemeClr val="dk1"/>
                </a:solidFill>
                <a:latin typeface="Arial"/>
                <a:ea typeface="Arial"/>
                <a:cs typeface="Arial"/>
                <a:sym typeface="Arial"/>
              </a:rPr>
              <a:t>Outcome Variable: Weight of the pumpkin</a:t>
            </a:r>
            <a:endParaRPr sz="1300">
              <a:solidFill>
                <a:schemeClr val="dk1"/>
              </a:solidFill>
              <a:latin typeface="Arial"/>
              <a:ea typeface="Arial"/>
              <a:cs typeface="Arial"/>
              <a:sym typeface="Arial"/>
            </a:endParaRPr>
          </a:p>
          <a:p>
            <a:pPr indent="-311150" lvl="2" marL="1371600" rtl="0" algn="l">
              <a:lnSpc>
                <a:spcPct val="115000"/>
              </a:lnSpc>
              <a:spcBef>
                <a:spcPts val="0"/>
              </a:spcBef>
              <a:spcAft>
                <a:spcPts val="0"/>
              </a:spcAft>
              <a:buClr>
                <a:schemeClr val="dk1"/>
              </a:buClr>
              <a:buSzPts val="1300"/>
              <a:buChar char="■"/>
            </a:pPr>
            <a:r>
              <a:rPr lang="en" sz="1300">
                <a:solidFill>
                  <a:schemeClr val="dk1"/>
                </a:solidFill>
                <a:latin typeface="Arial"/>
                <a:ea typeface="Arial"/>
                <a:cs typeface="Arial"/>
                <a:sym typeface="Arial"/>
              </a:rPr>
              <a:t>Predictor of Interest: Weather (avg precipitation, avg templaterature, temp and precipitation standard deviation, number of day below and above optimal temperature range)</a:t>
            </a:r>
            <a:endParaRPr sz="1300">
              <a:solidFill>
                <a:schemeClr val="dk1"/>
              </a:solidFill>
              <a:latin typeface="Arial"/>
              <a:ea typeface="Arial"/>
              <a:cs typeface="Arial"/>
              <a:sym typeface="Arial"/>
            </a:endParaRPr>
          </a:p>
          <a:p>
            <a:pPr indent="-311150" lvl="2" marL="1371600" rtl="0" algn="l">
              <a:lnSpc>
                <a:spcPct val="115000"/>
              </a:lnSpc>
              <a:spcBef>
                <a:spcPts val="0"/>
              </a:spcBef>
              <a:spcAft>
                <a:spcPts val="0"/>
              </a:spcAft>
              <a:buClr>
                <a:schemeClr val="dk1"/>
              </a:buClr>
              <a:buSzPts val="1300"/>
              <a:buChar char="■"/>
            </a:pPr>
            <a:r>
              <a:rPr lang="en" sz="1300">
                <a:solidFill>
                  <a:schemeClr val="dk1"/>
                </a:solidFill>
                <a:latin typeface="Arial"/>
                <a:ea typeface="Arial"/>
                <a:cs typeface="Arial"/>
                <a:sym typeface="Arial"/>
              </a:rPr>
              <a:t>Covariates: pumpkin type, year</a:t>
            </a:r>
            <a:endParaRPr sz="1300">
              <a:solidFill>
                <a:schemeClr val="dk1"/>
              </a:solidFill>
              <a:latin typeface="Arial"/>
              <a:ea typeface="Arial"/>
              <a:cs typeface="Arial"/>
              <a:sym typeface="Arial"/>
            </a:endParaRPr>
          </a:p>
          <a:p>
            <a:pPr indent="-311150" lvl="2" marL="1371600" rtl="0" algn="l">
              <a:lnSpc>
                <a:spcPct val="115000"/>
              </a:lnSpc>
              <a:spcBef>
                <a:spcPts val="0"/>
              </a:spcBef>
              <a:spcAft>
                <a:spcPts val="0"/>
              </a:spcAft>
              <a:buClr>
                <a:schemeClr val="dk1"/>
              </a:buClr>
              <a:buSzPts val="1300"/>
              <a:buChar char="■"/>
            </a:pPr>
            <a:r>
              <a:rPr lang="en" sz="1300">
                <a:solidFill>
                  <a:schemeClr val="dk1"/>
                </a:solidFill>
                <a:latin typeface="Arial"/>
                <a:ea typeface="Arial"/>
                <a:cs typeface="Arial"/>
                <a:sym typeface="Arial"/>
              </a:rPr>
              <a:t>Our final data set had over 11,000 observations</a:t>
            </a:r>
            <a:endParaRPr b="1" sz="13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050" u="sng">
              <a:solidFill>
                <a:schemeClr val="dk1"/>
              </a:solidFill>
              <a:latin typeface="Arial"/>
              <a:ea typeface="Arial"/>
              <a:cs typeface="Arial"/>
              <a:sym typeface="Arial"/>
            </a:endParaRPr>
          </a:p>
        </p:txBody>
      </p:sp>
      <p:pic>
        <p:nvPicPr>
          <p:cNvPr id="112" name="Google Shape;112;p23"/>
          <p:cNvPicPr preferRelativeResize="0"/>
          <p:nvPr/>
        </p:nvPicPr>
        <p:blipFill>
          <a:blip r:embed="rId4">
            <a:alphaModFix/>
          </a:blip>
          <a:stretch>
            <a:fillRect/>
          </a:stretch>
        </p:blipFill>
        <p:spPr>
          <a:xfrm>
            <a:off x="429650" y="3438600"/>
            <a:ext cx="3697502" cy="2305926"/>
          </a:xfrm>
          <a:prstGeom prst="rect">
            <a:avLst/>
          </a:prstGeom>
          <a:noFill/>
          <a:ln>
            <a:noFill/>
          </a:ln>
        </p:spPr>
      </p:pic>
      <p:pic>
        <p:nvPicPr>
          <p:cNvPr id="113" name="Google Shape;113;p23"/>
          <p:cNvPicPr preferRelativeResize="0"/>
          <p:nvPr/>
        </p:nvPicPr>
        <p:blipFill>
          <a:blip r:embed="rId5">
            <a:alphaModFix/>
          </a:blip>
          <a:stretch>
            <a:fillRect/>
          </a:stretch>
        </p:blipFill>
        <p:spPr>
          <a:xfrm>
            <a:off x="4213900" y="3305950"/>
            <a:ext cx="4469101" cy="2571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Modeling, Analysis, and Results</a:t>
            </a:r>
            <a:endParaRPr/>
          </a:p>
        </p:txBody>
      </p:sp>
      <p:sp>
        <p:nvSpPr>
          <p:cNvPr id="119" name="Google Shape;119;p2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24"/>
          <p:cNvPicPr preferRelativeResize="0"/>
          <p:nvPr/>
        </p:nvPicPr>
        <p:blipFill>
          <a:blip r:embed="rId3">
            <a:alphaModFix/>
          </a:blip>
          <a:stretch>
            <a:fillRect/>
          </a:stretch>
        </p:blipFill>
        <p:spPr>
          <a:xfrm>
            <a:off x="1394025" y="1311075"/>
            <a:ext cx="5892452" cy="4235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5"/>
          <p:cNvSpPr txBox="1"/>
          <p:nvPr>
            <p:ph idx="1" type="body"/>
          </p:nvPr>
        </p:nvSpPr>
        <p:spPr>
          <a:xfrm>
            <a:off x="457200" y="2016925"/>
            <a:ext cx="7740600" cy="3290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27" name="Google Shape;127;p25"/>
          <p:cNvPicPr preferRelativeResize="0"/>
          <p:nvPr/>
        </p:nvPicPr>
        <p:blipFill>
          <a:blip r:embed="rId3">
            <a:alphaModFix/>
          </a:blip>
          <a:stretch>
            <a:fillRect/>
          </a:stretch>
        </p:blipFill>
        <p:spPr>
          <a:xfrm>
            <a:off x="4376476" y="84175"/>
            <a:ext cx="4698449" cy="3166340"/>
          </a:xfrm>
          <a:prstGeom prst="rect">
            <a:avLst/>
          </a:prstGeom>
          <a:noFill/>
          <a:ln>
            <a:noFill/>
          </a:ln>
        </p:spPr>
      </p:pic>
      <p:pic>
        <p:nvPicPr>
          <p:cNvPr id="128" name="Google Shape;128;p25"/>
          <p:cNvPicPr preferRelativeResize="0"/>
          <p:nvPr/>
        </p:nvPicPr>
        <p:blipFill>
          <a:blip r:embed="rId4">
            <a:alphaModFix/>
          </a:blip>
          <a:stretch>
            <a:fillRect/>
          </a:stretch>
        </p:blipFill>
        <p:spPr>
          <a:xfrm>
            <a:off x="108375" y="110875"/>
            <a:ext cx="4698449" cy="3112924"/>
          </a:xfrm>
          <a:prstGeom prst="rect">
            <a:avLst/>
          </a:prstGeom>
          <a:noFill/>
          <a:ln>
            <a:noFill/>
          </a:ln>
        </p:spPr>
      </p:pic>
      <p:pic>
        <p:nvPicPr>
          <p:cNvPr id="129" name="Google Shape;129;p25"/>
          <p:cNvPicPr preferRelativeResize="0"/>
          <p:nvPr/>
        </p:nvPicPr>
        <p:blipFill>
          <a:blip r:embed="rId5">
            <a:alphaModFix/>
          </a:blip>
          <a:stretch>
            <a:fillRect/>
          </a:stretch>
        </p:blipFill>
        <p:spPr>
          <a:xfrm>
            <a:off x="2157175" y="3223800"/>
            <a:ext cx="4829650" cy="3166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Structural Limitations</a:t>
            </a:r>
            <a:endParaRPr/>
          </a:p>
        </p:txBody>
      </p:sp>
      <p:sp>
        <p:nvSpPr>
          <p:cNvPr id="135" name="Google Shape;135;p26"/>
          <p:cNvSpPr txBox="1"/>
          <p:nvPr>
            <p:ph idx="1" type="body"/>
          </p:nvPr>
        </p:nvSpPr>
        <p:spPr>
          <a:xfrm>
            <a:off x="469950" y="1459225"/>
            <a:ext cx="7740600" cy="32901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Clr>
                <a:schemeClr val="dk1"/>
              </a:buClr>
              <a:buSzPts val="2000"/>
              <a:buChar char="•"/>
            </a:pPr>
            <a:r>
              <a:rPr lang="en" sz="1600">
                <a:solidFill>
                  <a:schemeClr val="dk1"/>
                </a:solidFill>
                <a:latin typeface="Arial"/>
                <a:ea typeface="Arial"/>
                <a:cs typeface="Arial"/>
                <a:sym typeface="Arial"/>
              </a:rPr>
              <a:t>Missing data</a:t>
            </a:r>
            <a:endParaRPr sz="16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Char char="–"/>
            </a:pPr>
            <a:r>
              <a:rPr lang="en" sz="1600">
                <a:solidFill>
                  <a:schemeClr val="dk1"/>
                </a:solidFill>
                <a:latin typeface="Arial"/>
                <a:ea typeface="Arial"/>
                <a:cs typeface="Arial"/>
                <a:sym typeface="Arial"/>
              </a:rPr>
              <a:t>Pumpkin</a:t>
            </a:r>
            <a:endParaRPr sz="16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Weather</a:t>
            </a:r>
            <a:endParaRPr sz="16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Char char="•"/>
            </a:pPr>
            <a:r>
              <a:rPr lang="en" sz="1600">
                <a:solidFill>
                  <a:schemeClr val="dk1"/>
                </a:solidFill>
                <a:latin typeface="Arial"/>
                <a:ea typeface="Arial"/>
                <a:cs typeface="Arial"/>
                <a:sym typeface="Arial"/>
              </a:rPr>
              <a:t>Access to data</a:t>
            </a:r>
            <a:endParaRPr sz="16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Char char="–"/>
            </a:pPr>
            <a:r>
              <a:rPr lang="en" sz="1600">
                <a:solidFill>
                  <a:schemeClr val="dk1"/>
                </a:solidFill>
                <a:latin typeface="Arial"/>
                <a:ea typeface="Arial"/>
                <a:cs typeface="Arial"/>
                <a:sym typeface="Arial"/>
              </a:rPr>
              <a:t>Irrigation variable</a:t>
            </a:r>
            <a:endParaRPr sz="16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Char char="–"/>
            </a:pPr>
            <a:r>
              <a:rPr lang="en" sz="1600">
                <a:solidFill>
                  <a:schemeClr val="dk1"/>
                </a:solidFill>
                <a:latin typeface="Arial"/>
                <a:ea typeface="Arial"/>
                <a:cs typeface="Arial"/>
                <a:sym typeface="Arial"/>
              </a:rPr>
              <a:t>Sunshine variable</a:t>
            </a:r>
            <a:endParaRPr sz="16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Char char="–"/>
            </a:pPr>
            <a:r>
              <a:rPr lang="en" sz="1600">
                <a:solidFill>
                  <a:schemeClr val="dk1"/>
                </a:solidFill>
                <a:latin typeface="Arial"/>
                <a:ea typeface="Arial"/>
                <a:cs typeface="Arial"/>
                <a:sym typeface="Arial"/>
              </a:rPr>
              <a:t>Grower operations</a:t>
            </a:r>
            <a:endParaRPr sz="1600">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Char char="•"/>
            </a:pPr>
            <a:r>
              <a:rPr lang="en" sz="1600">
                <a:solidFill>
                  <a:schemeClr val="dk1"/>
                </a:solidFill>
                <a:latin typeface="Arial"/>
                <a:ea typeface="Arial"/>
                <a:cs typeface="Arial"/>
                <a:sym typeface="Arial"/>
              </a:rPr>
              <a:t>Omitted</a:t>
            </a:r>
            <a:r>
              <a:rPr lang="en" sz="1600">
                <a:solidFill>
                  <a:schemeClr val="dk1"/>
                </a:solidFill>
                <a:latin typeface="Arial"/>
                <a:ea typeface="Arial"/>
                <a:cs typeface="Arial"/>
                <a:sym typeface="Arial"/>
              </a:rPr>
              <a:t> variable bias</a:t>
            </a:r>
            <a:endParaRPr sz="16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Char char="–"/>
            </a:pPr>
            <a:r>
              <a:rPr lang="en" sz="1600">
                <a:solidFill>
                  <a:schemeClr val="dk1"/>
                </a:solidFill>
                <a:latin typeface="Arial"/>
                <a:ea typeface="Arial"/>
                <a:cs typeface="Arial"/>
                <a:sym typeface="Arial"/>
              </a:rPr>
              <a:t>Negative bias in model</a:t>
            </a:r>
            <a:endParaRPr sz="1600">
              <a:solidFill>
                <a:schemeClr val="dk1"/>
              </a:solidFill>
              <a:latin typeface="Arial"/>
              <a:ea typeface="Arial"/>
              <a:cs typeface="Arial"/>
              <a:sym typeface="Arial"/>
            </a:endParaRPr>
          </a:p>
          <a:p>
            <a:pPr indent="-355600" lvl="1" marL="914400" rtl="0" algn="l">
              <a:spcBef>
                <a:spcPts val="0"/>
              </a:spcBef>
              <a:spcAft>
                <a:spcPts val="0"/>
              </a:spcAft>
              <a:buClr>
                <a:schemeClr val="dk1"/>
              </a:buClr>
              <a:buSzPts val="2000"/>
              <a:buChar char="–"/>
            </a:pPr>
            <a:r>
              <a:rPr lang="en" sz="1600">
                <a:solidFill>
                  <a:schemeClr val="dk1"/>
                </a:solidFill>
                <a:latin typeface="Arial"/>
                <a:ea typeface="Arial"/>
                <a:cs typeface="Arial"/>
                <a:sym typeface="Arial"/>
              </a:rPr>
              <a:t>Relationship with PRCP variable</a:t>
            </a:r>
            <a:endParaRPr sz="1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457200" y="308737"/>
            <a:ext cx="7766100" cy="1150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Conclusion</a:t>
            </a:r>
            <a:endParaRPr/>
          </a:p>
        </p:txBody>
      </p:sp>
      <p:sp>
        <p:nvSpPr>
          <p:cNvPr id="141" name="Google Shape;141;p27"/>
          <p:cNvSpPr txBox="1"/>
          <p:nvPr>
            <p:ph idx="1" type="body"/>
          </p:nvPr>
        </p:nvSpPr>
        <p:spPr>
          <a:xfrm>
            <a:off x="457200" y="1592700"/>
            <a:ext cx="7740600" cy="1719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sz="115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Weather is statistically significant, but not practically significant</a:t>
            </a:r>
            <a:endParaRPr sz="1700">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No suggestions</a:t>
            </a:r>
            <a:endParaRPr sz="1700">
              <a:solidFill>
                <a:schemeClr val="dk1"/>
              </a:solidFill>
              <a:latin typeface="Arial"/>
              <a:ea typeface="Arial"/>
              <a:cs typeface="Arial"/>
              <a:sym typeface="Arial"/>
            </a:endParaRPr>
          </a:p>
          <a:p>
            <a:pPr indent="-336550" lvl="1" marL="914400" rtl="0" algn="l">
              <a:lnSpc>
                <a:spcPct val="115000"/>
              </a:lnSpc>
              <a:spcBef>
                <a:spcPts val="0"/>
              </a:spcBef>
              <a:spcAft>
                <a:spcPts val="0"/>
              </a:spcAft>
              <a:buClr>
                <a:schemeClr val="dk1"/>
              </a:buClr>
              <a:buSzPts val="1700"/>
              <a:buChar char="–"/>
            </a:pPr>
            <a:r>
              <a:rPr lang="en" sz="1200">
                <a:solidFill>
                  <a:schemeClr val="dk1"/>
                </a:solidFill>
                <a:latin typeface="Arial"/>
                <a:ea typeface="Arial"/>
                <a:cs typeface="Arial"/>
                <a:sym typeface="Arial"/>
              </a:rPr>
              <a:t>Other external factors that may have impacted the cucurbit weight were not included in our research, namely the specific growing methods individual growers used. </a:t>
            </a:r>
            <a:endParaRPr sz="1700">
              <a:solidFill>
                <a:schemeClr val="dk1"/>
              </a:solidFill>
              <a:latin typeface="Arial"/>
              <a:ea typeface="Arial"/>
              <a:cs typeface="Arial"/>
              <a:sym typeface="Arial"/>
            </a:endParaRPr>
          </a:p>
          <a:p>
            <a:pPr indent="-336550" lvl="0" marL="457200" rtl="0" algn="l">
              <a:lnSpc>
                <a:spcPct val="115000"/>
              </a:lnSpc>
              <a:spcBef>
                <a:spcPts val="0"/>
              </a:spcBef>
              <a:spcAft>
                <a:spcPts val="0"/>
              </a:spcAft>
              <a:buClr>
                <a:schemeClr val="dk1"/>
              </a:buClr>
              <a:buSzPts val="1700"/>
              <a:buFont typeface="Arial"/>
              <a:buChar char="•"/>
            </a:pPr>
            <a:r>
              <a:rPr lang="en" sz="1700">
                <a:solidFill>
                  <a:schemeClr val="dk1"/>
                </a:solidFill>
                <a:latin typeface="Arial"/>
                <a:ea typeface="Arial"/>
                <a:cs typeface="Arial"/>
                <a:sym typeface="Arial"/>
              </a:rPr>
              <a:t>Further research needs to be done</a:t>
            </a:r>
            <a:endParaRPr sz="17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